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817" r:id="rId3"/>
    <p:sldMasterId id="2147483831" r:id="rId4"/>
  </p:sldMasterIdLst>
  <p:notesMasterIdLst>
    <p:notesMasterId r:id="rId28"/>
  </p:notesMasterIdLst>
  <p:handoutMasterIdLst>
    <p:handoutMasterId r:id="rId29"/>
  </p:handoutMasterIdLst>
  <p:sldIdLst>
    <p:sldId id="291" r:id="rId5"/>
    <p:sldId id="327" r:id="rId6"/>
    <p:sldId id="340" r:id="rId7"/>
    <p:sldId id="319" r:id="rId8"/>
    <p:sldId id="318" r:id="rId9"/>
    <p:sldId id="324" r:id="rId10"/>
    <p:sldId id="323" r:id="rId11"/>
    <p:sldId id="320" r:id="rId12"/>
    <p:sldId id="317" r:id="rId13"/>
    <p:sldId id="296" r:id="rId14"/>
    <p:sldId id="326" r:id="rId15"/>
    <p:sldId id="336" r:id="rId16"/>
    <p:sldId id="344" r:id="rId17"/>
    <p:sldId id="330" r:id="rId18"/>
    <p:sldId id="329" r:id="rId19"/>
    <p:sldId id="341" r:id="rId20"/>
    <p:sldId id="342" r:id="rId21"/>
    <p:sldId id="322" r:id="rId22"/>
    <p:sldId id="325" r:id="rId23"/>
    <p:sldId id="335" r:id="rId24"/>
    <p:sldId id="338" r:id="rId25"/>
    <p:sldId id="339" r:id="rId26"/>
    <p:sldId id="293" r:id="rId27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5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17DA"/>
    <a:srgbClr val="00002E"/>
    <a:srgbClr val="000040"/>
    <a:srgbClr val="152758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l\Desktop\HT-tla&#269;ovka\skmedia.hlasnatrouba.cz_2017-02-05-vzorec%20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pisko\Desktop\skmedia.hlasnatrouba.cz_2017-02-05-vzorec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/>
              <a:t>Vzťah</a:t>
            </a:r>
            <a:r>
              <a:rPr lang="sk-SK" sz="2000" b="1" baseline="0"/>
              <a:t> medzi úrovňou transparentnosti mesta a prínosnosťou radničných novín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Rebríček transparentnosti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B2D-4317-89AB-10076942C68A}"/>
              </c:ext>
            </c:extLst>
          </c:dPt>
          <c:dPt>
            <c:idx val="12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B2D-4317-89AB-10076942C68A}"/>
              </c:ext>
            </c:extLst>
          </c:dPt>
          <c:dPt>
            <c:idx val="15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B2D-4317-89AB-10076942C68A}"/>
              </c:ext>
            </c:extLst>
          </c:dPt>
          <c:dPt>
            <c:idx val="25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B2D-4317-89AB-10076942C68A}"/>
              </c:ext>
            </c:extLst>
          </c:dPt>
          <c:dPt>
            <c:idx val="28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B2D-4317-89AB-10076942C68A}"/>
              </c:ext>
            </c:extLst>
          </c:dPt>
          <c:dPt>
            <c:idx val="32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B2D-4317-89AB-10076942C68A}"/>
              </c:ext>
            </c:extLst>
          </c:dPt>
          <c:dPt>
            <c:idx val="41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B2D-4317-89AB-10076942C68A}"/>
              </c:ext>
            </c:extLst>
          </c:dPt>
          <c:dPt>
            <c:idx val="48"/>
            <c:marker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B2D-4317-89AB-10076942C68A}"/>
              </c:ext>
            </c:extLst>
          </c:dPt>
          <c:dPt>
            <c:idx val="50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B2D-4317-89AB-10076942C68A}"/>
              </c:ext>
            </c:extLst>
          </c:dPt>
          <c:dPt>
            <c:idx val="59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B2D-4317-89AB-10076942C68A}"/>
              </c:ext>
            </c:extLst>
          </c:dPt>
          <c:dPt>
            <c:idx val="61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B2D-4317-89AB-10076942C68A}"/>
              </c:ext>
            </c:extLst>
          </c:dPt>
          <c:dPt>
            <c:idx val="63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B2D-4317-89AB-10076942C68A}"/>
              </c:ext>
            </c:extLst>
          </c:dPt>
          <c:dPt>
            <c:idx val="66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B2D-4317-89AB-10076942C68A}"/>
              </c:ext>
            </c:extLst>
          </c:dPt>
          <c:dPt>
            <c:idx val="82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B2D-4317-89AB-10076942C68A}"/>
              </c:ext>
            </c:extLst>
          </c:dPt>
          <c:trendline>
            <c:spPr>
              <a:ln w="444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strRef>
              <c:f>Hárok3!$A$2:$A$84</c:f>
              <c:strCache>
                <c:ptCount val="83"/>
                <c:pt idx="0">
                  <c:v>Bratislava - Nové Mesto</c:v>
                </c:pt>
                <c:pt idx="1">
                  <c:v>Trnava</c:v>
                </c:pt>
                <c:pt idx="2">
                  <c:v>Hlohovec</c:v>
                </c:pt>
                <c:pt idx="3">
                  <c:v>Bratislava - Ružinov</c:v>
                </c:pt>
                <c:pt idx="4">
                  <c:v>Lučenec</c:v>
                </c:pt>
                <c:pt idx="5">
                  <c:v>Krompachy</c:v>
                </c:pt>
                <c:pt idx="6">
                  <c:v>Levice</c:v>
                </c:pt>
                <c:pt idx="7">
                  <c:v>Stupava</c:v>
                </c:pt>
                <c:pt idx="8">
                  <c:v>Ružomberok</c:v>
                </c:pt>
                <c:pt idx="9">
                  <c:v>Stará Ľubovňa</c:v>
                </c:pt>
                <c:pt idx="10">
                  <c:v>Bratislava - Karlova Ves</c:v>
                </c:pt>
                <c:pt idx="11">
                  <c:v>Bytča</c:v>
                </c:pt>
                <c:pt idx="12">
                  <c:v>Bratislava - Staré Mesto</c:v>
                </c:pt>
                <c:pt idx="13">
                  <c:v>Zvolen</c:v>
                </c:pt>
                <c:pt idx="14">
                  <c:v>Senec</c:v>
                </c:pt>
                <c:pt idx="15">
                  <c:v>Banská Bystrica</c:v>
                </c:pt>
                <c:pt idx="16">
                  <c:v>Košice - Sídlisko KVP</c:v>
                </c:pt>
                <c:pt idx="17">
                  <c:v>Košice - Dargovských hrdinov</c:v>
                </c:pt>
                <c:pt idx="18">
                  <c:v>Levoča</c:v>
                </c:pt>
                <c:pt idx="19">
                  <c:v>Brezno</c:v>
                </c:pt>
                <c:pt idx="20">
                  <c:v>Modra</c:v>
                </c:pt>
                <c:pt idx="21">
                  <c:v>Považská Bystrica</c:v>
                </c:pt>
                <c:pt idx="22">
                  <c:v>Liptovský Mikuláš</c:v>
                </c:pt>
                <c:pt idx="23">
                  <c:v>Bánovce nad Bebravou</c:v>
                </c:pt>
                <c:pt idx="24">
                  <c:v>Bratislava - Rača</c:v>
                </c:pt>
                <c:pt idx="25">
                  <c:v>Bratislava - Petržalka</c:v>
                </c:pt>
                <c:pt idx="26">
                  <c:v>Sereď</c:v>
                </c:pt>
                <c:pt idx="27">
                  <c:v>Bardejov</c:v>
                </c:pt>
                <c:pt idx="28">
                  <c:v>Prievidza</c:v>
                </c:pt>
                <c:pt idx="29">
                  <c:v>Bratislava - Vrakuňa</c:v>
                </c:pt>
                <c:pt idx="30">
                  <c:v>Nové Zámky</c:v>
                </c:pt>
                <c:pt idx="31">
                  <c:v>Stará Turá</c:v>
                </c:pt>
                <c:pt idx="32">
                  <c:v>Žilina</c:v>
                </c:pt>
                <c:pt idx="33">
                  <c:v>Trenčín</c:v>
                </c:pt>
                <c:pt idx="34">
                  <c:v>Spišská Nová Ves</c:v>
                </c:pt>
                <c:pt idx="35">
                  <c:v>Dolný Kubín</c:v>
                </c:pt>
                <c:pt idx="36">
                  <c:v>Malacky</c:v>
                </c:pt>
                <c:pt idx="37">
                  <c:v>Zlaté Moravce</c:v>
                </c:pt>
                <c:pt idx="38">
                  <c:v>Žiar nad Hronom</c:v>
                </c:pt>
                <c:pt idx="39">
                  <c:v>Štúrovo</c:v>
                </c:pt>
                <c:pt idx="40">
                  <c:v>Komárno</c:v>
                </c:pt>
                <c:pt idx="41">
                  <c:v>Veľké Kapušany</c:v>
                </c:pt>
                <c:pt idx="42">
                  <c:v>Kysucké Nové Mesto</c:v>
                </c:pt>
                <c:pt idx="43">
                  <c:v>Púchov</c:v>
                </c:pt>
                <c:pt idx="44">
                  <c:v>Bratislava - Dúbravka</c:v>
                </c:pt>
                <c:pt idx="45">
                  <c:v>Košice - Staré Mesto</c:v>
                </c:pt>
                <c:pt idx="46">
                  <c:v>Banská Štiavnica</c:v>
                </c:pt>
                <c:pt idx="47">
                  <c:v>Bratislava - Podunajské Biskupice</c:v>
                </c:pt>
                <c:pt idx="48">
                  <c:v>Vranov nad Topľou</c:v>
                </c:pt>
                <c:pt idx="49">
                  <c:v>Smižany</c:v>
                </c:pt>
                <c:pt idx="50">
                  <c:v>Nová Dubnica</c:v>
                </c:pt>
                <c:pt idx="51">
                  <c:v>Vráble</c:v>
                </c:pt>
                <c:pt idx="52">
                  <c:v>Bratislava</c:v>
                </c:pt>
                <c:pt idx="53">
                  <c:v>Detva</c:v>
                </c:pt>
                <c:pt idx="54">
                  <c:v>Sabinov</c:v>
                </c:pt>
                <c:pt idx="55">
                  <c:v>Holíč</c:v>
                </c:pt>
                <c:pt idx="56">
                  <c:v>Košice - Západ</c:v>
                </c:pt>
                <c:pt idx="57">
                  <c:v>Trebišov</c:v>
                </c:pt>
                <c:pt idx="58">
                  <c:v>Revúca</c:v>
                </c:pt>
                <c:pt idx="59">
                  <c:v>Veľký Meder</c:v>
                </c:pt>
                <c:pt idx="60">
                  <c:v>Michalovce</c:v>
                </c:pt>
                <c:pt idx="61">
                  <c:v>Košice - Nad jazerom</c:v>
                </c:pt>
                <c:pt idx="62">
                  <c:v>Sečovce</c:v>
                </c:pt>
                <c:pt idx="63">
                  <c:v>Košice - Sídlisko Ťahanovce</c:v>
                </c:pt>
                <c:pt idx="64">
                  <c:v>Piešťany</c:v>
                </c:pt>
                <c:pt idx="65">
                  <c:v>Košice - Juh</c:v>
                </c:pt>
                <c:pt idx="66">
                  <c:v>Šamorín</c:v>
                </c:pt>
                <c:pt idx="67">
                  <c:v>Galanta</c:v>
                </c:pt>
                <c:pt idx="68">
                  <c:v>Nové Mesto nad Váhom</c:v>
                </c:pt>
                <c:pt idx="69">
                  <c:v>Poprad</c:v>
                </c:pt>
                <c:pt idx="70">
                  <c:v>Kežmarok</c:v>
                </c:pt>
                <c:pt idx="71">
                  <c:v>Topoľčany</c:v>
                </c:pt>
                <c:pt idx="72">
                  <c:v>Prešov</c:v>
                </c:pt>
                <c:pt idx="73">
                  <c:v>Fiľakovo</c:v>
                </c:pt>
                <c:pt idx="74">
                  <c:v>Senica</c:v>
                </c:pt>
                <c:pt idx="75">
                  <c:v>Pezinok</c:v>
                </c:pt>
                <c:pt idx="76">
                  <c:v>Handlová</c:v>
                </c:pt>
                <c:pt idx="77">
                  <c:v>Nitra</c:v>
                </c:pt>
                <c:pt idx="78">
                  <c:v>Tvrdošín</c:v>
                </c:pt>
                <c:pt idx="79">
                  <c:v>Dubnica nad Váhom</c:v>
                </c:pt>
                <c:pt idx="80">
                  <c:v>Dunajská Streda</c:v>
                </c:pt>
                <c:pt idx="81">
                  <c:v>Humenné</c:v>
                </c:pt>
                <c:pt idx="82">
                  <c:v>Rimavská Sobota</c:v>
                </c:pt>
              </c:strCache>
            </c:strRef>
          </c:xVal>
          <c:yVal>
            <c:numRef>
              <c:f>Hárok3!$B$2:$B$84</c:f>
              <c:numCache>
                <c:formatCode>General</c:formatCode>
                <c:ptCount val="83"/>
                <c:pt idx="0">
                  <c:v>4</c:v>
                </c:pt>
                <c:pt idx="1">
                  <c:v>20</c:v>
                </c:pt>
                <c:pt idx="2">
                  <c:v>19</c:v>
                </c:pt>
                <c:pt idx="3">
                  <c:v>28</c:v>
                </c:pt>
                <c:pt idx="4">
                  <c:v>48</c:v>
                </c:pt>
                <c:pt idx="5">
                  <c:v>50</c:v>
                </c:pt>
                <c:pt idx="6">
                  <c:v>23</c:v>
                </c:pt>
                <c:pt idx="7">
                  <c:v>40</c:v>
                </c:pt>
                <c:pt idx="8">
                  <c:v>15</c:v>
                </c:pt>
                <c:pt idx="9">
                  <c:v>39</c:v>
                </c:pt>
                <c:pt idx="10">
                  <c:v>26</c:v>
                </c:pt>
                <c:pt idx="11">
                  <c:v>31</c:v>
                </c:pt>
                <c:pt idx="12">
                  <c:v>10</c:v>
                </c:pt>
                <c:pt idx="13">
                  <c:v>32</c:v>
                </c:pt>
                <c:pt idx="14">
                  <c:v>43</c:v>
                </c:pt>
                <c:pt idx="15">
                  <c:v>5</c:v>
                </c:pt>
                <c:pt idx="16">
                  <c:v>72</c:v>
                </c:pt>
                <c:pt idx="17">
                  <c:v>75</c:v>
                </c:pt>
                <c:pt idx="18">
                  <c:v>74</c:v>
                </c:pt>
                <c:pt idx="19">
                  <c:v>51</c:v>
                </c:pt>
                <c:pt idx="20">
                  <c:v>37</c:v>
                </c:pt>
                <c:pt idx="21">
                  <c:v>16</c:v>
                </c:pt>
                <c:pt idx="22">
                  <c:v>30</c:v>
                </c:pt>
                <c:pt idx="23">
                  <c:v>52</c:v>
                </c:pt>
                <c:pt idx="24">
                  <c:v>35</c:v>
                </c:pt>
                <c:pt idx="25">
                  <c:v>7</c:v>
                </c:pt>
                <c:pt idx="26">
                  <c:v>42</c:v>
                </c:pt>
                <c:pt idx="27">
                  <c:v>69</c:v>
                </c:pt>
                <c:pt idx="28">
                  <c:v>8</c:v>
                </c:pt>
                <c:pt idx="29">
                  <c:v>76</c:v>
                </c:pt>
                <c:pt idx="30">
                  <c:v>34</c:v>
                </c:pt>
                <c:pt idx="31">
                  <c:v>78</c:v>
                </c:pt>
                <c:pt idx="32">
                  <c:v>9</c:v>
                </c:pt>
                <c:pt idx="33">
                  <c:v>18</c:v>
                </c:pt>
                <c:pt idx="34">
                  <c:v>41</c:v>
                </c:pt>
                <c:pt idx="35">
                  <c:v>45</c:v>
                </c:pt>
                <c:pt idx="36">
                  <c:v>12</c:v>
                </c:pt>
                <c:pt idx="37">
                  <c:v>54</c:v>
                </c:pt>
                <c:pt idx="38">
                  <c:v>22</c:v>
                </c:pt>
                <c:pt idx="39">
                  <c:v>90</c:v>
                </c:pt>
                <c:pt idx="40">
                  <c:v>82</c:v>
                </c:pt>
                <c:pt idx="41">
                  <c:v>94</c:v>
                </c:pt>
                <c:pt idx="42">
                  <c:v>55</c:v>
                </c:pt>
                <c:pt idx="43">
                  <c:v>59</c:v>
                </c:pt>
                <c:pt idx="44">
                  <c:v>77</c:v>
                </c:pt>
                <c:pt idx="45">
                  <c:v>62</c:v>
                </c:pt>
                <c:pt idx="46">
                  <c:v>14</c:v>
                </c:pt>
                <c:pt idx="47">
                  <c:v>58</c:v>
                </c:pt>
                <c:pt idx="48">
                  <c:v>1</c:v>
                </c:pt>
                <c:pt idx="49">
                  <c:v>29</c:v>
                </c:pt>
                <c:pt idx="50">
                  <c:v>98</c:v>
                </c:pt>
                <c:pt idx="51">
                  <c:v>44</c:v>
                </c:pt>
                <c:pt idx="52">
                  <c:v>17</c:v>
                </c:pt>
                <c:pt idx="53">
                  <c:v>66</c:v>
                </c:pt>
                <c:pt idx="54">
                  <c:v>13</c:v>
                </c:pt>
                <c:pt idx="55">
                  <c:v>70</c:v>
                </c:pt>
                <c:pt idx="56">
                  <c:v>56</c:v>
                </c:pt>
                <c:pt idx="57">
                  <c:v>89</c:v>
                </c:pt>
                <c:pt idx="58">
                  <c:v>83</c:v>
                </c:pt>
                <c:pt idx="59">
                  <c:v>100</c:v>
                </c:pt>
                <c:pt idx="60">
                  <c:v>47</c:v>
                </c:pt>
                <c:pt idx="61">
                  <c:v>97</c:v>
                </c:pt>
                <c:pt idx="62">
                  <c:v>80</c:v>
                </c:pt>
                <c:pt idx="63">
                  <c:v>95</c:v>
                </c:pt>
                <c:pt idx="64">
                  <c:v>27</c:v>
                </c:pt>
                <c:pt idx="65">
                  <c:v>46</c:v>
                </c:pt>
                <c:pt idx="66">
                  <c:v>92</c:v>
                </c:pt>
                <c:pt idx="67">
                  <c:v>25</c:v>
                </c:pt>
                <c:pt idx="68">
                  <c:v>81</c:v>
                </c:pt>
                <c:pt idx="69">
                  <c:v>49</c:v>
                </c:pt>
                <c:pt idx="70">
                  <c:v>64</c:v>
                </c:pt>
                <c:pt idx="71">
                  <c:v>86</c:v>
                </c:pt>
                <c:pt idx="72">
                  <c:v>33</c:v>
                </c:pt>
                <c:pt idx="73">
                  <c:v>24</c:v>
                </c:pt>
                <c:pt idx="74">
                  <c:v>61</c:v>
                </c:pt>
                <c:pt idx="75">
                  <c:v>11</c:v>
                </c:pt>
                <c:pt idx="76">
                  <c:v>53</c:v>
                </c:pt>
                <c:pt idx="77">
                  <c:v>79</c:v>
                </c:pt>
                <c:pt idx="78">
                  <c:v>85</c:v>
                </c:pt>
                <c:pt idx="79">
                  <c:v>63</c:v>
                </c:pt>
                <c:pt idx="80">
                  <c:v>65</c:v>
                </c:pt>
                <c:pt idx="81">
                  <c:v>84</c:v>
                </c:pt>
                <c:pt idx="82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B2D-4317-89AB-10076942C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10496"/>
        <c:axId val="5641241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Hárok3!$C$1</c15:sqref>
                        </c15:formulaRef>
                      </c:ext>
                    </c:extLst>
                    <c:strCache>
                      <c:ptCount val="1"/>
                      <c:pt idx="0">
                        <c:v>Prínosnosť médií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strRef>
                    <c:extLst>
                      <c:ext uri="{02D57815-91ED-43cb-92C2-25804820EDAC}">
                        <c15:formulaRef>
                          <c15:sqref>Hárok3!$A$2:$A$84</c15:sqref>
                        </c15:formulaRef>
                      </c:ext>
                    </c:extLst>
                    <c:strCache>
                      <c:ptCount val="83"/>
                      <c:pt idx="0">
                        <c:v>Bratislava - Nové Mesto</c:v>
                      </c:pt>
                      <c:pt idx="1">
                        <c:v>Trnava</c:v>
                      </c:pt>
                      <c:pt idx="2">
                        <c:v>Hlohovec</c:v>
                      </c:pt>
                      <c:pt idx="3">
                        <c:v>Bratislava - Ružinov</c:v>
                      </c:pt>
                      <c:pt idx="4">
                        <c:v>Lučenec</c:v>
                      </c:pt>
                      <c:pt idx="5">
                        <c:v>Krompachy</c:v>
                      </c:pt>
                      <c:pt idx="6">
                        <c:v>Levice</c:v>
                      </c:pt>
                      <c:pt idx="7">
                        <c:v>Stupava</c:v>
                      </c:pt>
                      <c:pt idx="8">
                        <c:v>Ružomberok</c:v>
                      </c:pt>
                      <c:pt idx="9">
                        <c:v>Stará Ľubovňa</c:v>
                      </c:pt>
                      <c:pt idx="10">
                        <c:v>Bratislava - Karlova Ves</c:v>
                      </c:pt>
                      <c:pt idx="11">
                        <c:v>Bytča</c:v>
                      </c:pt>
                      <c:pt idx="12">
                        <c:v>Bratislava - Staré Mesto</c:v>
                      </c:pt>
                      <c:pt idx="13">
                        <c:v>Zvolen</c:v>
                      </c:pt>
                      <c:pt idx="14">
                        <c:v>Senec</c:v>
                      </c:pt>
                      <c:pt idx="15">
                        <c:v>Banská Bystrica</c:v>
                      </c:pt>
                      <c:pt idx="16">
                        <c:v>Košice - Sídlisko KVP</c:v>
                      </c:pt>
                      <c:pt idx="17">
                        <c:v>Košice - Dargovských hrdinov</c:v>
                      </c:pt>
                      <c:pt idx="18">
                        <c:v>Levoča</c:v>
                      </c:pt>
                      <c:pt idx="19">
                        <c:v>Brezno</c:v>
                      </c:pt>
                      <c:pt idx="20">
                        <c:v>Modra</c:v>
                      </c:pt>
                      <c:pt idx="21">
                        <c:v>Považská Bystrica</c:v>
                      </c:pt>
                      <c:pt idx="22">
                        <c:v>Liptovský Mikuláš</c:v>
                      </c:pt>
                      <c:pt idx="23">
                        <c:v>Bánovce nad Bebravou</c:v>
                      </c:pt>
                      <c:pt idx="24">
                        <c:v>Bratislava - Rača</c:v>
                      </c:pt>
                      <c:pt idx="25">
                        <c:v>Bratislava - Petržalka</c:v>
                      </c:pt>
                      <c:pt idx="26">
                        <c:v>Sereď</c:v>
                      </c:pt>
                      <c:pt idx="27">
                        <c:v>Bardejov</c:v>
                      </c:pt>
                      <c:pt idx="28">
                        <c:v>Prievidza</c:v>
                      </c:pt>
                      <c:pt idx="29">
                        <c:v>Bratislava - Vrakuňa</c:v>
                      </c:pt>
                      <c:pt idx="30">
                        <c:v>Nové Zámky</c:v>
                      </c:pt>
                      <c:pt idx="31">
                        <c:v>Stará Turá</c:v>
                      </c:pt>
                      <c:pt idx="32">
                        <c:v>Žilina</c:v>
                      </c:pt>
                      <c:pt idx="33">
                        <c:v>Trenčín</c:v>
                      </c:pt>
                      <c:pt idx="34">
                        <c:v>Spišská Nová Ves</c:v>
                      </c:pt>
                      <c:pt idx="35">
                        <c:v>Dolný Kubín</c:v>
                      </c:pt>
                      <c:pt idx="36">
                        <c:v>Malacky</c:v>
                      </c:pt>
                      <c:pt idx="37">
                        <c:v>Zlaté Moravce</c:v>
                      </c:pt>
                      <c:pt idx="38">
                        <c:v>Žiar nad Hronom</c:v>
                      </c:pt>
                      <c:pt idx="39">
                        <c:v>Štúrovo</c:v>
                      </c:pt>
                      <c:pt idx="40">
                        <c:v>Komárno</c:v>
                      </c:pt>
                      <c:pt idx="41">
                        <c:v>Veľké Kapušany</c:v>
                      </c:pt>
                      <c:pt idx="42">
                        <c:v>Kysucké Nové Mesto</c:v>
                      </c:pt>
                      <c:pt idx="43">
                        <c:v>Púchov</c:v>
                      </c:pt>
                      <c:pt idx="44">
                        <c:v>Bratislava - Dúbravka</c:v>
                      </c:pt>
                      <c:pt idx="45">
                        <c:v>Košice - Staré Mesto</c:v>
                      </c:pt>
                      <c:pt idx="46">
                        <c:v>Banská Štiavnica</c:v>
                      </c:pt>
                      <c:pt idx="47">
                        <c:v>Bratislava - Podunajské Biskupice</c:v>
                      </c:pt>
                      <c:pt idx="48">
                        <c:v>Vranov nad Topľou</c:v>
                      </c:pt>
                      <c:pt idx="49">
                        <c:v>Smižany</c:v>
                      </c:pt>
                      <c:pt idx="50">
                        <c:v>Nová Dubnica</c:v>
                      </c:pt>
                      <c:pt idx="51">
                        <c:v>Vráble</c:v>
                      </c:pt>
                      <c:pt idx="52">
                        <c:v>Bratislava</c:v>
                      </c:pt>
                      <c:pt idx="53">
                        <c:v>Detva</c:v>
                      </c:pt>
                      <c:pt idx="54">
                        <c:v>Sabinov</c:v>
                      </c:pt>
                      <c:pt idx="55">
                        <c:v>Holíč</c:v>
                      </c:pt>
                      <c:pt idx="56">
                        <c:v>Košice - Západ</c:v>
                      </c:pt>
                      <c:pt idx="57">
                        <c:v>Trebišov</c:v>
                      </c:pt>
                      <c:pt idx="58">
                        <c:v>Revúca</c:v>
                      </c:pt>
                      <c:pt idx="59">
                        <c:v>Veľký Meder</c:v>
                      </c:pt>
                      <c:pt idx="60">
                        <c:v>Michalovce</c:v>
                      </c:pt>
                      <c:pt idx="61">
                        <c:v>Košice - Nad jazerom</c:v>
                      </c:pt>
                      <c:pt idx="62">
                        <c:v>Sečovce</c:v>
                      </c:pt>
                      <c:pt idx="63">
                        <c:v>Košice - Sídlisko Ťahanovce</c:v>
                      </c:pt>
                      <c:pt idx="64">
                        <c:v>Piešťany</c:v>
                      </c:pt>
                      <c:pt idx="65">
                        <c:v>Košice - Juh</c:v>
                      </c:pt>
                      <c:pt idx="66">
                        <c:v>Šamorín</c:v>
                      </c:pt>
                      <c:pt idx="67">
                        <c:v>Galanta</c:v>
                      </c:pt>
                      <c:pt idx="68">
                        <c:v>Nové Mesto nad Váhom</c:v>
                      </c:pt>
                      <c:pt idx="69">
                        <c:v>Poprad</c:v>
                      </c:pt>
                      <c:pt idx="70">
                        <c:v>Kežmarok</c:v>
                      </c:pt>
                      <c:pt idx="71">
                        <c:v>Topoľčany</c:v>
                      </c:pt>
                      <c:pt idx="72">
                        <c:v>Prešov</c:v>
                      </c:pt>
                      <c:pt idx="73">
                        <c:v>Fiľakovo</c:v>
                      </c:pt>
                      <c:pt idx="74">
                        <c:v>Senica</c:v>
                      </c:pt>
                      <c:pt idx="75">
                        <c:v>Pezinok</c:v>
                      </c:pt>
                      <c:pt idx="76">
                        <c:v>Handlová</c:v>
                      </c:pt>
                      <c:pt idx="77">
                        <c:v>Nitra</c:v>
                      </c:pt>
                      <c:pt idx="78">
                        <c:v>Tvrdošín</c:v>
                      </c:pt>
                      <c:pt idx="79">
                        <c:v>Dubnica nad Váhom</c:v>
                      </c:pt>
                      <c:pt idx="80">
                        <c:v>Dunajská Streda</c:v>
                      </c:pt>
                      <c:pt idx="81">
                        <c:v>Humenné</c:v>
                      </c:pt>
                      <c:pt idx="82">
                        <c:v>Rimavská Sobota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Hárok3!$C$2:$C$84</c15:sqref>
                        </c15:formulaRef>
                      </c:ext>
                    </c:extLst>
                    <c:numCache>
                      <c:formatCode>General</c:formatCode>
                      <c:ptCount val="8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F-4B2D-4317-89AB-10076942C68A}"/>
                  </c:ext>
                </c:extLst>
              </c15:ser>
            </c15:filteredScatterSeries>
          </c:ext>
        </c:extLst>
      </c:scatterChart>
      <c:valAx>
        <c:axId val="56410496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b="1"/>
                  <a:t>Pozícia v prínosnosti radničných novín</a:t>
                </a:r>
                <a:endParaRPr lang="en-GB" sz="14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12416"/>
        <c:crosses val="autoZero"/>
        <c:crossBetween val="midCat"/>
      </c:valAx>
      <c:valAx>
        <c:axId val="56412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b="1"/>
                  <a:t>Pozícia</a:t>
                </a:r>
                <a:r>
                  <a:rPr lang="sk-SK" sz="1400" b="1" baseline="0"/>
                  <a:t> v rebríčku transparentnosti </a:t>
                </a:r>
                <a:endParaRPr lang="en-GB" sz="1400" b="1"/>
              </a:p>
            </c:rich>
          </c:tx>
          <c:layout>
            <c:manualLayout>
              <c:xMode val="edge"/>
              <c:yMode val="edge"/>
              <c:x val="2.4301929415250171E-2"/>
              <c:y val="0.26828520663565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10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400" b="1"/>
              <a:t>Porovnanie s ČR</a:t>
            </a:r>
            <a:endParaRPr lang="en-GB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Hárok7!$A$7</c:f>
              <c:strCache>
                <c:ptCount val="1"/>
                <c:pt idx="0">
                  <c:v>SK priemer 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Hárok7!$B$6:$C$6</c:f>
              <c:strCache>
                <c:ptCount val="2"/>
                <c:pt idx="0">
                  <c:v>Alternatívna plocha v POP (%)</c:v>
                </c:pt>
                <c:pt idx="1">
                  <c:v>Budúce rozhodnutia v POP (%)</c:v>
                </c:pt>
              </c:strCache>
            </c:strRef>
          </c:cat>
          <c:val>
            <c:numRef>
              <c:f>Hárok7!$B$7:$C$7</c:f>
              <c:numCache>
                <c:formatCode>0.00%</c:formatCode>
                <c:ptCount val="2"/>
                <c:pt idx="0">
                  <c:v>1.8742058939463846E-2</c:v>
                </c:pt>
                <c:pt idx="1">
                  <c:v>2.0398705725472414E-2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F-4162-84A3-0E35AA0D27C4}"/>
            </c:ext>
          </c:extLst>
        </c:ser>
        <c:ser>
          <c:idx val="1"/>
          <c:order val="1"/>
          <c:tx>
            <c:strRef>
              <c:f>Hárok7!$A$8</c:f>
              <c:strCache>
                <c:ptCount val="1"/>
                <c:pt idx="0">
                  <c:v>CZ priemer 2014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Hárok7!$B$6:$C$6</c:f>
              <c:strCache>
                <c:ptCount val="2"/>
                <c:pt idx="0">
                  <c:v>Alternatívna plocha v POP (%)</c:v>
                </c:pt>
                <c:pt idx="1">
                  <c:v>Budúce rozhodnutia v POP (%)</c:v>
                </c:pt>
              </c:strCache>
            </c:strRef>
          </c:cat>
          <c:val>
            <c:numRef>
              <c:f>Hárok7!$B$8:$C$8</c:f>
              <c:numCache>
                <c:formatCode>0.00%</c:formatCode>
                <c:ptCount val="2"/>
                <c:pt idx="0">
                  <c:v>2.6200000000000008E-2</c:v>
                </c:pt>
                <c:pt idx="1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F-4162-84A3-0E35AA0D2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79520"/>
        <c:axId val="56781056"/>
      </c:barChart>
      <c:catAx>
        <c:axId val="567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1056"/>
        <c:crosses val="autoZero"/>
        <c:auto val="1"/>
        <c:lblAlgn val="ctr"/>
        <c:lblOffset val="100"/>
        <c:noMultiLvlLbl val="0"/>
      </c:catAx>
      <c:valAx>
        <c:axId val="567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400" b="1"/>
              <a:t>Porovnanie s ČR</a:t>
            </a:r>
            <a:endParaRPr lang="en-GB" sz="2400" b="1"/>
          </a:p>
        </c:rich>
      </c:tx>
      <c:layout>
        <c:manualLayout>
          <c:xMode val="edge"/>
          <c:yMode val="edge"/>
          <c:x val="0.29028024663926233"/>
          <c:y val="9.94903700158671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Hárok7!$A$2</c:f>
              <c:strCache>
                <c:ptCount val="1"/>
                <c:pt idx="0">
                  <c:v>SK priemer 2016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8896709889377371E-2"/>
                  <c:y val="-1.356722472431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B6-4BDE-A858-C3159BE0C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Hárok7!$B$1:$E$1</c:f>
              <c:strCache>
                <c:ptCount val="4"/>
                <c:pt idx="0">
                  <c:v> Politická plocha (POP - %)</c:v>
                </c:pt>
                <c:pt idx="1">
                  <c:v>Anonymná plocha v POP (%)</c:v>
                </c:pt>
                <c:pt idx="2">
                  <c:v>Podiel čísel s alternatívnou plochou (%)</c:v>
                </c:pt>
                <c:pt idx="3">
                  <c:v>Podiel čísel s plochou o bud. rozhodnutiach (%)</c:v>
                </c:pt>
              </c:strCache>
            </c:strRef>
          </c:cat>
          <c:val>
            <c:numRef>
              <c:f>Hárok7!$B$2:$E$2</c:f>
              <c:numCache>
                <c:formatCode>0.00%</c:formatCode>
                <c:ptCount val="4"/>
                <c:pt idx="0">
                  <c:v>0.34509850362224698</c:v>
                </c:pt>
                <c:pt idx="1">
                  <c:v>0.35669219157921572</c:v>
                </c:pt>
                <c:pt idx="2">
                  <c:v>0.40500000000000003</c:v>
                </c:pt>
                <c:pt idx="3">
                  <c:v>0.34216867469879519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B-4B42-9F2D-8CE1AEE50ABE}"/>
            </c:ext>
          </c:extLst>
        </c:ser>
        <c:ser>
          <c:idx val="1"/>
          <c:order val="1"/>
          <c:tx>
            <c:strRef>
              <c:f>Hárok7!$A$3</c:f>
              <c:strCache>
                <c:ptCount val="1"/>
                <c:pt idx="0">
                  <c:v>CZ priemer 2014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345064834066055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B6-4BDE-A858-C3159BE0C4A9}"/>
                </c:ext>
              </c:extLst>
            </c:dLbl>
            <c:dLbl>
              <c:idx val="1"/>
              <c:layout>
                <c:manualLayout>
                  <c:x val="2.5195613185836494E-2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B6-4BDE-A858-C3159BE0C4A9}"/>
                </c:ext>
              </c:extLst>
            </c:dLbl>
            <c:dLbl>
              <c:idx val="3"/>
              <c:layout>
                <c:manualLayout>
                  <c:x val="1.88967098893773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6-4BDE-A858-C3159BE0C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Hárok7!$B$1:$E$1</c:f>
              <c:strCache>
                <c:ptCount val="4"/>
                <c:pt idx="0">
                  <c:v> Politická plocha (POP - %)</c:v>
                </c:pt>
                <c:pt idx="1">
                  <c:v>Anonymná plocha v POP (%)</c:v>
                </c:pt>
                <c:pt idx="2">
                  <c:v>Podiel čísel s alternatívnou plochou (%)</c:v>
                </c:pt>
                <c:pt idx="3">
                  <c:v>Podiel čísel s plochou o bud. rozhodnutiach (%)</c:v>
                </c:pt>
              </c:strCache>
            </c:strRef>
          </c:cat>
          <c:val>
            <c:numRef>
              <c:f>Hárok7!$B$3:$E$3</c:f>
              <c:numCache>
                <c:formatCode>0.00%</c:formatCode>
                <c:ptCount val="4"/>
                <c:pt idx="0">
                  <c:v>0.3034</c:v>
                </c:pt>
                <c:pt idx="1">
                  <c:v>0.28249999999999997</c:v>
                </c:pt>
                <c:pt idx="2">
                  <c:v>0.5</c:v>
                </c:pt>
                <c:pt idx="3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B-4B42-9F2D-8CE1AEE5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22752"/>
        <c:axId val="81325440"/>
      </c:barChart>
      <c:catAx>
        <c:axId val="813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5440"/>
        <c:crosses val="autoZero"/>
        <c:auto val="1"/>
        <c:lblAlgn val="ctr"/>
        <c:lblOffset val="100"/>
        <c:noMultiLvlLbl val="0"/>
      </c:catAx>
      <c:valAx>
        <c:axId val="8132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4C5F3-CA71-465B-9087-35FADB5DD6C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38A971-76A1-44AB-8A61-12DA91B56FB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sk-SK" sz="3200" b="1" dirty="0"/>
            <a:t>59%</a:t>
          </a:r>
        </a:p>
      </dgm:t>
    </dgm:pt>
    <dgm:pt modelId="{0B89D472-1AD9-4538-8C8B-7903E0279B3D}" type="parTrans" cxnId="{A946AB13-794E-48B4-BCAF-F3D82E7A1338}">
      <dgm:prSet/>
      <dgm:spPr/>
      <dgm:t>
        <a:bodyPr/>
        <a:lstStyle/>
        <a:p>
          <a:endParaRPr lang="sk-SK"/>
        </a:p>
      </dgm:t>
    </dgm:pt>
    <dgm:pt modelId="{08F1EE58-8304-43A0-B93B-23AC060FCCCB}" type="sibTrans" cxnId="{A946AB13-794E-48B4-BCAF-F3D82E7A1338}">
      <dgm:prSet/>
      <dgm:spPr/>
      <dgm:t>
        <a:bodyPr/>
        <a:lstStyle/>
        <a:p>
          <a:endParaRPr lang="sk-SK"/>
        </a:p>
      </dgm:t>
    </dgm:pt>
    <dgm:pt modelId="{1BDC1559-6B39-42D2-A1FA-74FC5C048231}">
      <dgm:prSet phldrT="[Text]"/>
      <dgm:spPr/>
      <dgm:t>
        <a:bodyPr/>
        <a:lstStyle/>
        <a:p>
          <a:r>
            <a:rPr lang="sk-SK" dirty="0"/>
            <a:t>Miest má ustanovenú </a:t>
          </a:r>
          <a:r>
            <a:rPr lang="sk-SK" b="1" dirty="0"/>
            <a:t>redakčnú radu</a:t>
          </a:r>
        </a:p>
      </dgm:t>
    </dgm:pt>
    <dgm:pt modelId="{5D9562AF-0635-49AB-A34B-93B079464D29}" type="parTrans" cxnId="{961B8DC7-7679-422E-91EA-DF8C7C825304}">
      <dgm:prSet/>
      <dgm:spPr/>
      <dgm:t>
        <a:bodyPr/>
        <a:lstStyle/>
        <a:p>
          <a:endParaRPr lang="sk-SK"/>
        </a:p>
      </dgm:t>
    </dgm:pt>
    <dgm:pt modelId="{35DF38D0-DB13-4323-994E-A0A400496FC1}" type="sibTrans" cxnId="{961B8DC7-7679-422E-91EA-DF8C7C825304}">
      <dgm:prSet/>
      <dgm:spPr/>
      <dgm:t>
        <a:bodyPr/>
        <a:lstStyle/>
        <a:p>
          <a:endParaRPr lang="sk-SK"/>
        </a:p>
      </dgm:t>
    </dgm:pt>
    <dgm:pt modelId="{E7FB3235-1DE0-4225-9091-95E614B7AEA1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sk-SK" sz="3200" b="1" dirty="0"/>
            <a:t>41%</a:t>
          </a:r>
        </a:p>
      </dgm:t>
    </dgm:pt>
    <dgm:pt modelId="{46902863-4FA8-4758-9289-AF95F2D20203}" type="parTrans" cxnId="{26145281-AAEE-4E24-A381-A2438BF2B8FE}">
      <dgm:prSet/>
      <dgm:spPr/>
      <dgm:t>
        <a:bodyPr/>
        <a:lstStyle/>
        <a:p>
          <a:endParaRPr lang="sk-SK"/>
        </a:p>
      </dgm:t>
    </dgm:pt>
    <dgm:pt modelId="{671A3912-8B3C-47D2-927C-F3BFE3514329}" type="sibTrans" cxnId="{26145281-AAEE-4E24-A381-A2438BF2B8FE}">
      <dgm:prSet/>
      <dgm:spPr/>
      <dgm:t>
        <a:bodyPr/>
        <a:lstStyle/>
        <a:p>
          <a:endParaRPr lang="sk-SK"/>
        </a:p>
      </dgm:t>
    </dgm:pt>
    <dgm:pt modelId="{FCD7B463-D007-4AA7-A7C6-192BCB007FC6}">
      <dgm:prSet phldrT="[Text]"/>
      <dgm:spPr/>
      <dgm:t>
        <a:bodyPr/>
        <a:lstStyle/>
        <a:p>
          <a:r>
            <a:rPr lang="sk-SK" dirty="0"/>
            <a:t>Miest má schválené </a:t>
          </a:r>
          <a:r>
            <a:rPr lang="sk-SK" b="1" dirty="0"/>
            <a:t>formalizované pravidlá </a:t>
          </a:r>
          <a:r>
            <a:rPr lang="sk-SK" dirty="0"/>
            <a:t>na fungovanie radničných novín </a:t>
          </a:r>
        </a:p>
      </dgm:t>
    </dgm:pt>
    <dgm:pt modelId="{03865CE3-ED42-44C4-9A3C-9C5DF40260B6}" type="parTrans" cxnId="{9C7E1634-831D-4A62-9C8F-E4929A4A649B}">
      <dgm:prSet/>
      <dgm:spPr/>
      <dgm:t>
        <a:bodyPr/>
        <a:lstStyle/>
        <a:p>
          <a:endParaRPr lang="sk-SK"/>
        </a:p>
      </dgm:t>
    </dgm:pt>
    <dgm:pt modelId="{9FEE820C-4C00-4132-A394-8772C13BCE63}" type="sibTrans" cxnId="{9C7E1634-831D-4A62-9C8F-E4929A4A649B}">
      <dgm:prSet/>
      <dgm:spPr/>
      <dgm:t>
        <a:bodyPr/>
        <a:lstStyle/>
        <a:p>
          <a:endParaRPr lang="sk-SK"/>
        </a:p>
      </dgm:t>
    </dgm:pt>
    <dgm:pt modelId="{4F565D9F-AD9C-466F-A984-9AA65E60750D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sk-SK" sz="3200" b="1" dirty="0"/>
            <a:t>1,5 milióna</a:t>
          </a:r>
        </a:p>
      </dgm:t>
    </dgm:pt>
    <dgm:pt modelId="{B538610D-7605-490A-B012-3AC4F3869D05}" type="parTrans" cxnId="{79345F53-B3DD-4DA3-B96F-376F1100F5F2}">
      <dgm:prSet/>
      <dgm:spPr/>
      <dgm:t>
        <a:bodyPr/>
        <a:lstStyle/>
        <a:p>
          <a:endParaRPr lang="sk-SK"/>
        </a:p>
      </dgm:t>
    </dgm:pt>
    <dgm:pt modelId="{AFC24F12-D4C7-444D-A86C-8AAD00D8D25F}" type="sibTrans" cxnId="{79345F53-B3DD-4DA3-B96F-376F1100F5F2}">
      <dgm:prSet/>
      <dgm:spPr/>
      <dgm:t>
        <a:bodyPr/>
        <a:lstStyle/>
        <a:p>
          <a:endParaRPr lang="sk-SK"/>
        </a:p>
      </dgm:t>
    </dgm:pt>
    <dgm:pt modelId="{7558099B-6756-4F2F-8B0C-8E5E32BB8501}">
      <dgm:prSet phldrT="[Text]"/>
      <dgm:spPr/>
      <dgm:t>
        <a:bodyPr/>
        <a:lstStyle/>
        <a:p>
          <a:r>
            <a:rPr lang="sk-SK" dirty="0"/>
            <a:t>Eur stojí </a:t>
          </a:r>
          <a:r>
            <a:rPr lang="sk-SK" b="1" dirty="0"/>
            <a:t>vydávanie radničných novín </a:t>
          </a:r>
          <a:r>
            <a:rPr lang="sk-SK" b="0" dirty="0"/>
            <a:t>ročne </a:t>
          </a:r>
          <a:r>
            <a:rPr lang="sk-SK" dirty="0"/>
            <a:t>v 74 mestách, ktoré poskytli údaje (bez nákladov na redaktorov)</a:t>
          </a:r>
        </a:p>
      </dgm:t>
    </dgm:pt>
    <dgm:pt modelId="{4F41E04A-F0D8-4E7F-AA7A-4A205E2A76BC}" type="parTrans" cxnId="{9188FAEA-3F4A-4502-AF04-079E4F685C29}">
      <dgm:prSet/>
      <dgm:spPr/>
      <dgm:t>
        <a:bodyPr/>
        <a:lstStyle/>
        <a:p>
          <a:endParaRPr lang="sk-SK"/>
        </a:p>
      </dgm:t>
    </dgm:pt>
    <dgm:pt modelId="{B9993FF1-CEA2-46C7-867F-73CA5DE5039B}" type="sibTrans" cxnId="{9188FAEA-3F4A-4502-AF04-079E4F685C29}">
      <dgm:prSet/>
      <dgm:spPr/>
      <dgm:t>
        <a:bodyPr/>
        <a:lstStyle/>
        <a:p>
          <a:endParaRPr lang="sk-SK"/>
        </a:p>
      </dgm:t>
    </dgm:pt>
    <dgm:pt modelId="{A2C69D41-0C7D-40C6-AE4F-0F9811599966}">
      <dgm:prSet phldrT="[Text]"/>
      <dgm:spPr/>
      <dgm:t>
        <a:bodyPr/>
        <a:lstStyle/>
        <a:p>
          <a:r>
            <a:rPr lang="sk-SK" dirty="0"/>
            <a:t>Väčšinou pod priamym vplyvom primátora</a:t>
          </a:r>
        </a:p>
      </dgm:t>
    </dgm:pt>
    <dgm:pt modelId="{28CEE54A-C1D7-4A26-8076-43B6D6CDC366}" type="parTrans" cxnId="{9A00B8F9-C056-41C7-9B87-239210A72ACC}">
      <dgm:prSet/>
      <dgm:spPr/>
      <dgm:t>
        <a:bodyPr/>
        <a:lstStyle/>
        <a:p>
          <a:endParaRPr lang="sk-SK"/>
        </a:p>
      </dgm:t>
    </dgm:pt>
    <dgm:pt modelId="{51A61C53-2F78-42CE-B04A-89B555BB4E33}" type="sibTrans" cxnId="{9A00B8F9-C056-41C7-9B87-239210A72ACC}">
      <dgm:prSet/>
      <dgm:spPr/>
      <dgm:t>
        <a:bodyPr/>
        <a:lstStyle/>
        <a:p>
          <a:endParaRPr lang="sk-SK"/>
        </a:p>
      </dgm:t>
    </dgm:pt>
    <dgm:pt modelId="{79C102B8-7392-4915-9864-F69CFBB31440}" type="pres">
      <dgm:prSet presAssocID="{F474C5F3-CA71-465B-9087-35FADB5DD6C1}" presName="Name0" presStyleCnt="0">
        <dgm:presLayoutVars>
          <dgm:dir/>
          <dgm:animLvl val="lvl"/>
          <dgm:resizeHandles val="exact"/>
        </dgm:presLayoutVars>
      </dgm:prSet>
      <dgm:spPr/>
    </dgm:pt>
    <dgm:pt modelId="{EF2FF738-C5AE-4640-90F0-941C31978AE3}" type="pres">
      <dgm:prSet presAssocID="{CC38A971-76A1-44AB-8A61-12DA91B56FB7}" presName="composite" presStyleCnt="0"/>
      <dgm:spPr/>
    </dgm:pt>
    <dgm:pt modelId="{8A95CDAA-BB4B-491A-A1C9-6B7EB3898633}" type="pres">
      <dgm:prSet presAssocID="{CC38A971-76A1-44AB-8A61-12DA91B56F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A23EF71-9D2A-436D-B6BF-1928C20145E9}" type="pres">
      <dgm:prSet presAssocID="{CC38A971-76A1-44AB-8A61-12DA91B56FB7}" presName="desTx" presStyleLbl="alignAccFollowNode1" presStyleIdx="0" presStyleCnt="3">
        <dgm:presLayoutVars>
          <dgm:bulletEnabled val="1"/>
        </dgm:presLayoutVars>
      </dgm:prSet>
      <dgm:spPr/>
    </dgm:pt>
    <dgm:pt modelId="{4AC80676-75FA-4963-B381-B580CA1EF2A7}" type="pres">
      <dgm:prSet presAssocID="{08F1EE58-8304-43A0-B93B-23AC060FCCCB}" presName="space" presStyleCnt="0"/>
      <dgm:spPr/>
    </dgm:pt>
    <dgm:pt modelId="{46B90AD5-CEFE-4C4A-8E44-24FBB032A1D1}" type="pres">
      <dgm:prSet presAssocID="{E7FB3235-1DE0-4225-9091-95E614B7AEA1}" presName="composite" presStyleCnt="0"/>
      <dgm:spPr/>
    </dgm:pt>
    <dgm:pt modelId="{BDDFA232-B24F-4502-A1E8-CE7B7894C3FC}" type="pres">
      <dgm:prSet presAssocID="{E7FB3235-1DE0-4225-9091-95E614B7AE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7866C8D-ECBF-4640-8D64-1DE0B2C1C366}" type="pres">
      <dgm:prSet presAssocID="{E7FB3235-1DE0-4225-9091-95E614B7AEA1}" presName="desTx" presStyleLbl="alignAccFollowNode1" presStyleIdx="1" presStyleCnt="3">
        <dgm:presLayoutVars>
          <dgm:bulletEnabled val="1"/>
        </dgm:presLayoutVars>
      </dgm:prSet>
      <dgm:spPr/>
    </dgm:pt>
    <dgm:pt modelId="{F3624DE2-80CD-4251-ADAC-44589191B965}" type="pres">
      <dgm:prSet presAssocID="{671A3912-8B3C-47D2-927C-F3BFE3514329}" presName="space" presStyleCnt="0"/>
      <dgm:spPr/>
    </dgm:pt>
    <dgm:pt modelId="{2554A15B-7D2A-4E69-B213-DA58FC3E9DBD}" type="pres">
      <dgm:prSet presAssocID="{4F565D9F-AD9C-466F-A984-9AA65E60750D}" presName="composite" presStyleCnt="0"/>
      <dgm:spPr/>
    </dgm:pt>
    <dgm:pt modelId="{2410B50A-CF02-4A7B-8740-772C999E037B}" type="pres">
      <dgm:prSet presAssocID="{4F565D9F-AD9C-466F-A984-9AA65E6075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DDECA55-547A-47FA-B968-E20C1524C4C4}" type="pres">
      <dgm:prSet presAssocID="{4F565D9F-AD9C-466F-A984-9AA65E6075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3A5F19-9CE5-419E-B2EA-9122A2C6A4A9}" type="presOf" srcId="{CC38A971-76A1-44AB-8A61-12DA91B56FB7}" destId="{8A95CDAA-BB4B-491A-A1C9-6B7EB3898633}" srcOrd="0" destOrd="0" presId="urn:microsoft.com/office/officeart/2005/8/layout/hList1"/>
    <dgm:cxn modelId="{19309E9F-2DC2-4199-9C0C-F4E0E8E71FEF}" type="presOf" srcId="{E7FB3235-1DE0-4225-9091-95E614B7AEA1}" destId="{BDDFA232-B24F-4502-A1E8-CE7B7894C3FC}" srcOrd="0" destOrd="0" presId="urn:microsoft.com/office/officeart/2005/8/layout/hList1"/>
    <dgm:cxn modelId="{C983FE3A-1212-4369-A5C5-F85367E918A1}" type="presOf" srcId="{FCD7B463-D007-4AA7-A7C6-192BCB007FC6}" destId="{97866C8D-ECBF-4640-8D64-1DE0B2C1C366}" srcOrd="0" destOrd="0" presId="urn:microsoft.com/office/officeart/2005/8/layout/hList1"/>
    <dgm:cxn modelId="{9188FAEA-3F4A-4502-AF04-079E4F685C29}" srcId="{4F565D9F-AD9C-466F-A984-9AA65E60750D}" destId="{7558099B-6756-4F2F-8B0C-8E5E32BB8501}" srcOrd="0" destOrd="0" parTransId="{4F41E04A-F0D8-4E7F-AA7A-4A205E2A76BC}" sibTransId="{B9993FF1-CEA2-46C7-867F-73CA5DE5039B}"/>
    <dgm:cxn modelId="{EE57D876-DF95-4707-BAA9-E28FCDD80A9C}" type="presOf" srcId="{F474C5F3-CA71-465B-9087-35FADB5DD6C1}" destId="{79C102B8-7392-4915-9864-F69CFBB31440}" srcOrd="0" destOrd="0" presId="urn:microsoft.com/office/officeart/2005/8/layout/hList1"/>
    <dgm:cxn modelId="{A946AB13-794E-48B4-BCAF-F3D82E7A1338}" srcId="{F474C5F3-CA71-465B-9087-35FADB5DD6C1}" destId="{CC38A971-76A1-44AB-8A61-12DA91B56FB7}" srcOrd="0" destOrd="0" parTransId="{0B89D472-1AD9-4538-8C8B-7903E0279B3D}" sibTransId="{08F1EE58-8304-43A0-B93B-23AC060FCCCB}"/>
    <dgm:cxn modelId="{9A00B8F9-C056-41C7-9B87-239210A72ACC}" srcId="{CC38A971-76A1-44AB-8A61-12DA91B56FB7}" destId="{A2C69D41-0C7D-40C6-AE4F-0F9811599966}" srcOrd="1" destOrd="0" parTransId="{28CEE54A-C1D7-4A26-8076-43B6D6CDC366}" sibTransId="{51A61C53-2F78-42CE-B04A-89B555BB4E33}"/>
    <dgm:cxn modelId="{806E7648-0F3D-4254-8B3A-AF89D7C1D8AC}" type="presOf" srcId="{7558099B-6756-4F2F-8B0C-8E5E32BB8501}" destId="{DDDECA55-547A-47FA-B968-E20C1524C4C4}" srcOrd="0" destOrd="0" presId="urn:microsoft.com/office/officeart/2005/8/layout/hList1"/>
    <dgm:cxn modelId="{26414F8E-A100-4D4C-AFE5-998545E6C392}" type="presOf" srcId="{1BDC1559-6B39-42D2-A1FA-74FC5C048231}" destId="{4A23EF71-9D2A-436D-B6BF-1928C20145E9}" srcOrd="0" destOrd="0" presId="urn:microsoft.com/office/officeart/2005/8/layout/hList1"/>
    <dgm:cxn modelId="{961B8DC7-7679-422E-91EA-DF8C7C825304}" srcId="{CC38A971-76A1-44AB-8A61-12DA91B56FB7}" destId="{1BDC1559-6B39-42D2-A1FA-74FC5C048231}" srcOrd="0" destOrd="0" parTransId="{5D9562AF-0635-49AB-A34B-93B079464D29}" sibTransId="{35DF38D0-DB13-4323-994E-A0A400496FC1}"/>
    <dgm:cxn modelId="{13EB1FFB-B02A-43B5-A58B-614EBCAB1A78}" type="presOf" srcId="{4F565D9F-AD9C-466F-A984-9AA65E60750D}" destId="{2410B50A-CF02-4A7B-8740-772C999E037B}" srcOrd="0" destOrd="0" presId="urn:microsoft.com/office/officeart/2005/8/layout/hList1"/>
    <dgm:cxn modelId="{FFE880EF-DC58-4C4C-831E-4C404162DE9B}" type="presOf" srcId="{A2C69D41-0C7D-40C6-AE4F-0F9811599966}" destId="{4A23EF71-9D2A-436D-B6BF-1928C20145E9}" srcOrd="0" destOrd="1" presId="urn:microsoft.com/office/officeart/2005/8/layout/hList1"/>
    <dgm:cxn modelId="{79345F53-B3DD-4DA3-B96F-376F1100F5F2}" srcId="{F474C5F3-CA71-465B-9087-35FADB5DD6C1}" destId="{4F565D9F-AD9C-466F-A984-9AA65E60750D}" srcOrd="2" destOrd="0" parTransId="{B538610D-7605-490A-B012-3AC4F3869D05}" sibTransId="{AFC24F12-D4C7-444D-A86C-8AAD00D8D25F}"/>
    <dgm:cxn modelId="{9C7E1634-831D-4A62-9C8F-E4929A4A649B}" srcId="{E7FB3235-1DE0-4225-9091-95E614B7AEA1}" destId="{FCD7B463-D007-4AA7-A7C6-192BCB007FC6}" srcOrd="0" destOrd="0" parTransId="{03865CE3-ED42-44C4-9A3C-9C5DF40260B6}" sibTransId="{9FEE820C-4C00-4132-A394-8772C13BCE63}"/>
    <dgm:cxn modelId="{26145281-AAEE-4E24-A381-A2438BF2B8FE}" srcId="{F474C5F3-CA71-465B-9087-35FADB5DD6C1}" destId="{E7FB3235-1DE0-4225-9091-95E614B7AEA1}" srcOrd="1" destOrd="0" parTransId="{46902863-4FA8-4758-9289-AF95F2D20203}" sibTransId="{671A3912-8B3C-47D2-927C-F3BFE3514329}"/>
    <dgm:cxn modelId="{B907703F-CD44-4B64-9A63-946860693B18}" type="presParOf" srcId="{79C102B8-7392-4915-9864-F69CFBB31440}" destId="{EF2FF738-C5AE-4640-90F0-941C31978AE3}" srcOrd="0" destOrd="0" presId="urn:microsoft.com/office/officeart/2005/8/layout/hList1"/>
    <dgm:cxn modelId="{83CE007D-7A0A-4869-905F-8BDC4EDDCBCB}" type="presParOf" srcId="{EF2FF738-C5AE-4640-90F0-941C31978AE3}" destId="{8A95CDAA-BB4B-491A-A1C9-6B7EB3898633}" srcOrd="0" destOrd="0" presId="urn:microsoft.com/office/officeart/2005/8/layout/hList1"/>
    <dgm:cxn modelId="{5DA2FDDA-3531-41B0-8D2E-0BBAF20247ED}" type="presParOf" srcId="{EF2FF738-C5AE-4640-90F0-941C31978AE3}" destId="{4A23EF71-9D2A-436D-B6BF-1928C20145E9}" srcOrd="1" destOrd="0" presId="urn:microsoft.com/office/officeart/2005/8/layout/hList1"/>
    <dgm:cxn modelId="{55F1007F-A6B5-453B-8FDB-F163DBD6FB46}" type="presParOf" srcId="{79C102B8-7392-4915-9864-F69CFBB31440}" destId="{4AC80676-75FA-4963-B381-B580CA1EF2A7}" srcOrd="1" destOrd="0" presId="urn:microsoft.com/office/officeart/2005/8/layout/hList1"/>
    <dgm:cxn modelId="{6A4E0432-621E-4DD9-924D-2FEA451343CD}" type="presParOf" srcId="{79C102B8-7392-4915-9864-F69CFBB31440}" destId="{46B90AD5-CEFE-4C4A-8E44-24FBB032A1D1}" srcOrd="2" destOrd="0" presId="urn:microsoft.com/office/officeart/2005/8/layout/hList1"/>
    <dgm:cxn modelId="{69EAD5B2-50B5-4F27-BB2A-171AF260773D}" type="presParOf" srcId="{46B90AD5-CEFE-4C4A-8E44-24FBB032A1D1}" destId="{BDDFA232-B24F-4502-A1E8-CE7B7894C3FC}" srcOrd="0" destOrd="0" presId="urn:microsoft.com/office/officeart/2005/8/layout/hList1"/>
    <dgm:cxn modelId="{42AE4D32-48EB-43D5-ACEF-0897D6B0D494}" type="presParOf" srcId="{46B90AD5-CEFE-4C4A-8E44-24FBB032A1D1}" destId="{97866C8D-ECBF-4640-8D64-1DE0B2C1C366}" srcOrd="1" destOrd="0" presId="urn:microsoft.com/office/officeart/2005/8/layout/hList1"/>
    <dgm:cxn modelId="{CB7D457B-8761-4FE7-998E-69CBA7C55CA0}" type="presParOf" srcId="{79C102B8-7392-4915-9864-F69CFBB31440}" destId="{F3624DE2-80CD-4251-ADAC-44589191B965}" srcOrd="3" destOrd="0" presId="urn:microsoft.com/office/officeart/2005/8/layout/hList1"/>
    <dgm:cxn modelId="{51F72913-E112-4BC8-A19B-3D21C14C8531}" type="presParOf" srcId="{79C102B8-7392-4915-9864-F69CFBB31440}" destId="{2554A15B-7D2A-4E69-B213-DA58FC3E9DBD}" srcOrd="4" destOrd="0" presId="urn:microsoft.com/office/officeart/2005/8/layout/hList1"/>
    <dgm:cxn modelId="{A589A78F-DE54-4EC8-AD22-AFA6EDCF3A4C}" type="presParOf" srcId="{2554A15B-7D2A-4E69-B213-DA58FC3E9DBD}" destId="{2410B50A-CF02-4A7B-8740-772C999E037B}" srcOrd="0" destOrd="0" presId="urn:microsoft.com/office/officeart/2005/8/layout/hList1"/>
    <dgm:cxn modelId="{BB9D963B-F6E2-4707-A2D8-46F672155E06}" type="presParOf" srcId="{2554A15B-7D2A-4E69-B213-DA58FC3E9DBD}" destId="{DDDECA55-547A-47FA-B968-E20C1524C4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2B9BC-63FF-4F9C-A62F-59B41D54DB8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34D1AB-F3EE-4380-BCE3-5B2E11ACA128}">
      <dgm:prSet phldrT="[Text]"/>
      <dgm:spPr>
        <a:solidFill>
          <a:srgbClr val="00B050"/>
        </a:solidFill>
      </dgm:spPr>
      <dgm:t>
        <a:bodyPr/>
        <a:lstStyle/>
        <a:p>
          <a:r>
            <a:rPr lang="sk-SK" dirty="0"/>
            <a:t>Humenné </a:t>
          </a:r>
        </a:p>
        <a:p>
          <a:r>
            <a:rPr lang="sk-SK" dirty="0"/>
            <a:t>87%</a:t>
          </a:r>
        </a:p>
      </dgm:t>
    </dgm:pt>
    <dgm:pt modelId="{4DE7AF5D-6FCD-463B-A13E-DBE6928A8A0C}" type="parTrans" cxnId="{53B7B01F-D587-4569-A761-D33854301DF0}">
      <dgm:prSet/>
      <dgm:spPr/>
      <dgm:t>
        <a:bodyPr/>
        <a:lstStyle/>
        <a:p>
          <a:endParaRPr lang="sk-SK"/>
        </a:p>
      </dgm:t>
    </dgm:pt>
    <dgm:pt modelId="{D4499D0A-036E-4A7D-850A-CABCE7963306}" type="sibTrans" cxnId="{53B7B01F-D587-4569-A761-D33854301DF0}">
      <dgm:prSet/>
      <dgm:spPr/>
      <dgm:t>
        <a:bodyPr/>
        <a:lstStyle/>
        <a:p>
          <a:endParaRPr lang="sk-SK"/>
        </a:p>
      </dgm:t>
    </dgm:pt>
    <dgm:pt modelId="{7E950C2D-42DA-47F1-9AB1-C6D72EEF73C5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Považská Bystrica</a:t>
          </a:r>
        </a:p>
        <a:p>
          <a:r>
            <a:rPr lang="sk-SK" dirty="0"/>
            <a:t>11% </a:t>
          </a:r>
        </a:p>
      </dgm:t>
    </dgm:pt>
    <dgm:pt modelId="{C27ABDEE-5398-4D84-8DA3-B334DF723565}" type="parTrans" cxnId="{DBE3EED1-26E0-46B2-8D7D-77026B5A0F0E}">
      <dgm:prSet/>
      <dgm:spPr/>
      <dgm:t>
        <a:bodyPr/>
        <a:lstStyle/>
        <a:p>
          <a:endParaRPr lang="sk-SK"/>
        </a:p>
      </dgm:t>
    </dgm:pt>
    <dgm:pt modelId="{7377547E-C39F-4252-B51F-9C2E3658A723}" type="sibTrans" cxnId="{DBE3EED1-26E0-46B2-8D7D-77026B5A0F0E}">
      <dgm:prSet/>
      <dgm:spPr/>
      <dgm:t>
        <a:bodyPr/>
        <a:lstStyle/>
        <a:p>
          <a:endParaRPr lang="sk-SK"/>
        </a:p>
      </dgm:t>
    </dgm:pt>
    <dgm:pt modelId="{21D10A51-F3C6-4FC2-A2AE-3BE45D09D67E}" type="pres">
      <dgm:prSet presAssocID="{FA32B9BC-63FF-4F9C-A62F-59B41D54DB86}" presName="cycle" presStyleCnt="0">
        <dgm:presLayoutVars>
          <dgm:dir/>
          <dgm:resizeHandles val="exact"/>
        </dgm:presLayoutVars>
      </dgm:prSet>
      <dgm:spPr/>
    </dgm:pt>
    <dgm:pt modelId="{6067482D-14B4-4771-BC0B-2833DE3A5F9B}" type="pres">
      <dgm:prSet presAssocID="{DB34D1AB-F3EE-4380-BCE3-5B2E11ACA128}" presName="arrow" presStyleLbl="node1" presStyleIdx="0" presStyleCnt="2">
        <dgm:presLayoutVars>
          <dgm:bulletEnabled val="1"/>
        </dgm:presLayoutVars>
      </dgm:prSet>
      <dgm:spPr/>
    </dgm:pt>
    <dgm:pt modelId="{CDE09C7F-1C86-43E3-8645-AA3B782131EA}" type="pres">
      <dgm:prSet presAssocID="{7E950C2D-42DA-47F1-9AB1-C6D72EEF73C5}" presName="arrow" presStyleLbl="node1" presStyleIdx="1" presStyleCnt="2">
        <dgm:presLayoutVars>
          <dgm:bulletEnabled val="1"/>
        </dgm:presLayoutVars>
      </dgm:prSet>
      <dgm:spPr/>
    </dgm:pt>
  </dgm:ptLst>
  <dgm:cxnLst>
    <dgm:cxn modelId="{DBE3EED1-26E0-46B2-8D7D-77026B5A0F0E}" srcId="{FA32B9BC-63FF-4F9C-A62F-59B41D54DB86}" destId="{7E950C2D-42DA-47F1-9AB1-C6D72EEF73C5}" srcOrd="1" destOrd="0" parTransId="{C27ABDEE-5398-4D84-8DA3-B334DF723565}" sibTransId="{7377547E-C39F-4252-B51F-9C2E3658A723}"/>
    <dgm:cxn modelId="{53B7B01F-D587-4569-A761-D33854301DF0}" srcId="{FA32B9BC-63FF-4F9C-A62F-59B41D54DB86}" destId="{DB34D1AB-F3EE-4380-BCE3-5B2E11ACA128}" srcOrd="0" destOrd="0" parTransId="{4DE7AF5D-6FCD-463B-A13E-DBE6928A8A0C}" sibTransId="{D4499D0A-036E-4A7D-850A-CABCE7963306}"/>
    <dgm:cxn modelId="{6F1F1D40-EC28-48FA-9F7F-6916F5F37018}" type="presOf" srcId="{DB34D1AB-F3EE-4380-BCE3-5B2E11ACA128}" destId="{6067482D-14B4-4771-BC0B-2833DE3A5F9B}" srcOrd="0" destOrd="0" presId="urn:microsoft.com/office/officeart/2005/8/layout/arrow1"/>
    <dgm:cxn modelId="{EB992D36-1C5F-414E-B359-57DB2A6180FE}" type="presOf" srcId="{7E950C2D-42DA-47F1-9AB1-C6D72EEF73C5}" destId="{CDE09C7F-1C86-43E3-8645-AA3B782131EA}" srcOrd="0" destOrd="0" presId="urn:microsoft.com/office/officeart/2005/8/layout/arrow1"/>
    <dgm:cxn modelId="{D6F0AE1D-EC16-4EF7-9D08-C3D43CBDD966}" type="presOf" srcId="{FA32B9BC-63FF-4F9C-A62F-59B41D54DB86}" destId="{21D10A51-F3C6-4FC2-A2AE-3BE45D09D67E}" srcOrd="0" destOrd="0" presId="urn:microsoft.com/office/officeart/2005/8/layout/arrow1"/>
    <dgm:cxn modelId="{A937A893-C68C-4B64-AE3D-E1A8AC6A1041}" type="presParOf" srcId="{21D10A51-F3C6-4FC2-A2AE-3BE45D09D67E}" destId="{6067482D-14B4-4771-BC0B-2833DE3A5F9B}" srcOrd="0" destOrd="0" presId="urn:microsoft.com/office/officeart/2005/8/layout/arrow1"/>
    <dgm:cxn modelId="{39FEA952-F80F-4DA5-969E-B36A759BF57A}" type="presParOf" srcId="{21D10A51-F3C6-4FC2-A2AE-3BE45D09D67E}" destId="{CDE09C7F-1C86-43E3-8645-AA3B782131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2B9BC-63FF-4F9C-A62F-59B41D54DB8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34D1AB-F3EE-4380-BCE3-5B2E11ACA128}">
      <dgm:prSet phldrT="[Text]"/>
      <dgm:spPr>
        <a:solidFill>
          <a:srgbClr val="00B050"/>
        </a:solidFill>
      </dgm:spPr>
      <dgm:t>
        <a:bodyPr/>
        <a:lstStyle/>
        <a:p>
          <a:r>
            <a:rPr lang="sk-SK" dirty="0"/>
            <a:t>Krompachy 18%</a:t>
          </a:r>
        </a:p>
      </dgm:t>
    </dgm:pt>
    <dgm:pt modelId="{4DE7AF5D-6FCD-463B-A13E-DBE6928A8A0C}" type="parTrans" cxnId="{53B7B01F-D587-4569-A761-D33854301DF0}">
      <dgm:prSet/>
      <dgm:spPr/>
      <dgm:t>
        <a:bodyPr/>
        <a:lstStyle/>
        <a:p>
          <a:endParaRPr lang="sk-SK"/>
        </a:p>
      </dgm:t>
    </dgm:pt>
    <dgm:pt modelId="{D4499D0A-036E-4A7D-850A-CABCE7963306}" type="sibTrans" cxnId="{53B7B01F-D587-4569-A761-D33854301DF0}">
      <dgm:prSet/>
      <dgm:spPr/>
      <dgm:t>
        <a:bodyPr/>
        <a:lstStyle/>
        <a:p>
          <a:endParaRPr lang="sk-SK"/>
        </a:p>
      </dgm:t>
    </dgm:pt>
    <dgm:pt modelId="{7E950C2D-42DA-47F1-9AB1-C6D72EEF73C5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19 miest</a:t>
          </a:r>
        </a:p>
        <a:p>
          <a:r>
            <a:rPr lang="sk-SK" dirty="0"/>
            <a:t>0% </a:t>
          </a:r>
        </a:p>
      </dgm:t>
    </dgm:pt>
    <dgm:pt modelId="{C27ABDEE-5398-4D84-8DA3-B334DF723565}" type="parTrans" cxnId="{DBE3EED1-26E0-46B2-8D7D-77026B5A0F0E}">
      <dgm:prSet/>
      <dgm:spPr/>
      <dgm:t>
        <a:bodyPr/>
        <a:lstStyle/>
        <a:p>
          <a:endParaRPr lang="sk-SK"/>
        </a:p>
      </dgm:t>
    </dgm:pt>
    <dgm:pt modelId="{7377547E-C39F-4252-B51F-9C2E3658A723}" type="sibTrans" cxnId="{DBE3EED1-26E0-46B2-8D7D-77026B5A0F0E}">
      <dgm:prSet/>
      <dgm:spPr/>
      <dgm:t>
        <a:bodyPr/>
        <a:lstStyle/>
        <a:p>
          <a:endParaRPr lang="sk-SK"/>
        </a:p>
      </dgm:t>
    </dgm:pt>
    <dgm:pt modelId="{21D10A51-F3C6-4FC2-A2AE-3BE45D09D67E}" type="pres">
      <dgm:prSet presAssocID="{FA32B9BC-63FF-4F9C-A62F-59B41D54DB86}" presName="cycle" presStyleCnt="0">
        <dgm:presLayoutVars>
          <dgm:dir/>
          <dgm:resizeHandles val="exact"/>
        </dgm:presLayoutVars>
      </dgm:prSet>
      <dgm:spPr/>
    </dgm:pt>
    <dgm:pt modelId="{6067482D-14B4-4771-BC0B-2833DE3A5F9B}" type="pres">
      <dgm:prSet presAssocID="{DB34D1AB-F3EE-4380-BCE3-5B2E11ACA128}" presName="arrow" presStyleLbl="node1" presStyleIdx="0" presStyleCnt="2">
        <dgm:presLayoutVars>
          <dgm:bulletEnabled val="1"/>
        </dgm:presLayoutVars>
      </dgm:prSet>
      <dgm:spPr/>
    </dgm:pt>
    <dgm:pt modelId="{CDE09C7F-1C86-43E3-8645-AA3B782131EA}" type="pres">
      <dgm:prSet presAssocID="{7E950C2D-42DA-47F1-9AB1-C6D72EEF73C5}" presName="arrow" presStyleLbl="node1" presStyleIdx="1" presStyleCnt="2">
        <dgm:presLayoutVars>
          <dgm:bulletEnabled val="1"/>
        </dgm:presLayoutVars>
      </dgm:prSet>
      <dgm:spPr/>
    </dgm:pt>
  </dgm:ptLst>
  <dgm:cxnLst>
    <dgm:cxn modelId="{DBE3EED1-26E0-46B2-8D7D-77026B5A0F0E}" srcId="{FA32B9BC-63FF-4F9C-A62F-59B41D54DB86}" destId="{7E950C2D-42DA-47F1-9AB1-C6D72EEF73C5}" srcOrd="1" destOrd="0" parTransId="{C27ABDEE-5398-4D84-8DA3-B334DF723565}" sibTransId="{7377547E-C39F-4252-B51F-9C2E3658A723}"/>
    <dgm:cxn modelId="{53B7B01F-D587-4569-A761-D33854301DF0}" srcId="{FA32B9BC-63FF-4F9C-A62F-59B41D54DB86}" destId="{DB34D1AB-F3EE-4380-BCE3-5B2E11ACA128}" srcOrd="0" destOrd="0" parTransId="{4DE7AF5D-6FCD-463B-A13E-DBE6928A8A0C}" sibTransId="{D4499D0A-036E-4A7D-850A-CABCE7963306}"/>
    <dgm:cxn modelId="{6F1F1D40-EC28-48FA-9F7F-6916F5F37018}" type="presOf" srcId="{DB34D1AB-F3EE-4380-BCE3-5B2E11ACA128}" destId="{6067482D-14B4-4771-BC0B-2833DE3A5F9B}" srcOrd="0" destOrd="0" presId="urn:microsoft.com/office/officeart/2005/8/layout/arrow1"/>
    <dgm:cxn modelId="{EB992D36-1C5F-414E-B359-57DB2A6180FE}" type="presOf" srcId="{7E950C2D-42DA-47F1-9AB1-C6D72EEF73C5}" destId="{CDE09C7F-1C86-43E3-8645-AA3B782131EA}" srcOrd="0" destOrd="0" presId="urn:microsoft.com/office/officeart/2005/8/layout/arrow1"/>
    <dgm:cxn modelId="{D6F0AE1D-EC16-4EF7-9D08-C3D43CBDD966}" type="presOf" srcId="{FA32B9BC-63FF-4F9C-A62F-59B41D54DB86}" destId="{21D10A51-F3C6-4FC2-A2AE-3BE45D09D67E}" srcOrd="0" destOrd="0" presId="urn:microsoft.com/office/officeart/2005/8/layout/arrow1"/>
    <dgm:cxn modelId="{A937A893-C68C-4B64-AE3D-E1A8AC6A1041}" type="presParOf" srcId="{21D10A51-F3C6-4FC2-A2AE-3BE45D09D67E}" destId="{6067482D-14B4-4771-BC0B-2833DE3A5F9B}" srcOrd="0" destOrd="0" presId="urn:microsoft.com/office/officeart/2005/8/layout/arrow1"/>
    <dgm:cxn modelId="{39FEA952-F80F-4DA5-969E-B36A759BF57A}" type="presParOf" srcId="{21D10A51-F3C6-4FC2-A2AE-3BE45D09D67E}" destId="{CDE09C7F-1C86-43E3-8645-AA3B782131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2B9BC-63FF-4F9C-A62F-59B41D54DB8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34D1AB-F3EE-4380-BCE3-5B2E11ACA128}">
      <dgm:prSet phldrT="[Text]"/>
      <dgm:spPr>
        <a:solidFill>
          <a:srgbClr val="00B050"/>
        </a:solidFill>
      </dgm:spPr>
      <dgm:t>
        <a:bodyPr/>
        <a:lstStyle/>
        <a:p>
          <a:r>
            <a:rPr lang="sk-SK" dirty="0"/>
            <a:t>Trnava </a:t>
          </a:r>
        </a:p>
        <a:p>
          <a:r>
            <a:rPr lang="sk-SK" dirty="0"/>
            <a:t>12%</a:t>
          </a:r>
        </a:p>
      </dgm:t>
    </dgm:pt>
    <dgm:pt modelId="{4DE7AF5D-6FCD-463B-A13E-DBE6928A8A0C}" type="parTrans" cxnId="{53B7B01F-D587-4569-A761-D33854301DF0}">
      <dgm:prSet/>
      <dgm:spPr/>
      <dgm:t>
        <a:bodyPr/>
        <a:lstStyle/>
        <a:p>
          <a:endParaRPr lang="sk-SK"/>
        </a:p>
      </dgm:t>
    </dgm:pt>
    <dgm:pt modelId="{D4499D0A-036E-4A7D-850A-CABCE7963306}" type="sibTrans" cxnId="{53B7B01F-D587-4569-A761-D33854301DF0}">
      <dgm:prSet/>
      <dgm:spPr/>
      <dgm:t>
        <a:bodyPr/>
        <a:lstStyle/>
        <a:p>
          <a:endParaRPr lang="sk-SK"/>
        </a:p>
      </dgm:t>
    </dgm:pt>
    <dgm:pt modelId="{7E950C2D-42DA-47F1-9AB1-C6D72EEF73C5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18 miest</a:t>
          </a:r>
        </a:p>
        <a:p>
          <a:r>
            <a:rPr lang="sk-SK" dirty="0"/>
            <a:t>0% </a:t>
          </a:r>
        </a:p>
      </dgm:t>
    </dgm:pt>
    <dgm:pt modelId="{C27ABDEE-5398-4D84-8DA3-B334DF723565}" type="parTrans" cxnId="{DBE3EED1-26E0-46B2-8D7D-77026B5A0F0E}">
      <dgm:prSet/>
      <dgm:spPr/>
      <dgm:t>
        <a:bodyPr/>
        <a:lstStyle/>
        <a:p>
          <a:endParaRPr lang="sk-SK"/>
        </a:p>
      </dgm:t>
    </dgm:pt>
    <dgm:pt modelId="{7377547E-C39F-4252-B51F-9C2E3658A723}" type="sibTrans" cxnId="{DBE3EED1-26E0-46B2-8D7D-77026B5A0F0E}">
      <dgm:prSet/>
      <dgm:spPr/>
      <dgm:t>
        <a:bodyPr/>
        <a:lstStyle/>
        <a:p>
          <a:endParaRPr lang="sk-SK"/>
        </a:p>
      </dgm:t>
    </dgm:pt>
    <dgm:pt modelId="{21D10A51-F3C6-4FC2-A2AE-3BE45D09D67E}" type="pres">
      <dgm:prSet presAssocID="{FA32B9BC-63FF-4F9C-A62F-59B41D54DB86}" presName="cycle" presStyleCnt="0">
        <dgm:presLayoutVars>
          <dgm:dir/>
          <dgm:resizeHandles val="exact"/>
        </dgm:presLayoutVars>
      </dgm:prSet>
      <dgm:spPr/>
    </dgm:pt>
    <dgm:pt modelId="{6067482D-14B4-4771-BC0B-2833DE3A5F9B}" type="pres">
      <dgm:prSet presAssocID="{DB34D1AB-F3EE-4380-BCE3-5B2E11ACA128}" presName="arrow" presStyleLbl="node1" presStyleIdx="0" presStyleCnt="2" custRadScaleRad="106940" custRadScaleInc="-11517">
        <dgm:presLayoutVars>
          <dgm:bulletEnabled val="1"/>
        </dgm:presLayoutVars>
      </dgm:prSet>
      <dgm:spPr/>
    </dgm:pt>
    <dgm:pt modelId="{CDE09C7F-1C86-43E3-8645-AA3B782131EA}" type="pres">
      <dgm:prSet presAssocID="{7E950C2D-42DA-47F1-9AB1-C6D72EEF73C5}" presName="arrow" presStyleLbl="node1" presStyleIdx="1" presStyleCnt="2">
        <dgm:presLayoutVars>
          <dgm:bulletEnabled val="1"/>
        </dgm:presLayoutVars>
      </dgm:prSet>
      <dgm:spPr/>
    </dgm:pt>
  </dgm:ptLst>
  <dgm:cxnLst>
    <dgm:cxn modelId="{DBE3EED1-26E0-46B2-8D7D-77026B5A0F0E}" srcId="{FA32B9BC-63FF-4F9C-A62F-59B41D54DB86}" destId="{7E950C2D-42DA-47F1-9AB1-C6D72EEF73C5}" srcOrd="1" destOrd="0" parTransId="{C27ABDEE-5398-4D84-8DA3-B334DF723565}" sibTransId="{7377547E-C39F-4252-B51F-9C2E3658A723}"/>
    <dgm:cxn modelId="{53B7B01F-D587-4569-A761-D33854301DF0}" srcId="{FA32B9BC-63FF-4F9C-A62F-59B41D54DB86}" destId="{DB34D1AB-F3EE-4380-BCE3-5B2E11ACA128}" srcOrd="0" destOrd="0" parTransId="{4DE7AF5D-6FCD-463B-A13E-DBE6928A8A0C}" sibTransId="{D4499D0A-036E-4A7D-850A-CABCE7963306}"/>
    <dgm:cxn modelId="{6F1F1D40-EC28-48FA-9F7F-6916F5F37018}" type="presOf" srcId="{DB34D1AB-F3EE-4380-BCE3-5B2E11ACA128}" destId="{6067482D-14B4-4771-BC0B-2833DE3A5F9B}" srcOrd="0" destOrd="0" presId="urn:microsoft.com/office/officeart/2005/8/layout/arrow1"/>
    <dgm:cxn modelId="{EB992D36-1C5F-414E-B359-57DB2A6180FE}" type="presOf" srcId="{7E950C2D-42DA-47F1-9AB1-C6D72EEF73C5}" destId="{CDE09C7F-1C86-43E3-8645-AA3B782131EA}" srcOrd="0" destOrd="0" presId="urn:microsoft.com/office/officeart/2005/8/layout/arrow1"/>
    <dgm:cxn modelId="{D6F0AE1D-EC16-4EF7-9D08-C3D43CBDD966}" type="presOf" srcId="{FA32B9BC-63FF-4F9C-A62F-59B41D54DB86}" destId="{21D10A51-F3C6-4FC2-A2AE-3BE45D09D67E}" srcOrd="0" destOrd="0" presId="urn:microsoft.com/office/officeart/2005/8/layout/arrow1"/>
    <dgm:cxn modelId="{A937A893-C68C-4B64-AE3D-E1A8AC6A1041}" type="presParOf" srcId="{21D10A51-F3C6-4FC2-A2AE-3BE45D09D67E}" destId="{6067482D-14B4-4771-BC0B-2833DE3A5F9B}" srcOrd="0" destOrd="0" presId="urn:microsoft.com/office/officeart/2005/8/layout/arrow1"/>
    <dgm:cxn modelId="{39FEA952-F80F-4DA5-969E-B36A759BF57A}" type="presParOf" srcId="{21D10A51-F3C6-4FC2-A2AE-3BE45D09D67E}" destId="{CDE09C7F-1C86-43E3-8645-AA3B782131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32B9BC-63FF-4F9C-A62F-59B41D54DB8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34D1AB-F3EE-4380-BCE3-5B2E11ACA128}">
      <dgm:prSet phldrT="[Text]"/>
      <dgm:spPr>
        <a:solidFill>
          <a:srgbClr val="00B050"/>
        </a:solidFill>
      </dgm:spPr>
      <dgm:t>
        <a:bodyPr/>
        <a:lstStyle/>
        <a:p>
          <a:r>
            <a:rPr lang="sk-SK" dirty="0"/>
            <a:t>Detva</a:t>
          </a:r>
        </a:p>
        <a:p>
          <a:r>
            <a:rPr lang="sk-SK" dirty="0"/>
            <a:t>0%</a:t>
          </a:r>
        </a:p>
      </dgm:t>
    </dgm:pt>
    <dgm:pt modelId="{4DE7AF5D-6FCD-463B-A13E-DBE6928A8A0C}" type="parTrans" cxnId="{53B7B01F-D587-4569-A761-D33854301DF0}">
      <dgm:prSet/>
      <dgm:spPr/>
      <dgm:t>
        <a:bodyPr/>
        <a:lstStyle/>
        <a:p>
          <a:endParaRPr lang="sk-SK"/>
        </a:p>
      </dgm:t>
    </dgm:pt>
    <dgm:pt modelId="{D4499D0A-036E-4A7D-850A-CABCE7963306}" type="sibTrans" cxnId="{53B7B01F-D587-4569-A761-D33854301DF0}">
      <dgm:prSet/>
      <dgm:spPr/>
      <dgm:t>
        <a:bodyPr/>
        <a:lstStyle/>
        <a:p>
          <a:endParaRPr lang="sk-SK"/>
        </a:p>
      </dgm:t>
    </dgm:pt>
    <dgm:pt modelId="{7E950C2D-42DA-47F1-9AB1-C6D72EEF73C5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Komárno</a:t>
          </a:r>
        </a:p>
        <a:p>
          <a:r>
            <a:rPr lang="sk-SK" dirty="0"/>
            <a:t>96% </a:t>
          </a:r>
        </a:p>
      </dgm:t>
    </dgm:pt>
    <dgm:pt modelId="{C27ABDEE-5398-4D84-8DA3-B334DF723565}" type="parTrans" cxnId="{DBE3EED1-26E0-46B2-8D7D-77026B5A0F0E}">
      <dgm:prSet/>
      <dgm:spPr/>
      <dgm:t>
        <a:bodyPr/>
        <a:lstStyle/>
        <a:p>
          <a:endParaRPr lang="sk-SK"/>
        </a:p>
      </dgm:t>
    </dgm:pt>
    <dgm:pt modelId="{7377547E-C39F-4252-B51F-9C2E3658A723}" type="sibTrans" cxnId="{DBE3EED1-26E0-46B2-8D7D-77026B5A0F0E}">
      <dgm:prSet/>
      <dgm:spPr/>
      <dgm:t>
        <a:bodyPr/>
        <a:lstStyle/>
        <a:p>
          <a:endParaRPr lang="sk-SK"/>
        </a:p>
      </dgm:t>
    </dgm:pt>
    <dgm:pt modelId="{21D10A51-F3C6-4FC2-A2AE-3BE45D09D67E}" type="pres">
      <dgm:prSet presAssocID="{FA32B9BC-63FF-4F9C-A62F-59B41D54DB86}" presName="cycle" presStyleCnt="0">
        <dgm:presLayoutVars>
          <dgm:dir/>
          <dgm:resizeHandles val="exact"/>
        </dgm:presLayoutVars>
      </dgm:prSet>
      <dgm:spPr/>
    </dgm:pt>
    <dgm:pt modelId="{6067482D-14B4-4771-BC0B-2833DE3A5F9B}" type="pres">
      <dgm:prSet presAssocID="{DB34D1AB-F3EE-4380-BCE3-5B2E11ACA128}" presName="arrow" presStyleLbl="node1" presStyleIdx="0" presStyleCnt="2">
        <dgm:presLayoutVars>
          <dgm:bulletEnabled val="1"/>
        </dgm:presLayoutVars>
      </dgm:prSet>
      <dgm:spPr/>
    </dgm:pt>
    <dgm:pt modelId="{CDE09C7F-1C86-43E3-8645-AA3B782131EA}" type="pres">
      <dgm:prSet presAssocID="{7E950C2D-42DA-47F1-9AB1-C6D72EEF73C5}" presName="arrow" presStyleLbl="node1" presStyleIdx="1" presStyleCnt="2" custRadScaleRad="128563" custRadScaleInc="-4532">
        <dgm:presLayoutVars>
          <dgm:bulletEnabled val="1"/>
        </dgm:presLayoutVars>
      </dgm:prSet>
      <dgm:spPr/>
    </dgm:pt>
  </dgm:ptLst>
  <dgm:cxnLst>
    <dgm:cxn modelId="{DBE3EED1-26E0-46B2-8D7D-77026B5A0F0E}" srcId="{FA32B9BC-63FF-4F9C-A62F-59B41D54DB86}" destId="{7E950C2D-42DA-47F1-9AB1-C6D72EEF73C5}" srcOrd="1" destOrd="0" parTransId="{C27ABDEE-5398-4D84-8DA3-B334DF723565}" sibTransId="{7377547E-C39F-4252-B51F-9C2E3658A723}"/>
    <dgm:cxn modelId="{53B7B01F-D587-4569-A761-D33854301DF0}" srcId="{FA32B9BC-63FF-4F9C-A62F-59B41D54DB86}" destId="{DB34D1AB-F3EE-4380-BCE3-5B2E11ACA128}" srcOrd="0" destOrd="0" parTransId="{4DE7AF5D-6FCD-463B-A13E-DBE6928A8A0C}" sibTransId="{D4499D0A-036E-4A7D-850A-CABCE7963306}"/>
    <dgm:cxn modelId="{6F1F1D40-EC28-48FA-9F7F-6916F5F37018}" type="presOf" srcId="{DB34D1AB-F3EE-4380-BCE3-5B2E11ACA128}" destId="{6067482D-14B4-4771-BC0B-2833DE3A5F9B}" srcOrd="0" destOrd="0" presId="urn:microsoft.com/office/officeart/2005/8/layout/arrow1"/>
    <dgm:cxn modelId="{EB992D36-1C5F-414E-B359-57DB2A6180FE}" type="presOf" srcId="{7E950C2D-42DA-47F1-9AB1-C6D72EEF73C5}" destId="{CDE09C7F-1C86-43E3-8645-AA3B782131EA}" srcOrd="0" destOrd="0" presId="urn:microsoft.com/office/officeart/2005/8/layout/arrow1"/>
    <dgm:cxn modelId="{D6F0AE1D-EC16-4EF7-9D08-C3D43CBDD966}" type="presOf" srcId="{FA32B9BC-63FF-4F9C-A62F-59B41D54DB86}" destId="{21D10A51-F3C6-4FC2-A2AE-3BE45D09D67E}" srcOrd="0" destOrd="0" presId="urn:microsoft.com/office/officeart/2005/8/layout/arrow1"/>
    <dgm:cxn modelId="{A937A893-C68C-4B64-AE3D-E1A8AC6A1041}" type="presParOf" srcId="{21D10A51-F3C6-4FC2-A2AE-3BE45D09D67E}" destId="{6067482D-14B4-4771-BC0B-2833DE3A5F9B}" srcOrd="0" destOrd="0" presId="urn:microsoft.com/office/officeart/2005/8/layout/arrow1"/>
    <dgm:cxn modelId="{39FEA952-F80F-4DA5-969E-B36A759BF57A}" type="presParOf" srcId="{21D10A51-F3C6-4FC2-A2AE-3BE45D09D67E}" destId="{CDE09C7F-1C86-43E3-8645-AA3B782131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32B9BC-63FF-4F9C-A62F-59B41D54DB8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B34D1AB-F3EE-4380-BCE3-5B2E11ACA128}">
      <dgm:prSet phldrT="[Text]"/>
      <dgm:spPr>
        <a:solidFill>
          <a:srgbClr val="00B050"/>
        </a:solidFill>
      </dgm:spPr>
      <dgm:t>
        <a:bodyPr/>
        <a:lstStyle/>
        <a:p>
          <a:r>
            <a:rPr lang="sk-SK" dirty="0"/>
            <a:t>61 miest</a:t>
          </a:r>
        </a:p>
        <a:p>
          <a:r>
            <a:rPr lang="sk-SK" dirty="0"/>
            <a:t>0%</a:t>
          </a:r>
        </a:p>
      </dgm:t>
    </dgm:pt>
    <dgm:pt modelId="{4DE7AF5D-6FCD-463B-A13E-DBE6928A8A0C}" type="parTrans" cxnId="{53B7B01F-D587-4569-A761-D33854301DF0}">
      <dgm:prSet/>
      <dgm:spPr/>
      <dgm:t>
        <a:bodyPr/>
        <a:lstStyle/>
        <a:p>
          <a:endParaRPr lang="sk-SK"/>
        </a:p>
      </dgm:t>
    </dgm:pt>
    <dgm:pt modelId="{D4499D0A-036E-4A7D-850A-CABCE7963306}" type="sibTrans" cxnId="{53B7B01F-D587-4569-A761-D33854301DF0}">
      <dgm:prSet/>
      <dgm:spPr/>
      <dgm:t>
        <a:bodyPr/>
        <a:lstStyle/>
        <a:p>
          <a:endParaRPr lang="sk-SK"/>
        </a:p>
      </dgm:t>
    </dgm:pt>
    <dgm:pt modelId="{7E950C2D-42DA-47F1-9AB1-C6D72EEF73C5}">
      <dgm:prSet phldrT="[Text]"/>
      <dgm:spPr>
        <a:solidFill>
          <a:srgbClr val="FF0000"/>
        </a:solidFill>
      </dgm:spPr>
      <dgm:t>
        <a:bodyPr/>
        <a:lstStyle/>
        <a:p>
          <a:r>
            <a:rPr lang="sk-SK" dirty="0"/>
            <a:t>Humenné</a:t>
          </a:r>
        </a:p>
        <a:p>
          <a:r>
            <a:rPr lang="sk-SK" dirty="0"/>
            <a:t>5% </a:t>
          </a:r>
        </a:p>
      </dgm:t>
    </dgm:pt>
    <dgm:pt modelId="{C27ABDEE-5398-4D84-8DA3-B334DF723565}" type="parTrans" cxnId="{DBE3EED1-26E0-46B2-8D7D-77026B5A0F0E}">
      <dgm:prSet/>
      <dgm:spPr/>
      <dgm:t>
        <a:bodyPr/>
        <a:lstStyle/>
        <a:p>
          <a:endParaRPr lang="sk-SK"/>
        </a:p>
      </dgm:t>
    </dgm:pt>
    <dgm:pt modelId="{7377547E-C39F-4252-B51F-9C2E3658A723}" type="sibTrans" cxnId="{DBE3EED1-26E0-46B2-8D7D-77026B5A0F0E}">
      <dgm:prSet/>
      <dgm:spPr/>
      <dgm:t>
        <a:bodyPr/>
        <a:lstStyle/>
        <a:p>
          <a:endParaRPr lang="sk-SK"/>
        </a:p>
      </dgm:t>
    </dgm:pt>
    <dgm:pt modelId="{21D10A51-F3C6-4FC2-A2AE-3BE45D09D67E}" type="pres">
      <dgm:prSet presAssocID="{FA32B9BC-63FF-4F9C-A62F-59B41D54DB86}" presName="cycle" presStyleCnt="0">
        <dgm:presLayoutVars>
          <dgm:dir/>
          <dgm:resizeHandles val="exact"/>
        </dgm:presLayoutVars>
      </dgm:prSet>
      <dgm:spPr/>
    </dgm:pt>
    <dgm:pt modelId="{6067482D-14B4-4771-BC0B-2833DE3A5F9B}" type="pres">
      <dgm:prSet presAssocID="{DB34D1AB-F3EE-4380-BCE3-5B2E11ACA128}" presName="arrow" presStyleLbl="node1" presStyleIdx="0" presStyleCnt="2" custScaleX="130708" custScaleY="121644" custRadScaleRad="163746" custRadScaleInc="50474">
        <dgm:presLayoutVars>
          <dgm:bulletEnabled val="1"/>
        </dgm:presLayoutVars>
      </dgm:prSet>
      <dgm:spPr/>
    </dgm:pt>
    <dgm:pt modelId="{CDE09C7F-1C86-43E3-8645-AA3B782131EA}" type="pres">
      <dgm:prSet presAssocID="{7E950C2D-42DA-47F1-9AB1-C6D72EEF73C5}" presName="arrow" presStyleLbl="node1" presStyleIdx="1" presStyleCnt="2" custScaleX="142547" custScaleY="118112" custRadScaleRad="95609" custRadScaleInc="41359">
        <dgm:presLayoutVars>
          <dgm:bulletEnabled val="1"/>
        </dgm:presLayoutVars>
      </dgm:prSet>
      <dgm:spPr/>
    </dgm:pt>
  </dgm:ptLst>
  <dgm:cxnLst>
    <dgm:cxn modelId="{DBE3EED1-26E0-46B2-8D7D-77026B5A0F0E}" srcId="{FA32B9BC-63FF-4F9C-A62F-59B41D54DB86}" destId="{7E950C2D-42DA-47F1-9AB1-C6D72EEF73C5}" srcOrd="1" destOrd="0" parTransId="{C27ABDEE-5398-4D84-8DA3-B334DF723565}" sibTransId="{7377547E-C39F-4252-B51F-9C2E3658A723}"/>
    <dgm:cxn modelId="{53B7B01F-D587-4569-A761-D33854301DF0}" srcId="{FA32B9BC-63FF-4F9C-A62F-59B41D54DB86}" destId="{DB34D1AB-F3EE-4380-BCE3-5B2E11ACA128}" srcOrd="0" destOrd="0" parTransId="{4DE7AF5D-6FCD-463B-A13E-DBE6928A8A0C}" sibTransId="{D4499D0A-036E-4A7D-850A-CABCE7963306}"/>
    <dgm:cxn modelId="{6F1F1D40-EC28-48FA-9F7F-6916F5F37018}" type="presOf" srcId="{DB34D1AB-F3EE-4380-BCE3-5B2E11ACA128}" destId="{6067482D-14B4-4771-BC0B-2833DE3A5F9B}" srcOrd="0" destOrd="0" presId="urn:microsoft.com/office/officeart/2005/8/layout/arrow1"/>
    <dgm:cxn modelId="{EB992D36-1C5F-414E-B359-57DB2A6180FE}" type="presOf" srcId="{7E950C2D-42DA-47F1-9AB1-C6D72EEF73C5}" destId="{CDE09C7F-1C86-43E3-8645-AA3B782131EA}" srcOrd="0" destOrd="0" presId="urn:microsoft.com/office/officeart/2005/8/layout/arrow1"/>
    <dgm:cxn modelId="{D6F0AE1D-EC16-4EF7-9D08-C3D43CBDD966}" type="presOf" srcId="{FA32B9BC-63FF-4F9C-A62F-59B41D54DB86}" destId="{21D10A51-F3C6-4FC2-A2AE-3BE45D09D67E}" srcOrd="0" destOrd="0" presId="urn:microsoft.com/office/officeart/2005/8/layout/arrow1"/>
    <dgm:cxn modelId="{A937A893-C68C-4B64-AE3D-E1A8AC6A1041}" type="presParOf" srcId="{21D10A51-F3C6-4FC2-A2AE-3BE45D09D67E}" destId="{6067482D-14B4-4771-BC0B-2833DE3A5F9B}" srcOrd="0" destOrd="0" presId="urn:microsoft.com/office/officeart/2005/8/layout/arrow1"/>
    <dgm:cxn modelId="{39FEA952-F80F-4DA5-969E-B36A759BF57A}" type="presParOf" srcId="{21D10A51-F3C6-4FC2-A2AE-3BE45D09D67E}" destId="{CDE09C7F-1C86-43E3-8645-AA3B782131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5CDAA-BB4B-491A-A1C9-6B7EB3898633}">
      <dsp:nvSpPr>
        <dsp:cNvPr id="0" name=""/>
        <dsp:cNvSpPr/>
      </dsp:nvSpPr>
      <dsp:spPr>
        <a:xfrm>
          <a:off x="2490" y="95354"/>
          <a:ext cx="2427813" cy="719419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59%</a:t>
          </a:r>
        </a:p>
      </dsp:txBody>
      <dsp:txXfrm>
        <a:off x="2490" y="95354"/>
        <a:ext cx="2427813" cy="719419"/>
      </dsp:txXfrm>
    </dsp:sp>
    <dsp:sp modelId="{4A23EF71-9D2A-436D-B6BF-1928C20145E9}">
      <dsp:nvSpPr>
        <dsp:cNvPr id="0" name=""/>
        <dsp:cNvSpPr/>
      </dsp:nvSpPr>
      <dsp:spPr>
        <a:xfrm>
          <a:off x="2490" y="814774"/>
          <a:ext cx="2427813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Miest má ustanovenú </a:t>
          </a:r>
          <a:r>
            <a:rPr lang="sk-SK" sz="1900" b="1" kern="1200" dirty="0"/>
            <a:t>redakčnú radu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Väčšinou pod priamym vplyvom primátora</a:t>
          </a:r>
        </a:p>
      </dsp:txBody>
      <dsp:txXfrm>
        <a:off x="2490" y="814774"/>
        <a:ext cx="2427813" cy="1929734"/>
      </dsp:txXfrm>
    </dsp:sp>
    <dsp:sp modelId="{BDDFA232-B24F-4502-A1E8-CE7B7894C3FC}">
      <dsp:nvSpPr>
        <dsp:cNvPr id="0" name=""/>
        <dsp:cNvSpPr/>
      </dsp:nvSpPr>
      <dsp:spPr>
        <a:xfrm>
          <a:off x="2770197" y="95354"/>
          <a:ext cx="2427813" cy="719419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41%</a:t>
          </a:r>
        </a:p>
      </dsp:txBody>
      <dsp:txXfrm>
        <a:off x="2770197" y="95354"/>
        <a:ext cx="2427813" cy="719419"/>
      </dsp:txXfrm>
    </dsp:sp>
    <dsp:sp modelId="{97866C8D-ECBF-4640-8D64-1DE0B2C1C366}">
      <dsp:nvSpPr>
        <dsp:cNvPr id="0" name=""/>
        <dsp:cNvSpPr/>
      </dsp:nvSpPr>
      <dsp:spPr>
        <a:xfrm>
          <a:off x="2770197" y="814774"/>
          <a:ext cx="2427813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Miest má schválené </a:t>
          </a:r>
          <a:r>
            <a:rPr lang="sk-SK" sz="1900" b="1" kern="1200" dirty="0"/>
            <a:t>formalizované pravidlá </a:t>
          </a:r>
          <a:r>
            <a:rPr lang="sk-SK" sz="1900" kern="1200" dirty="0"/>
            <a:t>na fungovanie radničných novín </a:t>
          </a:r>
        </a:p>
      </dsp:txBody>
      <dsp:txXfrm>
        <a:off x="2770197" y="814774"/>
        <a:ext cx="2427813" cy="1929734"/>
      </dsp:txXfrm>
    </dsp:sp>
    <dsp:sp modelId="{2410B50A-CF02-4A7B-8740-772C999E037B}">
      <dsp:nvSpPr>
        <dsp:cNvPr id="0" name=""/>
        <dsp:cNvSpPr/>
      </dsp:nvSpPr>
      <dsp:spPr>
        <a:xfrm>
          <a:off x="5537904" y="95354"/>
          <a:ext cx="2427813" cy="719419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1,5 milióna</a:t>
          </a:r>
        </a:p>
      </dsp:txBody>
      <dsp:txXfrm>
        <a:off x="5537904" y="95354"/>
        <a:ext cx="2427813" cy="719419"/>
      </dsp:txXfrm>
    </dsp:sp>
    <dsp:sp modelId="{DDDECA55-547A-47FA-B968-E20C1524C4C4}">
      <dsp:nvSpPr>
        <dsp:cNvPr id="0" name=""/>
        <dsp:cNvSpPr/>
      </dsp:nvSpPr>
      <dsp:spPr>
        <a:xfrm>
          <a:off x="5537904" y="814774"/>
          <a:ext cx="2427813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Eur stojí </a:t>
          </a:r>
          <a:r>
            <a:rPr lang="sk-SK" sz="1900" b="1" kern="1200" dirty="0"/>
            <a:t>vydávanie radničných novín </a:t>
          </a:r>
          <a:r>
            <a:rPr lang="sk-SK" sz="1900" b="0" kern="1200" dirty="0"/>
            <a:t>ročne </a:t>
          </a:r>
          <a:r>
            <a:rPr lang="sk-SK" sz="1900" kern="1200" dirty="0"/>
            <a:t>v 74 mestách, ktoré poskytli údaje (bez nákladov na redaktorov)</a:t>
          </a:r>
        </a:p>
      </dsp:txBody>
      <dsp:txXfrm>
        <a:off x="5537904" y="814774"/>
        <a:ext cx="2427813" cy="192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482D-14B4-4771-BC0B-2833DE3A5F9B}">
      <dsp:nvSpPr>
        <dsp:cNvPr id="0" name=""/>
        <dsp:cNvSpPr/>
      </dsp:nvSpPr>
      <dsp:spPr>
        <a:xfrm rot="16200000">
          <a:off x="107" y="31011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Humenné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87%</a:t>
          </a:r>
        </a:p>
      </dsp:txBody>
      <dsp:txXfrm rot="5400000">
        <a:off x="216079" y="339540"/>
        <a:ext cx="1018150" cy="617061"/>
      </dsp:txXfrm>
    </dsp:sp>
    <dsp:sp modelId="{CDE09C7F-1C86-43E3-8645-AA3B782131EA}">
      <dsp:nvSpPr>
        <dsp:cNvPr id="0" name=""/>
        <dsp:cNvSpPr/>
      </dsp:nvSpPr>
      <dsp:spPr>
        <a:xfrm rot="5400000">
          <a:off x="1358058" y="31011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Považská Bystrica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11% </a:t>
          </a:r>
        </a:p>
      </dsp:txBody>
      <dsp:txXfrm rot="-5400000">
        <a:off x="1358059" y="339541"/>
        <a:ext cx="1018150" cy="617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482D-14B4-4771-BC0B-2833DE3A5F9B}">
      <dsp:nvSpPr>
        <dsp:cNvPr id="0" name=""/>
        <dsp:cNvSpPr/>
      </dsp:nvSpPr>
      <dsp:spPr>
        <a:xfrm rot="16200000">
          <a:off x="113" y="220642"/>
          <a:ext cx="1302683" cy="1302683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Krompachy 18%</a:t>
          </a:r>
        </a:p>
      </dsp:txBody>
      <dsp:txXfrm rot="5400000">
        <a:off x="228083" y="546313"/>
        <a:ext cx="1074713" cy="651341"/>
      </dsp:txXfrm>
    </dsp:sp>
    <dsp:sp modelId="{CDE09C7F-1C86-43E3-8645-AA3B782131EA}">
      <dsp:nvSpPr>
        <dsp:cNvPr id="0" name=""/>
        <dsp:cNvSpPr/>
      </dsp:nvSpPr>
      <dsp:spPr>
        <a:xfrm rot="5400000">
          <a:off x="1433506" y="220642"/>
          <a:ext cx="1302683" cy="1302683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19 miest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0% </a:t>
          </a:r>
        </a:p>
      </dsp:txBody>
      <dsp:txXfrm rot="-5400000">
        <a:off x="1433506" y="546313"/>
        <a:ext cx="1074713" cy="651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482D-14B4-4771-BC0B-2833DE3A5F9B}">
      <dsp:nvSpPr>
        <dsp:cNvPr id="0" name=""/>
        <dsp:cNvSpPr/>
      </dsp:nvSpPr>
      <dsp:spPr>
        <a:xfrm rot="16200000">
          <a:off x="0" y="62022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Trnava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12%</a:t>
          </a:r>
        </a:p>
      </dsp:txBody>
      <dsp:txXfrm rot="5400000">
        <a:off x="215972" y="370551"/>
        <a:ext cx="1018150" cy="617061"/>
      </dsp:txXfrm>
    </dsp:sp>
    <dsp:sp modelId="{CDE09C7F-1C86-43E3-8645-AA3B782131EA}">
      <dsp:nvSpPr>
        <dsp:cNvPr id="0" name=""/>
        <dsp:cNvSpPr/>
      </dsp:nvSpPr>
      <dsp:spPr>
        <a:xfrm rot="5400000">
          <a:off x="1358058" y="31011"/>
          <a:ext cx="1234121" cy="1234121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18 miest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0% </a:t>
          </a:r>
        </a:p>
      </dsp:txBody>
      <dsp:txXfrm rot="-5400000">
        <a:off x="1358059" y="339541"/>
        <a:ext cx="1018150" cy="617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482D-14B4-4771-BC0B-2833DE3A5F9B}">
      <dsp:nvSpPr>
        <dsp:cNvPr id="0" name=""/>
        <dsp:cNvSpPr/>
      </dsp:nvSpPr>
      <dsp:spPr>
        <a:xfrm rot="16200000">
          <a:off x="14" y="562"/>
          <a:ext cx="1367026" cy="1367026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Detva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0%</a:t>
          </a:r>
        </a:p>
      </dsp:txBody>
      <dsp:txXfrm rot="5400000">
        <a:off x="239245" y="342317"/>
        <a:ext cx="1127796" cy="683513"/>
      </dsp:txXfrm>
    </dsp:sp>
    <dsp:sp modelId="{CDE09C7F-1C86-43E3-8645-AA3B782131EA}">
      <dsp:nvSpPr>
        <dsp:cNvPr id="0" name=""/>
        <dsp:cNvSpPr/>
      </dsp:nvSpPr>
      <dsp:spPr>
        <a:xfrm rot="5400000">
          <a:off x="1513293" y="0"/>
          <a:ext cx="1367026" cy="1367026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Komárno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96% </a:t>
          </a:r>
        </a:p>
      </dsp:txBody>
      <dsp:txXfrm rot="-5400000">
        <a:off x="1513294" y="341757"/>
        <a:ext cx="1127796" cy="683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7482D-14B4-4771-BC0B-2833DE3A5F9B}">
      <dsp:nvSpPr>
        <dsp:cNvPr id="0" name=""/>
        <dsp:cNvSpPr/>
      </dsp:nvSpPr>
      <dsp:spPr>
        <a:xfrm rot="16200000">
          <a:off x="352218" y="41947"/>
          <a:ext cx="1209821" cy="1125926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61 miest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0%</a:t>
          </a:r>
        </a:p>
      </dsp:txBody>
      <dsp:txXfrm rot="5400000">
        <a:off x="591203" y="302454"/>
        <a:ext cx="928889" cy="604911"/>
      </dsp:txXfrm>
    </dsp:sp>
    <dsp:sp modelId="{CDE09C7F-1C86-43E3-8645-AA3B782131EA}">
      <dsp:nvSpPr>
        <dsp:cNvPr id="0" name=""/>
        <dsp:cNvSpPr/>
      </dsp:nvSpPr>
      <dsp:spPr>
        <a:xfrm rot="5400000">
          <a:off x="415562" y="1182564"/>
          <a:ext cx="1319402" cy="1093234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Humenné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5% </a:t>
          </a:r>
        </a:p>
      </dsp:txBody>
      <dsp:txXfrm rot="-5400000">
        <a:off x="528647" y="1399331"/>
        <a:ext cx="901918" cy="65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0.84765</cdr:x>
      <cdr:y>0.90786</cdr:y>
    </cdr:from>
    <cdr:to>
      <cdr:x>1</cdr:x>
      <cdr:y>0.97561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557714" y="3190876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000"/>
            <a:t>Zdroj: TIS</a:t>
          </a:r>
          <a:endParaRPr lang="en-GB" sz="10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0.84035</cdr:x>
      <cdr:y>0.9061</cdr:y>
    </cdr:from>
    <cdr:to>
      <cdr:x>0.97061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62475" y="2882620"/>
          <a:ext cx="707197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0.84561</cdr:x>
      <cdr:y>0.90883</cdr:y>
    </cdr:from>
    <cdr:to>
      <cdr:x>0.97587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D5F1CEA-34BA-4316-BA49-34C960080A4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91050" y="2977870"/>
          <a:ext cx="707197" cy="29873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2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0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8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66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1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8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42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2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1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2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A9F6-89D2-5246-A080-431BB3D29305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4" descr="powerpoin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6.jpe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hlasnetruby.transparency.s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228" y="2838917"/>
            <a:ext cx="7739211" cy="1310163"/>
          </a:xfrm>
        </p:spPr>
        <p:txBody>
          <a:bodyPr/>
          <a:lstStyle/>
          <a:p>
            <a:pPr algn="ctr"/>
            <a:r>
              <a:rPr lang="sk-SK" sz="3200" b="1" dirty="0"/>
              <a:t>Tri štvrtiny radničných novín sú skôr propagandou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839769" cy="641201"/>
          </a:xfrm>
          <a:ln>
            <a:noFill/>
          </a:ln>
        </p:spPr>
        <p:txBody>
          <a:bodyPr/>
          <a:lstStyle/>
          <a:p>
            <a:r>
              <a:rPr lang="sk-SK" dirty="0"/>
              <a:t>Porovnanie Užitočnosti radničných novín </a:t>
            </a:r>
          </a:p>
          <a:p>
            <a:r>
              <a:rPr lang="sk-SK" dirty="0"/>
              <a:t>v 100 najväčších mestách – Hlásne trúby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0190" y="5802285"/>
            <a:ext cx="7543800" cy="533400"/>
          </a:xfrm>
        </p:spPr>
        <p:txBody>
          <a:bodyPr/>
          <a:lstStyle/>
          <a:p>
            <a:r>
              <a:rPr lang="sk-SK" dirty="0"/>
              <a:t>Transparency International Slovensko, február 2017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4797152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6696" y="5589240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581508" cy="1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748"/>
            <a:ext cx="5400600" cy="6368913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372200" y="1484784"/>
            <a:ext cx="2520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Prínosnejšie sú noviny z: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veľkých miest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S </a:t>
            </a:r>
            <a:r>
              <a:rPr lang="sk-SK" sz="2000" b="1" dirty="0"/>
              <a:t>väčšími výdavkami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Zo </a:t>
            </a:r>
            <a:r>
              <a:rPr lang="sk-SK" sz="2000" b="1" dirty="0"/>
              <a:t>Stredného Slovenska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S </a:t>
            </a:r>
            <a:r>
              <a:rPr lang="sk-SK" sz="2000" b="1" dirty="0"/>
              <a:t>novými primátormi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Kandidujúcimi ako </a:t>
            </a:r>
            <a:r>
              <a:rPr lang="sk-SK" sz="2000" b="1" dirty="0"/>
              <a:t>NEKA </a:t>
            </a:r>
            <a:r>
              <a:rPr lang="sk-SK" sz="2000" dirty="0"/>
              <a:t>alebo za </a:t>
            </a:r>
            <a:r>
              <a:rPr lang="sk-SK" sz="2000" b="1" dirty="0"/>
              <a:t>pravicu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68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POROVNANIE S ČESKOM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448055"/>
              </p:ext>
            </p:extLst>
          </p:nvPr>
        </p:nvGraphicFramePr>
        <p:xfrm>
          <a:off x="4644008" y="3284984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ĺžnik 1"/>
          <p:cNvSpPr/>
          <p:nvPr/>
        </p:nvSpPr>
        <p:spPr>
          <a:xfrm>
            <a:off x="4932040" y="1556792"/>
            <a:ext cx="3707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Slovensko: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Viac anonymnej plochy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Menej vydaní s alternatívnymi názormi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Viac vydaní so zapojením ľudí</a:t>
            </a:r>
          </a:p>
        </p:txBody>
      </p:sp>
      <p:sp>
        <p:nvSpPr>
          <p:cNvPr id="6" name="Obdĺžnik 5"/>
          <p:cNvSpPr/>
          <p:nvPr/>
        </p:nvSpPr>
        <p:spPr>
          <a:xfrm>
            <a:off x="899592" y="4653136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Slovensko: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Menšia plocha pre alternatívne názory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Väčšia plocha pre zapojenie verejnosti</a:t>
            </a:r>
          </a:p>
        </p:txBody>
      </p:sp>
      <p:graphicFrame>
        <p:nvGraphicFramePr>
          <p:cNvPr id="8" name="Graf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539552" y="1412776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08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POLITICKÁ PLOCHA</a:t>
            </a:r>
          </a:p>
        </p:txBody>
      </p:sp>
      <p:sp>
        <p:nvSpPr>
          <p:cNvPr id="5" name="Obdĺžnik 4"/>
          <p:cNvSpPr/>
          <p:nvPr/>
        </p:nvSpPr>
        <p:spPr>
          <a:xfrm>
            <a:off x="395536" y="1412776"/>
            <a:ext cx="3960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Prínosné </a:t>
            </a:r>
            <a:r>
              <a:rPr lang="sk-SK" sz="2000" b="1" dirty="0"/>
              <a:t>politické informácie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Informácie o </a:t>
            </a:r>
            <a:r>
              <a:rPr lang="sk-SK" sz="2000" b="1" dirty="0"/>
              <a:t>novej sociálnej politike </a:t>
            </a:r>
            <a:r>
              <a:rPr lang="sk-SK" sz="2000" dirty="0"/>
              <a:t>mestskej časti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Výzva k </a:t>
            </a:r>
            <a:r>
              <a:rPr lang="sk-SK" sz="2000" b="1" dirty="0"/>
              <a:t>zapojeniu</a:t>
            </a:r>
            <a:r>
              <a:rPr lang="sk-SK" sz="2000" dirty="0"/>
              <a:t> sa do tvorby Komunitného plánu sociálnych služieb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Oznámenia </a:t>
            </a:r>
            <a:r>
              <a:rPr lang="sk-SK" sz="2000" b="1" dirty="0"/>
              <a:t>o termínoch stretnutí</a:t>
            </a:r>
            <a:r>
              <a:rPr lang="sk-SK" sz="2000" dirty="0"/>
              <a:t> poslancov a starostu s občanmi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528392" cy="5020220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69848"/>
            <a:ext cx="1818595" cy="5989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8754776"/>
              </p:ext>
            </p:extLst>
          </p:nvPr>
        </p:nvGraphicFramePr>
        <p:xfrm>
          <a:off x="1187624" y="5157192"/>
          <a:ext cx="259228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141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NEPOLITICKÁ PLOCHA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5042250" cy="2952328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0" y="5157193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Radničné noviny propagujú aj </a:t>
            </a:r>
            <a:r>
              <a:rPr lang="sk-SK" sz="2000" b="1" dirty="0"/>
              <a:t>polovojenské organizácie </a:t>
            </a:r>
            <a:r>
              <a:rPr lang="sk-SK" sz="2000" dirty="0"/>
              <a:t>a </a:t>
            </a:r>
            <a:r>
              <a:rPr lang="sk-SK" sz="2000" b="1" dirty="0"/>
              <a:t>konšpiračné médiá...</a:t>
            </a: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08920"/>
            <a:ext cx="2987930" cy="628363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2265048" cy="646214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4860032" y="1700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65% </a:t>
            </a:r>
            <a:r>
              <a:rPr lang="sk-SK" sz="2000" dirty="0"/>
              <a:t>plochy radničných novín je </a:t>
            </a:r>
            <a:r>
              <a:rPr lang="sk-SK" sz="2000" b="1" dirty="0"/>
              <a:t>nepolitickej</a:t>
            </a:r>
            <a:r>
              <a:rPr lang="sk-SK" sz="2000" dirty="0"/>
              <a:t> (kultúra, spoločnosť...)</a:t>
            </a: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896544" cy="26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2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5040560" cy="49991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PLOCHA PRE ALTERNATÍVU</a:t>
            </a:r>
            <a:endParaRPr lang="sk-SK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20"/>
          </p:nvPr>
        </p:nvSpPr>
        <p:spPr>
          <a:xfrm>
            <a:off x="6372200" y="1556792"/>
            <a:ext cx="2448272" cy="2952328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Priestor pre </a:t>
            </a:r>
            <a:r>
              <a:rPr lang="sk-SK" sz="2000" b="1" dirty="0"/>
              <a:t>kritické či alternatívne </a:t>
            </a:r>
            <a:r>
              <a:rPr lang="sk-SK" sz="2000" dirty="0"/>
              <a:t>vyjadrenia k politike radnice</a:t>
            </a:r>
          </a:p>
          <a:p>
            <a:endParaRPr lang="sk-SK" sz="2000" dirty="0"/>
          </a:p>
          <a:p>
            <a:r>
              <a:rPr lang="sk-SK" sz="2000" dirty="0"/>
              <a:t>od </a:t>
            </a:r>
            <a:r>
              <a:rPr lang="sk-SK" sz="2000" b="1" dirty="0"/>
              <a:t>opozičných poslancov </a:t>
            </a:r>
          </a:p>
          <a:p>
            <a:endParaRPr lang="sk-SK" sz="2000" b="1" dirty="0"/>
          </a:p>
          <a:p>
            <a:r>
              <a:rPr lang="sk-SK" sz="2000" dirty="0"/>
              <a:t>od</a:t>
            </a:r>
            <a:r>
              <a:rPr lang="sk-SK" sz="2000" b="1" dirty="0"/>
              <a:t> občanov</a:t>
            </a:r>
          </a:p>
          <a:p>
            <a:endParaRPr lang="sk-S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96896405"/>
              </p:ext>
            </p:extLst>
          </p:nvPr>
        </p:nvGraphicFramePr>
        <p:xfrm>
          <a:off x="6156176" y="4581128"/>
          <a:ext cx="27363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548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/>
              <a:t>BUDÚCE ROZHODNUTIA</a:t>
            </a:r>
            <a:endParaRPr lang="sk-SK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20"/>
          </p:nvPr>
        </p:nvSpPr>
        <p:spPr>
          <a:xfrm>
            <a:off x="3923928" y="1700808"/>
            <a:ext cx="4680520" cy="3096344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referovanie o budúcich rozhodnutiach radnice, na ktoré  ešte </a:t>
            </a:r>
            <a:r>
              <a:rPr lang="sk-SK" sz="2000" b="1" dirty="0"/>
              <a:t>môžu mať občania vplyv</a:t>
            </a:r>
          </a:p>
          <a:p>
            <a:r>
              <a:rPr lang="sk-SK" sz="2000" dirty="0"/>
              <a:t>výzvy k </a:t>
            </a:r>
            <a:r>
              <a:rPr lang="sk-SK" sz="2000" b="1" dirty="0"/>
              <a:t>pripomienkovaniu </a:t>
            </a:r>
            <a:r>
              <a:rPr lang="sk-SK" sz="2000" dirty="0"/>
              <a:t>a zasielaniu nápadov</a:t>
            </a:r>
          </a:p>
          <a:p>
            <a:r>
              <a:rPr lang="sk-SK" sz="2000" dirty="0"/>
              <a:t>informácie o možnostiach </a:t>
            </a:r>
            <a:r>
              <a:rPr lang="sk-SK" sz="2000" b="1" dirty="0" err="1"/>
              <a:t>participatívneho</a:t>
            </a:r>
            <a:r>
              <a:rPr lang="sk-SK" sz="2000" b="1" dirty="0"/>
              <a:t> rozpočtu</a:t>
            </a:r>
          </a:p>
          <a:p>
            <a:r>
              <a:rPr lang="sk-SK" sz="2000" dirty="0"/>
              <a:t>oznámenia o  </a:t>
            </a:r>
            <a:r>
              <a:rPr lang="sk-SK" sz="2000" b="1" dirty="0"/>
              <a:t>plánovaných diskusiách</a:t>
            </a:r>
          </a:p>
          <a:p>
            <a:r>
              <a:rPr lang="sk-SK" sz="2000" dirty="0"/>
              <a:t>pozvánky na </a:t>
            </a:r>
            <a:r>
              <a:rPr lang="sk-SK" sz="2000" b="1" dirty="0"/>
              <a:t>zasadnutia zastupiteľstva </a:t>
            </a:r>
            <a:r>
              <a:rPr lang="sk-SK" sz="2000" dirty="0"/>
              <a:t>s programom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284874" cy="3941850"/>
          </a:xfrm>
          <a:prstGeom prst="rect">
            <a:avLst/>
          </a:prstGeom>
        </p:spPr>
      </p:pic>
      <p:pic>
        <p:nvPicPr>
          <p:cNvPr id="6" name="Picture 6" descr="Výsledok vyhľadávania obrázkov pre dopyt hlohov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4" y="2348880"/>
            <a:ext cx="713945" cy="6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9657178"/>
              </p:ext>
            </p:extLst>
          </p:nvPr>
        </p:nvGraphicFramePr>
        <p:xfrm>
          <a:off x="4932040" y="4797152"/>
          <a:ext cx="259228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897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ANONYMNÁ PLOCHA</a:t>
            </a:r>
          </a:p>
        </p:txBody>
      </p:sp>
      <p:pic>
        <p:nvPicPr>
          <p:cNvPr id="8" name="Picture 2" descr="Výsledok vyhľadávania obrázkov pre dopyt anon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532128" cy="15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81829685"/>
              </p:ext>
            </p:extLst>
          </p:nvPr>
        </p:nvGraphicFramePr>
        <p:xfrm>
          <a:off x="179512" y="5013176"/>
          <a:ext cx="28803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3816424" cy="1010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" y="2759224"/>
            <a:ext cx="7015794" cy="21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PROPAGÁCIA POLITIKOV</a:t>
            </a:r>
          </a:p>
        </p:txBody>
      </p:sp>
      <p:pic>
        <p:nvPicPr>
          <p:cNvPr id="3" name="Picture 3" descr="C:\Users\Anicka\Desktop\Jazercan_fotky starostky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5719"/>
            <a:ext cx="6548732" cy="43983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16216" y="2060848"/>
            <a:ext cx="23042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Mnohé z novín plné </a:t>
            </a:r>
            <a:r>
              <a:rPr lang="sk-SK" sz="2000" b="1" dirty="0"/>
              <a:t>fotiek primátorov a ďalších členov vedenia</a:t>
            </a:r>
            <a:r>
              <a:rPr lang="sk-SK" sz="2000" dirty="0"/>
              <a:t>, ktorí sa nekriticky chvália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MČ Košice Nad Jazerom</a:t>
            </a:r>
            <a:r>
              <a:rPr lang="sk-SK" sz="2000" dirty="0"/>
              <a:t>, rekord v počte fotiek starostky</a:t>
            </a:r>
          </a:p>
          <a:p>
            <a:endParaRPr lang="sk-SK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785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6516216" y="1412776"/>
            <a:ext cx="2412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b="1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Až v 58% vydaní </a:t>
            </a:r>
            <a:r>
              <a:rPr lang="sk-SK" sz="2000" b="1" dirty="0"/>
              <a:t>nadmierna propagácia primátora </a:t>
            </a:r>
            <a:r>
              <a:rPr lang="sk-SK" sz="2000" dirty="0"/>
              <a:t>alebo starostu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b="1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Jazerčan</a:t>
            </a:r>
            <a:r>
              <a:rPr lang="sk-SK" sz="2000" dirty="0"/>
              <a:t>: 69x    (v piatich číslach)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Prešovský magazín</a:t>
            </a:r>
            <a:r>
              <a:rPr lang="sk-SK" sz="2000" dirty="0"/>
              <a:t>: 25x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Nitra</a:t>
            </a:r>
            <a:r>
              <a:rPr lang="sk-SK" sz="2000" dirty="0"/>
              <a:t>: 25x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728"/>
            <a:ext cx="5976664" cy="6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6516216" y="1844824"/>
            <a:ext cx="25202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Jazerčan</a:t>
            </a:r>
            <a:r>
              <a:rPr lang="sk-SK" sz="2000" dirty="0"/>
              <a:t>: 149x    (v piatich číslach)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Galantské noviny</a:t>
            </a:r>
            <a:r>
              <a:rPr lang="sk-SK" sz="2000" dirty="0"/>
              <a:t>: 121x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Prešovské noviny</a:t>
            </a:r>
            <a:r>
              <a:rPr lang="sk-SK" sz="2000" dirty="0"/>
              <a:t>: 121x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3188"/>
            <a:ext cx="6206395" cy="63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PREČO HLÁSNE TRÚBY</a:t>
            </a:r>
            <a:endParaRPr lang="sk-SK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20"/>
          </p:nvPr>
        </p:nvSpPr>
        <p:spPr>
          <a:xfrm>
            <a:off x="540000" y="1676401"/>
            <a:ext cx="7200352" cy="3911599"/>
          </a:xfrm>
        </p:spPr>
        <p:txBody>
          <a:bodyPr>
            <a:normAutofit/>
          </a:bodyPr>
          <a:lstStyle/>
          <a:p>
            <a:r>
              <a:rPr lang="sk-SK" sz="2000" dirty="0"/>
              <a:t>Radničné noviny sú vydávané za </a:t>
            </a:r>
            <a:r>
              <a:rPr lang="sk-SK" sz="2000" b="1" dirty="0"/>
              <a:t>verejné peniaze </a:t>
            </a:r>
            <a:r>
              <a:rPr lang="sk-SK" sz="2000" dirty="0"/>
              <a:t>a pod kontrolou autority verejnej správy </a:t>
            </a:r>
          </a:p>
          <a:p>
            <a:pPr>
              <a:buNone/>
            </a:pPr>
            <a:endParaRPr lang="sk-SK" sz="2000" dirty="0"/>
          </a:p>
          <a:p>
            <a:r>
              <a:rPr lang="sk-SK" sz="2000" dirty="0"/>
              <a:t>Formálne znaky </a:t>
            </a:r>
            <a:r>
              <a:rPr lang="sk-SK" sz="2000" b="1" dirty="0"/>
              <a:t>verejnoprávnych médií </a:t>
            </a:r>
          </a:p>
          <a:p>
            <a:pPr>
              <a:buNone/>
            </a:pPr>
            <a:endParaRPr lang="sk-SK" sz="2000" dirty="0"/>
          </a:p>
          <a:p>
            <a:r>
              <a:rPr lang="sk-SK" sz="2000" dirty="0"/>
              <a:t>V praxi však obsah často cenzurovaný a </a:t>
            </a:r>
            <a:r>
              <a:rPr lang="sk-SK" sz="2000" b="1" dirty="0"/>
              <a:t>zneužívaný</a:t>
            </a:r>
            <a:r>
              <a:rPr lang="sk-SK" sz="2000" dirty="0"/>
              <a:t> v prospech aktuálneho vedenia samosprávy</a:t>
            </a:r>
            <a:endParaRPr lang="sk-SK" sz="2000" b="1" dirty="0"/>
          </a:p>
          <a:p>
            <a:endParaRPr lang="sk-SK" sz="2000" dirty="0"/>
          </a:p>
          <a:p>
            <a:r>
              <a:rPr lang="sk-SK" sz="2000" dirty="0"/>
              <a:t>Za </a:t>
            </a:r>
            <a:r>
              <a:rPr lang="sk-SK" sz="2000" b="1" dirty="0"/>
              <a:t>verejné zdroje financovaná permanentná politická kampaň </a:t>
            </a:r>
            <a:r>
              <a:rPr lang="sk-SK" sz="2000" dirty="0"/>
              <a:t>vedenia, očierňovanie opozície a narúšanie spravodlivej politickej súťaže</a:t>
            </a:r>
            <a:endParaRPr lang="sk-SK" sz="20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483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POŠKODZUJÚCA FORMA </a:t>
            </a:r>
          </a:p>
        </p:txBody>
      </p:sp>
      <p:pic>
        <p:nvPicPr>
          <p:cNvPr id="6" name="Picture 4" descr="Výsledok vyhľadávania obráz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581128"/>
            <a:ext cx="1268431" cy="1268431"/>
          </a:xfrm>
          <a:prstGeom prst="rect">
            <a:avLst/>
          </a:prstGeom>
          <a:noFill/>
        </p:spPr>
      </p:pic>
      <p:pic>
        <p:nvPicPr>
          <p:cNvPr id="7" name="Picture 6" descr="http://www.pezinok.sk/uploadfiles/Image/samosprava/prim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276872"/>
            <a:ext cx="1009912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79712" y="3933056"/>
            <a:ext cx="56166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k-SK" sz="1400" i="1" dirty="0"/>
              <a:t>Takisto nepovažujeme za korektné, ak Slovenský východ pri písaní článkov </a:t>
            </a:r>
            <a:r>
              <a:rPr lang="sk-SK" sz="1400" b="1" i="1" dirty="0"/>
              <a:t>nezaujíma reakcia humenskej radnice</a:t>
            </a:r>
            <a:r>
              <a:rPr lang="sk-SK" sz="1400" i="1" dirty="0"/>
              <a:t>. Je pravdou, že po sérii tendenčných a nepravdivých článkov </a:t>
            </a:r>
            <a:r>
              <a:rPr lang="sk-SK" sz="1400" b="1" i="1" dirty="0"/>
              <a:t>sme s nimi prestali komunikovať</a:t>
            </a:r>
            <a:r>
              <a:rPr lang="sk-SK" sz="1400" i="1" dirty="0"/>
              <a:t>, avšak v žiadnych článkoch nie je napísané, že sa aspoň pokúsili získať stanovisko mesta. Robia tak napríklad aj denníky N alebo Sme, ktoré aj napriek tomu, že s nimi nekomunikujú niektorí vládni predstavitelia, vždy zverejnia aspoň to, že sa ich pokúšali kontaktovať, no na svoje otázky nedostali žiadnu odpoveď.“</a:t>
            </a:r>
          </a:p>
          <a:p>
            <a:pPr lvl="0" algn="just"/>
            <a:endParaRPr lang="sk-SK" sz="1400" i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sk-SK" sz="1400" b="1" dirty="0"/>
              <a:t>Z článku primátorky Humenného Jany Vaľovej na adresu súkromných novín. Stanovisko druhej strany neuverejnené.</a:t>
            </a:r>
          </a:p>
          <a:p>
            <a:pPr lvl="0"/>
            <a:endParaRPr lang="sk-SK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62880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i="1" dirty="0"/>
              <a:t>Nie, nechcem tu hovoriť o tom čia je to predovšetkým zásluha. Nepochybne by to zase vyvolalo negatívnu polemiku rôznych </a:t>
            </a:r>
            <a:r>
              <a:rPr lang="sk-SK" sz="1400" b="1" i="1" dirty="0"/>
              <a:t>rýchlokvasených facebookových odborníkov </a:t>
            </a:r>
            <a:r>
              <a:rPr lang="sk-SK" sz="1400" i="1" dirty="0"/>
              <a:t>na všetko spochybňovačov akéhokoľvek úspechu, nevzdelaných a bezvýznamných </a:t>
            </a:r>
            <a:r>
              <a:rPr lang="sk-SK" sz="1400" b="1" i="1" dirty="0"/>
              <a:t>mizerákov</a:t>
            </a:r>
            <a:r>
              <a:rPr lang="sk-SK" sz="1400" i="1" dirty="0"/>
              <a:t>.“ </a:t>
            </a:r>
          </a:p>
          <a:p>
            <a:pPr algn="just"/>
            <a:r>
              <a:rPr lang="sk-SK" sz="1400" dirty="0"/>
              <a:t>(Mizerák je aj priezvisko jedného z primátorových kritikov).</a:t>
            </a:r>
          </a:p>
          <a:p>
            <a:pPr algn="just"/>
            <a:endParaRPr lang="sk-SK" sz="1400" dirty="0"/>
          </a:p>
          <a:p>
            <a:pPr algn="just"/>
            <a:r>
              <a:rPr lang="sk-SK" sz="1400" b="1" dirty="0"/>
              <a:t>Vyjadrenie primátora Olivera Solgu k výsledkom hospodárenia Pezinka v roku 2015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84784"/>
            <a:ext cx="617979" cy="58043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789041"/>
            <a:ext cx="617979" cy="580438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55933806"/>
              </p:ext>
            </p:extLst>
          </p:nvPr>
        </p:nvGraphicFramePr>
        <p:xfrm>
          <a:off x="7199784" y="2564904"/>
          <a:ext cx="19442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181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Výsledok vyhľadávania obrázkov pre dopyt OZ oziv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2122141" cy="11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Kvalitné noviny</a:t>
            </a:r>
          </a:p>
        </p:txBody>
      </p:sp>
      <p:sp>
        <p:nvSpPr>
          <p:cNvPr id="10" name="Rectangle 2"/>
          <p:cNvSpPr/>
          <p:nvPr/>
        </p:nvSpPr>
        <p:spPr>
          <a:xfrm>
            <a:off x="683568" y="1628800"/>
            <a:ext cx="4968552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b="1" dirty="0">
                <a:solidFill>
                  <a:srgbClr val="002C44"/>
                </a:solidFill>
                <a:latin typeface="Calibri Text"/>
                <a:cs typeface="Calibri Light" panose="020F0302020204030204" pitchFamily="34" charset="0"/>
              </a:rPr>
              <a:t>Predchádzajú stretom záujmov </a:t>
            </a:r>
            <a:r>
              <a:rPr lang="sk-SK" dirty="0">
                <a:solidFill>
                  <a:srgbClr val="002C44"/>
                </a:solidFill>
                <a:latin typeface="Calibri Text"/>
                <a:cs typeface="Calibri Light" panose="020F0302020204030204" pitchFamily="34" charset="0"/>
              </a:rPr>
              <a:t>pri tvorbe obsahu 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  <a:latin typeface="Calibri Text"/>
                <a:cs typeface="Calibri Light" panose="020F0302020204030204" pitchFamily="34" charset="0"/>
              </a:rPr>
              <a:t>Zapájajú </a:t>
            </a:r>
            <a:r>
              <a:rPr lang="sk-SK" b="1" dirty="0">
                <a:solidFill>
                  <a:srgbClr val="002C44"/>
                </a:solidFill>
                <a:latin typeface="Calibri Text"/>
                <a:cs typeface="Calibri Light" panose="020F0302020204030204" pitchFamily="34" charset="0"/>
              </a:rPr>
              <a:t>opozíciu do redakčnej rady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</a:pPr>
            <a:endParaRPr lang="sk-SK" dirty="0">
              <a:solidFill>
                <a:srgbClr val="002C44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868144" y="1556792"/>
            <a:ext cx="3024336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Periodiká ako </a:t>
            </a:r>
            <a:r>
              <a:rPr lang="sk-SK" b="1" dirty="0">
                <a:solidFill>
                  <a:srgbClr val="002C44"/>
                </a:solidFill>
              </a:rPr>
              <a:t>prínosný zdroj</a:t>
            </a:r>
            <a:r>
              <a:rPr lang="sk-SK" dirty="0">
                <a:solidFill>
                  <a:srgbClr val="002C44"/>
                </a:solidFill>
              </a:rPr>
              <a:t> informácií </a:t>
            </a:r>
          </a:p>
          <a:p>
            <a:pPr marL="18000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dirty="0">
              <a:solidFill>
                <a:srgbClr val="002C44"/>
              </a:solidFill>
            </a:endParaRPr>
          </a:p>
          <a:p>
            <a:pPr marL="18000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Slobodné </a:t>
            </a:r>
            <a:r>
              <a:rPr lang="sk-SK" b="1" dirty="0">
                <a:solidFill>
                  <a:srgbClr val="002C44"/>
                </a:solidFill>
              </a:rPr>
              <a:t>vytváranie názorov </a:t>
            </a:r>
            <a:r>
              <a:rPr lang="sk-SK" dirty="0">
                <a:solidFill>
                  <a:srgbClr val="002C44"/>
                </a:solidFill>
              </a:rPr>
              <a:t>na chod miestnej samosprávy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1728192" cy="245162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79512" y="3068960"/>
            <a:ext cx="3672408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Stanovujú </a:t>
            </a:r>
            <a:r>
              <a:rPr lang="sk-SK" b="1" dirty="0">
                <a:solidFill>
                  <a:srgbClr val="002C44"/>
                </a:solidFill>
              </a:rPr>
              <a:t>jasné pravidlá pre tvorbu obsahu 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b="1" dirty="0">
              <a:solidFill>
                <a:srgbClr val="002C44"/>
              </a:solidFill>
            </a:endParaRP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Presadzujú </a:t>
            </a:r>
            <a:r>
              <a:rPr lang="sk-SK" b="1" dirty="0">
                <a:solidFill>
                  <a:srgbClr val="002C44"/>
                </a:solidFill>
              </a:rPr>
              <a:t>samostatný, zodpovedný a aktívny prístup redakcie</a:t>
            </a:r>
            <a:r>
              <a:rPr lang="sk-SK" dirty="0">
                <a:solidFill>
                  <a:srgbClr val="002C44"/>
                </a:solidFill>
              </a:rPr>
              <a:t> k tvorbe obsahu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dirty="0">
              <a:solidFill>
                <a:srgbClr val="002C44"/>
              </a:solidFill>
            </a:endParaRP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Rešpektujú zásadu </a:t>
            </a:r>
            <a:r>
              <a:rPr lang="sk-SK" b="1" dirty="0">
                <a:solidFill>
                  <a:srgbClr val="002C44"/>
                </a:solidFill>
              </a:rPr>
              <a:t>rovnakého prístupu </a:t>
            </a:r>
            <a:r>
              <a:rPr lang="sk-SK" dirty="0">
                <a:solidFill>
                  <a:srgbClr val="002C44"/>
                </a:solidFill>
              </a:rPr>
              <a:t>k prezentovaniu názorov o/voči činnosti radnice</a:t>
            </a:r>
          </a:p>
        </p:txBody>
      </p:sp>
      <p:sp>
        <p:nvSpPr>
          <p:cNvPr id="5" name="Obdĺžnik 4"/>
          <p:cNvSpPr/>
          <p:nvPr/>
        </p:nvSpPr>
        <p:spPr>
          <a:xfrm>
            <a:off x="6335688" y="364502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dirty="0"/>
              <a:t>Zvyšovanie </a:t>
            </a:r>
            <a:r>
              <a:rPr lang="sk-SK" b="1" dirty="0"/>
              <a:t>možnosti participácie </a:t>
            </a:r>
            <a:r>
              <a:rPr lang="sk-SK" dirty="0"/>
              <a:t>pre občanov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Spravodlivá súťaž </a:t>
            </a:r>
            <a:r>
              <a:rPr lang="sk-SK" dirty="0"/>
              <a:t>regionálnych politických síl </a:t>
            </a:r>
          </a:p>
        </p:txBody>
      </p:sp>
    </p:spTree>
    <p:extLst>
      <p:ext uri="{BB962C8B-B14F-4D97-AF65-F5344CB8AC3E}">
        <p14:creationId xmlns:p14="http://schemas.microsoft.com/office/powerpoint/2010/main" val="14156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KDE Hľadať INFORMÁCIE?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79512" y="1484784"/>
            <a:ext cx="38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hlinkClick r:id="rId2"/>
              </a:rPr>
              <a:t>hlasnetruby.transparency.sk</a:t>
            </a:r>
            <a:endParaRPr lang="sk-SK" b="1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591110" cy="403244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923928" y="3789040"/>
            <a:ext cx="187220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defTabSz="914400"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b="1" dirty="0"/>
              <a:t>Štatistiky</a:t>
            </a:r>
            <a:r>
              <a:rPr lang="sk-SK" dirty="0"/>
              <a:t>      z hodnotenia</a:t>
            </a:r>
          </a:p>
          <a:p>
            <a:pPr marL="180000" indent="-180000" defTabSz="914400"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/>
              <a:t>Možnosť </a:t>
            </a:r>
            <a:r>
              <a:rPr lang="sk-SK" b="1" dirty="0"/>
              <a:t>nahlásiť podnet</a:t>
            </a:r>
          </a:p>
        </p:txBody>
      </p:sp>
      <p:pic>
        <p:nvPicPr>
          <p:cNvPr id="1026" name="Picture 2" descr="C:\Users\Anicka\Desktop\oznamit podn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3717032"/>
            <a:ext cx="3286136" cy="223224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23928" y="1772816"/>
            <a:ext cx="4752528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914400"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>
                <a:solidFill>
                  <a:srgbClr val="002C44"/>
                </a:solidFill>
              </a:rPr>
              <a:t>P</a:t>
            </a:r>
            <a:r>
              <a:rPr lang="sk-SK" dirty="0"/>
              <a:t>odrobné </a:t>
            </a:r>
            <a:r>
              <a:rPr lang="sk-SK" b="1" dirty="0"/>
              <a:t>vysvetlenie postupu </a:t>
            </a:r>
            <a:r>
              <a:rPr lang="sk-SK" dirty="0"/>
              <a:t>hodnotenia</a:t>
            </a:r>
          </a:p>
          <a:p>
            <a:pPr marL="180000" indent="-180000" defTabSz="914400"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dirty="0"/>
              <a:t> 415 novín na jednom mieste, v ktorých možno </a:t>
            </a:r>
            <a:r>
              <a:rPr lang="sk-SK" b="1" dirty="0"/>
              <a:t>po stranách prezerať </a:t>
            </a:r>
            <a:r>
              <a:rPr lang="sk-SK" dirty="0"/>
              <a:t>hodnotenie v jednotlivých krokoch</a:t>
            </a:r>
          </a:p>
        </p:txBody>
      </p:sp>
    </p:spTree>
    <p:extLst>
      <p:ext uri="{BB962C8B-B14F-4D97-AF65-F5344CB8AC3E}">
        <p14:creationId xmlns:p14="http://schemas.microsoft.com/office/powerpoint/2010/main" val="199223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323528" y="3140968"/>
            <a:ext cx="8640960" cy="209530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400" dirty="0">
                <a:solidFill>
                  <a:schemeClr val="bg1"/>
                </a:solidFill>
                <a:cs typeface="Arial Narrow Bold"/>
              </a:rPr>
              <a:t>hlasnetruby.transparency.sk</a:t>
            </a:r>
            <a:endParaRPr lang="en-US" sz="2400" dirty="0">
              <a:solidFill>
                <a:schemeClr val="bg1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ĎAKUJEME ZA POZORNOSŤ</a:t>
            </a:r>
          </a:p>
        </p:txBody>
      </p:sp>
      <p:pic>
        <p:nvPicPr>
          <p:cNvPr id="11" name="Picture 3" descr="O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2160240" cy="9744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5334260"/>
            <a:ext cx="2937928" cy="9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AKO SME HODNOTILI</a:t>
            </a:r>
            <a:endParaRPr lang="sk-SK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20"/>
          </p:nvPr>
        </p:nvSpPr>
        <p:spPr>
          <a:xfrm>
            <a:off x="539552" y="1556791"/>
            <a:ext cx="8136904" cy="1728193"/>
          </a:xfrm>
        </p:spPr>
        <p:txBody>
          <a:bodyPr>
            <a:normAutofit fontScale="92500" lnSpcReduction="20000"/>
          </a:bodyPr>
          <a:lstStyle/>
          <a:p>
            <a:r>
              <a:rPr lang="sk-SK" sz="2000" dirty="0"/>
              <a:t>Hlásne trúby </a:t>
            </a:r>
            <a:r>
              <a:rPr lang="sk-SK" sz="2000" b="1" dirty="0"/>
              <a:t>inšpirované projektom </a:t>
            </a:r>
            <a:r>
              <a:rPr lang="sk-SK" sz="2000" dirty="0"/>
              <a:t>českého združenia Oživení </a:t>
            </a:r>
          </a:p>
          <a:p>
            <a:r>
              <a:rPr lang="sk-SK" sz="2000" dirty="0"/>
              <a:t>Vzorka zhodná s pravidelným rebríčkom transparentnosti </a:t>
            </a:r>
            <a:r>
              <a:rPr lang="sk-SK" sz="2000" b="1" dirty="0"/>
              <a:t>100 najväčších samospráv </a:t>
            </a:r>
            <a:endParaRPr lang="sk-SK" sz="2000" dirty="0"/>
          </a:p>
          <a:p>
            <a:r>
              <a:rPr lang="sk-SK" sz="2000" dirty="0"/>
              <a:t>Hodnotených </a:t>
            </a:r>
            <a:r>
              <a:rPr lang="sk-SK" sz="2000" b="1" dirty="0"/>
              <a:t>83 miest</a:t>
            </a:r>
            <a:r>
              <a:rPr lang="sk-SK" sz="2000" dirty="0"/>
              <a:t>, ktoré financovali v posledných dvoch rokoch aspoň </a:t>
            </a:r>
            <a:r>
              <a:rPr lang="sk-SK" sz="2000" b="1" dirty="0"/>
              <a:t>päť čísel novín</a:t>
            </a:r>
          </a:p>
          <a:p>
            <a:r>
              <a:rPr lang="sk-SK" sz="2000" dirty="0"/>
              <a:t>Hodnotená vzorka:</a:t>
            </a:r>
            <a:r>
              <a:rPr lang="sk-SK" sz="2000" b="1" dirty="0"/>
              <a:t> posledných päť čísel do septembra 2016 </a:t>
            </a:r>
            <a:r>
              <a:rPr lang="sk-SK" sz="2000" dirty="0"/>
              <a:t>(spolu 415 vydaní)</a:t>
            </a:r>
          </a:p>
          <a:p>
            <a:endParaRPr lang="sk-SK" sz="2000" b="1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5943363"/>
              </p:ext>
            </p:extLst>
          </p:nvPr>
        </p:nvGraphicFramePr>
        <p:xfrm>
          <a:off x="683568" y="3284984"/>
          <a:ext cx="7968208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94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ČO SME HODNOTILI</a:t>
            </a: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4216"/>
              </p:ext>
            </p:extLst>
          </p:nvPr>
        </p:nvGraphicFramePr>
        <p:xfrm>
          <a:off x="2915816" y="1484783"/>
          <a:ext cx="5689834" cy="203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286">
                  <a:extLst>
                    <a:ext uri="{9D8B030D-6E8A-4147-A177-3AD203B41FA5}">
                      <a16:colId xmlns:a16="http://schemas.microsoft.com/office/drawing/2014/main" val="4189869707"/>
                    </a:ext>
                  </a:extLst>
                </a:gridCol>
                <a:gridCol w="982548">
                  <a:extLst>
                    <a:ext uri="{9D8B030D-6E8A-4147-A177-3AD203B41FA5}">
                      <a16:colId xmlns:a16="http://schemas.microsoft.com/office/drawing/2014/main" val="2531629159"/>
                    </a:ext>
                  </a:extLst>
                </a:gridCol>
              </a:tblGrid>
              <a:tr h="38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Alternatívna plocha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váha: 10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25898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Politická plocha (POP) obsahujúca budúce rozhodnutia – neanonymná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10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98529"/>
                  </a:ext>
                </a:extLst>
              </a:tr>
              <a:tr h="38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Plocha POP obsahujúca budúce rozhodnutia - anonymná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8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6244"/>
                  </a:ext>
                </a:extLst>
              </a:tr>
              <a:tr h="38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Politická plocha POP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5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38456"/>
                  </a:ext>
                </a:extLst>
              </a:tr>
              <a:tr h="38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Plocha zápisu z uznesení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2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63474"/>
                  </a:ext>
                </a:extLst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74415"/>
              </p:ext>
            </p:extLst>
          </p:nvPr>
        </p:nvGraphicFramePr>
        <p:xfrm>
          <a:off x="2915816" y="3789040"/>
          <a:ext cx="5688632" cy="252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5576">
                  <a:extLst>
                    <a:ext uri="{9D8B030D-6E8A-4147-A177-3AD203B41FA5}">
                      <a16:colId xmlns:a16="http://schemas.microsoft.com/office/drawing/2014/main" val="2650875047"/>
                    </a:ext>
                  </a:extLst>
                </a:gridCol>
                <a:gridCol w="973056">
                  <a:extLst>
                    <a:ext uri="{9D8B030D-6E8A-4147-A177-3AD203B41FA5}">
                      <a16:colId xmlns:a16="http://schemas.microsoft.com/office/drawing/2014/main" val="2465700058"/>
                    </a:ext>
                  </a:extLst>
                </a:gridCol>
              </a:tblGrid>
              <a:tr h="4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Plocha POP s poškodzujúcou formou - neanonymná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váha: 10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93726"/>
                  </a:ext>
                </a:extLst>
              </a:tr>
              <a:tr h="4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Nadštandardný výskyt fotiek primátora (starostu)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8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35196"/>
                  </a:ext>
                </a:extLst>
              </a:tr>
              <a:tr h="487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Nadštandardný výskyt zmienok o primátorovi (starostovi)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7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70841"/>
                  </a:ext>
                </a:extLst>
              </a:tr>
              <a:tr h="4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Nadštandardný výskyt fotiek vedenia radnice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5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2276"/>
                  </a:ext>
                </a:extLst>
              </a:tr>
              <a:tr h="4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Nadštandardný výskyt zmienok o vedení radnice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3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17560"/>
                  </a:ext>
                </a:extLst>
              </a:tr>
              <a:tr h="4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Celková anonymná plocha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váha: 3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2574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2060848"/>
            <a:ext cx="2736304" cy="104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Pozitívne obsahové časti v periodiku s váhami: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51520" y="4221088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Obsahové časti negatívne ovplyvňujúce hodnotenie periodika: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364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INDEX BENEFIT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6768751" cy="498447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236297" y="1412776"/>
            <a:ext cx="1907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POP: </a:t>
            </a:r>
            <a:r>
              <a:rPr lang="sk-SK" dirty="0"/>
              <a:t>Politická plocha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ALT: </a:t>
            </a:r>
            <a:r>
              <a:rPr lang="sk-SK" dirty="0"/>
              <a:t>Alternatívna plocha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BUD:  </a:t>
            </a:r>
            <a:r>
              <a:rPr lang="sk-SK" dirty="0"/>
              <a:t>Budúce rozhodnutia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ANON: </a:t>
            </a:r>
            <a:r>
              <a:rPr lang="sk-SK" dirty="0"/>
              <a:t>Anonymná plocha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POŠK: </a:t>
            </a:r>
            <a:r>
              <a:rPr lang="sk-SK" dirty="0"/>
              <a:t>Poškodzujúca plocha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b="1" dirty="0"/>
              <a:t>UZN:     </a:t>
            </a:r>
            <a:r>
              <a:rPr lang="sk-SK" dirty="0"/>
              <a:t>Plocha uznesení</a:t>
            </a:r>
          </a:p>
        </p:txBody>
      </p:sp>
    </p:spTree>
    <p:extLst>
      <p:ext uri="{BB962C8B-B14F-4D97-AF65-F5344CB8AC3E}">
        <p14:creationId xmlns:p14="http://schemas.microsoft.com/office/powerpoint/2010/main" val="136817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UŽITOČNOSŤ NOVÍN</a:t>
            </a:r>
          </a:p>
        </p:txBody>
      </p:sp>
      <p:sp>
        <p:nvSpPr>
          <p:cNvPr id="4" name="Obdĺžnik 3"/>
          <p:cNvSpPr/>
          <p:nvPr/>
        </p:nvSpPr>
        <p:spPr>
          <a:xfrm>
            <a:off x="7164288" y="1916832"/>
            <a:ext cx="18852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b="1" dirty="0"/>
              <a:t>Rozptyl</a:t>
            </a:r>
            <a:r>
              <a:rPr lang="sk-SK" sz="2000" dirty="0"/>
              <a:t>: +10%             -26%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Až </a:t>
            </a:r>
            <a:r>
              <a:rPr lang="sk-SK" sz="2000" b="1" dirty="0"/>
              <a:t>22 miest </a:t>
            </a:r>
            <a:r>
              <a:rPr lang="sk-SK" sz="2000" dirty="0"/>
              <a:t>nedosiahlo </a:t>
            </a:r>
            <a:r>
              <a:rPr lang="sk-SK" sz="2000" b="1" dirty="0"/>
              <a:t>ani 40%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000" dirty="0"/>
              <a:t>Tituly skôr </a:t>
            </a:r>
            <a:r>
              <a:rPr lang="sk-SK" sz="2000" b="1" dirty="0"/>
              <a:t>škodlivé</a:t>
            </a:r>
            <a:r>
              <a:rPr lang="sk-SK" sz="2000" dirty="0"/>
              <a:t> pre verejnú kontrolu samospráv</a:t>
            </a:r>
          </a:p>
          <a:p>
            <a:pPr>
              <a:buClr>
                <a:srgbClr val="00ABE2"/>
              </a:buClr>
            </a:pPr>
            <a:r>
              <a:rPr lang="sk-SK" sz="2000" dirty="0"/>
              <a:t>    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7"/>
            <a:ext cx="687519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NAJLEPŠÍ A NAJHORŠÍ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47551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NAJLEPŠÍ A NAJHORŠÍ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06780"/>
              </p:ext>
            </p:extLst>
          </p:nvPr>
        </p:nvGraphicFramePr>
        <p:xfrm>
          <a:off x="251521" y="1556792"/>
          <a:ext cx="8712967" cy="4382200"/>
        </p:xfrm>
        <a:graphic>
          <a:graphicData uri="http://schemas.openxmlformats.org/drawingml/2006/table">
            <a:tbl>
              <a:tblPr firstRow="1" firstCol="1" bandRow="1"/>
              <a:tblGrid>
                <a:gridCol w="459635">
                  <a:extLst>
                    <a:ext uri="{9D8B030D-6E8A-4147-A177-3AD203B41FA5}">
                      <a16:colId xmlns:a16="http://schemas.microsoft.com/office/drawing/2014/main" val="1323079718"/>
                    </a:ext>
                  </a:extLst>
                </a:gridCol>
                <a:gridCol w="1854520">
                  <a:extLst>
                    <a:ext uri="{9D8B030D-6E8A-4147-A177-3AD203B41FA5}">
                      <a16:colId xmlns:a16="http://schemas.microsoft.com/office/drawing/2014/main" val="3543861248"/>
                    </a:ext>
                  </a:extLst>
                </a:gridCol>
                <a:gridCol w="758915">
                  <a:extLst>
                    <a:ext uri="{9D8B030D-6E8A-4147-A177-3AD203B41FA5}">
                      <a16:colId xmlns:a16="http://schemas.microsoft.com/office/drawing/2014/main" val="3686882201"/>
                    </a:ext>
                  </a:extLst>
                </a:gridCol>
                <a:gridCol w="834807">
                  <a:extLst>
                    <a:ext uri="{9D8B030D-6E8A-4147-A177-3AD203B41FA5}">
                      <a16:colId xmlns:a16="http://schemas.microsoft.com/office/drawing/2014/main" val="1806786305"/>
                    </a:ext>
                  </a:extLst>
                </a:gridCol>
                <a:gridCol w="758915">
                  <a:extLst>
                    <a:ext uri="{9D8B030D-6E8A-4147-A177-3AD203B41FA5}">
                      <a16:colId xmlns:a16="http://schemas.microsoft.com/office/drawing/2014/main" val="2226879800"/>
                    </a:ext>
                  </a:extLst>
                </a:gridCol>
                <a:gridCol w="910698">
                  <a:extLst>
                    <a:ext uri="{9D8B030D-6E8A-4147-A177-3AD203B41FA5}">
                      <a16:colId xmlns:a16="http://schemas.microsoft.com/office/drawing/2014/main" val="415409283"/>
                    </a:ext>
                  </a:extLst>
                </a:gridCol>
                <a:gridCol w="834807">
                  <a:extLst>
                    <a:ext uri="{9D8B030D-6E8A-4147-A177-3AD203B41FA5}">
                      <a16:colId xmlns:a16="http://schemas.microsoft.com/office/drawing/2014/main" val="1881301447"/>
                    </a:ext>
                  </a:extLst>
                </a:gridCol>
                <a:gridCol w="834807">
                  <a:extLst>
                    <a:ext uri="{9D8B030D-6E8A-4147-A177-3AD203B41FA5}">
                      <a16:colId xmlns:a16="http://schemas.microsoft.com/office/drawing/2014/main" val="1286701079"/>
                    </a:ext>
                  </a:extLst>
                </a:gridCol>
                <a:gridCol w="757560">
                  <a:extLst>
                    <a:ext uri="{9D8B030D-6E8A-4147-A177-3AD203B41FA5}">
                      <a16:colId xmlns:a16="http://schemas.microsoft.com/office/drawing/2014/main" val="2952220173"/>
                    </a:ext>
                  </a:extLst>
                </a:gridCol>
                <a:gridCol w="708303">
                  <a:extLst>
                    <a:ext uri="{9D8B030D-6E8A-4147-A177-3AD203B41FA5}">
                      <a16:colId xmlns:a16="http://schemas.microsoft.com/office/drawing/2014/main" val="2882649954"/>
                    </a:ext>
                  </a:extLst>
                </a:gridCol>
              </a:tblGrid>
              <a:tr h="678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Názov periodika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POP 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ALT 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BUD 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ANON 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POŠK (%)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</a:t>
                      </a: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IENKY O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</a:t>
                      </a: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70675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Hlas Nového Mesta (BA)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77308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Novinky z radnice (TT)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29,6%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4453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Život v Hlohovci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48,1%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8639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Ružinovské Echo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65048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Mestské noviny Lučenec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57,2%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176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01605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Tvrdošín - noviny občanov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39,9%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2650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Dubnické noviny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87214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Dunajskostredský hlásnik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12596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Humenské noviny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86,9%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20318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Gemerské zvesti (RS)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41,3%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24,1%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00" marR="67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0172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8650" y="2859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4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/>
              <a:t>NOVINY A TRANSPARENTNOSŤ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091150"/>
              </p:ext>
            </p:extLst>
          </p:nvPr>
        </p:nvGraphicFramePr>
        <p:xfrm>
          <a:off x="467544" y="1484784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03418"/>
      </p:ext>
    </p:extLst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4764</TotalTime>
  <Words>1122</Words>
  <Application>Microsoft Office PowerPoint</Application>
  <PresentationFormat>Prezentácia na obrazovke (4:3)</PresentationFormat>
  <Paragraphs>323</Paragraphs>
  <Slides>23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Arial Narrow Bold</vt:lpstr>
      <vt:lpstr>Calibri</vt:lpstr>
      <vt:lpstr>Calibri Light</vt:lpstr>
      <vt:lpstr>Calibri Text</vt:lpstr>
      <vt:lpstr>Times New Roman</vt:lpstr>
      <vt:lpstr>ti-presentation-template-2014</vt:lpstr>
      <vt:lpstr>Office Theme</vt:lpstr>
      <vt:lpstr>1_Office Theme</vt:lpstr>
      <vt:lpstr>1_ti-presentation-template-2014</vt:lpstr>
      <vt:lpstr>Tri štvrtiny radničných novín sú skôr propagandou</vt:lpstr>
      <vt:lpstr>PREČO HLÁSNE TRÚBY</vt:lpstr>
      <vt:lpstr>AKO SME HODNOTILI</vt:lpstr>
      <vt:lpstr>ČO SME HODNOTILI</vt:lpstr>
      <vt:lpstr>INDEX BENEFIT</vt:lpstr>
      <vt:lpstr>UŽITOČNOSŤ NOVÍN</vt:lpstr>
      <vt:lpstr>NAJLEPŠÍ A NAJHORŠÍ</vt:lpstr>
      <vt:lpstr>NAJLEPŠÍ A NAJHORŠÍ</vt:lpstr>
      <vt:lpstr>NOVINY A TRANSPARENTNOSŤ</vt:lpstr>
      <vt:lpstr>Prezentácia programu PowerPoint</vt:lpstr>
      <vt:lpstr>POROVNANIE S ČESKOM</vt:lpstr>
      <vt:lpstr>POLITICKÁ PLOCHA</vt:lpstr>
      <vt:lpstr>NEPOLITICKÁ PLOCHA</vt:lpstr>
      <vt:lpstr>PLOCHA PRE ALTERNATÍVU</vt:lpstr>
      <vt:lpstr>BUDÚCE ROZHODNUTIA</vt:lpstr>
      <vt:lpstr>ANONYMNÁ PLOCHA</vt:lpstr>
      <vt:lpstr>PROPAGÁCIA POLITIKOV</vt:lpstr>
      <vt:lpstr>Prezentácia programu PowerPoint</vt:lpstr>
      <vt:lpstr>Prezentácia programu PowerPoint</vt:lpstr>
      <vt:lpstr>POŠKODZUJÚCA FORMA </vt:lpstr>
      <vt:lpstr>Kvalitné noviny</vt:lpstr>
      <vt:lpstr>KDE Hľadať INFORMÁCIE? 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Michal Pisko</cp:lastModifiedBy>
  <cp:revision>379</cp:revision>
  <cp:lastPrinted>2016-11-24T09:16:52Z</cp:lastPrinted>
  <dcterms:created xsi:type="dcterms:W3CDTF">2013-10-14T13:11:05Z</dcterms:created>
  <dcterms:modified xsi:type="dcterms:W3CDTF">2017-02-07T09:13:26Z</dcterms:modified>
  <cp:category/>
</cp:coreProperties>
</file>