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4" r:id="rId3"/>
    <p:sldId id="265" r:id="rId4"/>
    <p:sldId id="260" r:id="rId5"/>
    <p:sldId id="259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801" autoAdjust="0"/>
  </p:normalViewPr>
  <p:slideViewPr>
    <p:cSldViewPr>
      <p:cViewPr>
        <p:scale>
          <a:sx n="70" d="100"/>
          <a:sy n="70" d="100"/>
        </p:scale>
        <p:origin x="-2814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rtin.kamenik\Documents\OZIVENI_13\Siemens_VZ\Act_2.2-state%20oversight\konference_BRNO\Kopie%20-%20seznam%20pokut%20r.%202011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artin.kamenik\Documents\OZIVENI_13\Siemens_VZ\Act_2.2-state%20oversight\konference_BRNO\Kopie%20-%20seznam%20pokut%20r.%202011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martin.kamenik\Documents\OZIVENI_13\Siemens_VZ\Act_2.2-state%20oversight\konference_BRNO\Kopie%20-%20seznam%20pokut%20r.%20201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.kamenik\Documents\OZIVENI_13\Siemens_VZ\Act_2.2-state%20oversight\konference_BRNO\Kopie%20-%20seznam%20pokut%20r.%20201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.kamenik\Documents\OZIVENI_13\Siemens_VZ\Act_2.2-state%20oversight\konference_BRNO\Kopie%20-%20seznam%20pokut%20r.%20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 lang="cs-CZ"/>
            </a:pPr>
            <a:r>
              <a:rPr lang="cs-CZ"/>
              <a:t>F</a:t>
            </a:r>
            <a:r>
              <a:rPr lang="en-US"/>
              <a:t>rekvence pokut</a:t>
            </a:r>
            <a:endParaRPr lang="cs-CZ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List1!$A$3</c:f>
              <c:strCache>
                <c:ptCount val="1"/>
                <c:pt idx="0">
                  <c:v>frekvence pokut</c:v>
                </c:pt>
              </c:strCache>
            </c:strRef>
          </c:tx>
          <c:dLbls>
            <c:txPr>
              <a:bodyPr/>
              <a:lstStyle/>
              <a:p>
                <a:pPr>
                  <a:defRPr lang="cs-CZ" b="1"/>
                </a:pPr>
                <a:endParaRPr lang="sk-SK"/>
              </a:p>
            </c:txPr>
            <c:showVal val="1"/>
          </c:dLbls>
          <c:cat>
            <c:numRef>
              <c:f>List1!$A$4:$A$9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List1!$B$4:$B$9</c:f>
              <c:numCache>
                <c:formatCode>General</c:formatCode>
                <c:ptCount val="6"/>
                <c:pt idx="0">
                  <c:v>83</c:v>
                </c:pt>
                <c:pt idx="1">
                  <c:v>66</c:v>
                </c:pt>
                <c:pt idx="2">
                  <c:v>69</c:v>
                </c:pt>
                <c:pt idx="3">
                  <c:v>60</c:v>
                </c:pt>
                <c:pt idx="4">
                  <c:v>89</c:v>
                </c:pt>
                <c:pt idx="5">
                  <c:v>119</c:v>
                </c:pt>
              </c:numCache>
            </c:numRef>
          </c:val>
        </c:ser>
        <c:dLbls/>
        <c:gapWidth val="156"/>
        <c:axId val="66889984"/>
        <c:axId val="69472256"/>
      </c:barChart>
      <c:catAx>
        <c:axId val="66889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69472256"/>
        <c:crosses val="autoZero"/>
        <c:auto val="1"/>
        <c:lblAlgn val="ctr"/>
        <c:lblOffset val="100"/>
      </c:catAx>
      <c:valAx>
        <c:axId val="69472256"/>
        <c:scaling>
          <c:orientation val="minMax"/>
          <c:max val="120"/>
        </c:scaling>
        <c:axPos val="l"/>
        <c:numFmt formatCode="General" sourceLinked="1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6688998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 baseline="0">
          <a:latin typeface="Cambria" pitchFamily="18" charset="0"/>
        </a:defRPr>
      </a:pPr>
      <a:endParaRPr lang="sk-S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 lang="cs-CZ"/>
            </a:pPr>
            <a:r>
              <a:rPr lang="cs-CZ" dirty="0"/>
              <a:t>O</a:t>
            </a:r>
            <a:r>
              <a:rPr lang="en-US" dirty="0" err="1"/>
              <a:t>bjem</a:t>
            </a:r>
            <a:r>
              <a:rPr lang="en-US" dirty="0"/>
              <a:t> </a:t>
            </a:r>
            <a:r>
              <a:rPr lang="en-US" dirty="0" err="1"/>
              <a:t>pokut</a:t>
            </a:r>
            <a:endParaRPr lang="cs-CZ" dirty="0"/>
          </a:p>
          <a:p>
            <a:pPr>
              <a:defRPr lang="cs-CZ"/>
            </a:pPr>
            <a:r>
              <a:rPr lang="cs-CZ" b="0" dirty="0"/>
              <a:t>(v mil. Kč)</a:t>
            </a:r>
            <a:endParaRPr lang="en-US" b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4.6800088451710492E-2"/>
          <c:y val="0.14769357228310437"/>
          <c:w val="0.9362413257501303"/>
          <c:h val="0.78046898703601253"/>
        </c:manualLayout>
      </c:layout>
      <c:barChart>
        <c:barDir val="col"/>
        <c:grouping val="clustered"/>
        <c:ser>
          <c:idx val="0"/>
          <c:order val="0"/>
          <c:tx>
            <c:v>objem pokut</c:v>
          </c:tx>
          <c:dLbls>
            <c:txPr>
              <a:bodyPr/>
              <a:lstStyle/>
              <a:p>
                <a:pPr>
                  <a:defRPr lang="cs-CZ" sz="1600" b="1"/>
                </a:pPr>
                <a:endParaRPr lang="sk-SK"/>
              </a:p>
            </c:txPr>
            <c:showVal val="1"/>
          </c:dLbls>
          <c:cat>
            <c:numRef>
              <c:f>List1!$D$4:$D$9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List1!$E$4:$E$9</c:f>
              <c:numCache>
                <c:formatCode>0.0</c:formatCode>
                <c:ptCount val="6"/>
                <c:pt idx="0">
                  <c:v>10.802500000000002</c:v>
                </c:pt>
                <c:pt idx="1">
                  <c:v>3.0065</c:v>
                </c:pt>
                <c:pt idx="2">
                  <c:v>3.9969999999999994</c:v>
                </c:pt>
                <c:pt idx="3">
                  <c:v>11.239999999999998</c:v>
                </c:pt>
                <c:pt idx="4">
                  <c:v>28.815000000000001</c:v>
                </c:pt>
                <c:pt idx="5">
                  <c:v>39.510999999999996</c:v>
                </c:pt>
              </c:numCache>
            </c:numRef>
          </c:val>
        </c:ser>
        <c:dLbls/>
        <c:axId val="69508480"/>
        <c:axId val="69522560"/>
      </c:barChart>
      <c:catAx>
        <c:axId val="695084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cs-CZ" sz="1600"/>
            </a:pPr>
            <a:endParaRPr lang="sk-SK"/>
          </a:p>
        </c:txPr>
        <c:crossAx val="69522560"/>
        <c:crosses val="autoZero"/>
        <c:auto val="1"/>
        <c:lblAlgn val="ctr"/>
        <c:lblOffset val="100"/>
      </c:catAx>
      <c:valAx>
        <c:axId val="69522560"/>
        <c:scaling>
          <c:orientation val="minMax"/>
          <c:max val="40"/>
        </c:scaling>
        <c:axPos val="l"/>
        <c:numFmt formatCode="0" sourceLinked="0"/>
        <c:tickLblPos val="nextTo"/>
        <c:txPr>
          <a:bodyPr/>
          <a:lstStyle/>
          <a:p>
            <a:pPr>
              <a:defRPr lang="cs-CZ" sz="1600"/>
            </a:pPr>
            <a:endParaRPr lang="sk-SK"/>
          </a:p>
        </c:txPr>
        <c:crossAx val="69508480"/>
        <c:crosses val="autoZero"/>
        <c:crossBetween val="between"/>
      </c:valAx>
    </c:plotArea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400" baseline="0">
          <a:latin typeface="Cambria" pitchFamily="18" charset="0"/>
        </a:defRPr>
      </a:pPr>
      <a:endParaRPr lang="sk-S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 lang="cs-CZ"/>
            </a:pPr>
            <a:r>
              <a:rPr lang="cs-CZ" dirty="0"/>
              <a:t>P</a:t>
            </a:r>
            <a:r>
              <a:rPr lang="en-US" dirty="0" err="1"/>
              <a:t>růměrná</a:t>
            </a:r>
            <a:r>
              <a:rPr lang="en-US" dirty="0"/>
              <a:t> </a:t>
            </a:r>
            <a:r>
              <a:rPr lang="en-US" dirty="0" err="1"/>
              <a:t>výše</a:t>
            </a:r>
            <a:r>
              <a:rPr lang="en-US" dirty="0"/>
              <a:t> </a:t>
            </a:r>
            <a:r>
              <a:rPr lang="en-US" dirty="0" err="1"/>
              <a:t>pokut</a:t>
            </a:r>
            <a:endParaRPr lang="cs-CZ" dirty="0"/>
          </a:p>
          <a:p>
            <a:pPr>
              <a:defRPr lang="cs-CZ"/>
            </a:pPr>
            <a:r>
              <a:rPr lang="cs-CZ" b="0" dirty="0"/>
              <a:t>(tis. Kč)</a:t>
            </a:r>
            <a:endParaRPr lang="en-US" b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9.6794800577713613E-2"/>
          <c:y val="0.16545969266593621"/>
          <c:w val="0.89978055296984261"/>
          <c:h val="0.73561765116095734"/>
        </c:manualLayout>
      </c:layout>
      <c:barChart>
        <c:barDir val="col"/>
        <c:grouping val="clustered"/>
        <c:ser>
          <c:idx val="0"/>
          <c:order val="0"/>
          <c:tx>
            <c:v>průměrná výše pokut</c:v>
          </c:tx>
          <c:dLbls>
            <c:numFmt formatCode="#,##0.0" sourceLinked="0"/>
            <c:txPr>
              <a:bodyPr/>
              <a:lstStyle/>
              <a:p>
                <a:pPr>
                  <a:defRPr lang="cs-CZ" b="1"/>
                </a:pPr>
                <a:endParaRPr lang="sk-SK"/>
              </a:p>
            </c:txPr>
            <c:showVal val="1"/>
          </c:dLbls>
          <c:cat>
            <c:numRef>
              <c:f>List1!$A$13:$A$18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List1!$B$13:$B$18</c:f>
              <c:numCache>
                <c:formatCode>0.0</c:formatCode>
                <c:ptCount val="6"/>
                <c:pt idx="0">
                  <c:v>130.15100000000001</c:v>
                </c:pt>
                <c:pt idx="1">
                  <c:v>45.553000000000004</c:v>
                </c:pt>
                <c:pt idx="2">
                  <c:v>57.928000000000004</c:v>
                </c:pt>
                <c:pt idx="3">
                  <c:v>187.333</c:v>
                </c:pt>
                <c:pt idx="4">
                  <c:v>323.76400000000001</c:v>
                </c:pt>
                <c:pt idx="5">
                  <c:v>332.02499999999992</c:v>
                </c:pt>
              </c:numCache>
            </c:numRef>
          </c:val>
        </c:ser>
        <c:dLbls/>
        <c:axId val="69550848"/>
        <c:axId val="69552384"/>
      </c:barChart>
      <c:catAx>
        <c:axId val="695508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69552384"/>
        <c:crosses val="autoZero"/>
        <c:auto val="1"/>
        <c:lblAlgn val="ctr"/>
        <c:lblOffset val="100"/>
      </c:catAx>
      <c:valAx>
        <c:axId val="69552384"/>
        <c:scaling>
          <c:orientation val="minMax"/>
        </c:scaling>
        <c:axPos val="l"/>
        <c:numFmt formatCode="0" sourceLinked="0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69550848"/>
        <c:crosses val="autoZero"/>
        <c:crossBetween val="between"/>
      </c:valAx>
    </c:plotArea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 baseline="0">
          <a:latin typeface="Cambria" pitchFamily="18" charset="0"/>
        </a:defRPr>
      </a:pPr>
      <a:endParaRPr lang="sk-S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0.17392324423652067"/>
          <c:y val="0.11755726604042388"/>
          <c:w val="0.78328719893496312"/>
          <c:h val="0.59484681120738159"/>
        </c:manualLayout>
      </c:layout>
      <c:barChart>
        <c:barDir val="bar"/>
        <c:grouping val="percentStacked"/>
        <c:ser>
          <c:idx val="0"/>
          <c:order val="0"/>
          <c:tx>
            <c:strRef>
              <c:f>grafy!$B$23</c:f>
              <c:strCache>
                <c:ptCount val="1"/>
                <c:pt idx="0">
                  <c:v>uhrazeno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lang="cs-CZ" sz="1600" b="1"/>
                </a:pPr>
                <a:endParaRPr lang="sk-SK"/>
              </a:p>
            </c:txPr>
            <c:showVal val="1"/>
          </c:dLbls>
          <c:cat>
            <c:strRef>
              <c:f>grafy!$A$24:$A$25</c:f>
              <c:strCache>
                <c:ptCount val="2"/>
                <c:pt idx="0">
                  <c:v>počet rozhodnutí</c:v>
                </c:pt>
                <c:pt idx="1">
                  <c:v>objem pokut</c:v>
                </c:pt>
              </c:strCache>
            </c:strRef>
          </c:cat>
          <c:val>
            <c:numRef>
              <c:f>grafy!$B$24:$B$25</c:f>
              <c:numCache>
                <c:formatCode>_("Kč"* #,##0_);_("Kč"* \(#,##0\);_("Kč"* "-"_);_(@_)</c:formatCode>
                <c:ptCount val="2"/>
                <c:pt idx="0" formatCode="General">
                  <c:v>76</c:v>
                </c:pt>
                <c:pt idx="1">
                  <c:v>17985000</c:v>
                </c:pt>
              </c:numCache>
            </c:numRef>
          </c:val>
        </c:ser>
        <c:ser>
          <c:idx val="1"/>
          <c:order val="1"/>
          <c:tx>
            <c:strRef>
              <c:f>grafy!$C$23</c:f>
              <c:strCache>
                <c:ptCount val="1"/>
                <c:pt idx="0">
                  <c:v>neuhrazeno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lang="cs-CZ" sz="1600" b="1"/>
                </a:pPr>
                <a:endParaRPr lang="sk-SK"/>
              </a:p>
            </c:txPr>
            <c:showVal val="1"/>
          </c:dLbls>
          <c:cat>
            <c:strRef>
              <c:f>grafy!$A$24:$A$25</c:f>
              <c:strCache>
                <c:ptCount val="2"/>
                <c:pt idx="0">
                  <c:v>počet rozhodnutí</c:v>
                </c:pt>
                <c:pt idx="1">
                  <c:v>objem pokut</c:v>
                </c:pt>
              </c:strCache>
            </c:strRef>
          </c:cat>
          <c:val>
            <c:numRef>
              <c:f>grafy!$C$24:$C$25</c:f>
              <c:numCache>
                <c:formatCode>_("Kč"* #,##0_);_("Kč"* \(#,##0\);_("Kč"* "-"_);_(@_)</c:formatCode>
                <c:ptCount val="2"/>
                <c:pt idx="0" formatCode="General">
                  <c:v>6</c:v>
                </c:pt>
                <c:pt idx="1">
                  <c:v>2930000</c:v>
                </c:pt>
              </c:numCache>
            </c:numRef>
          </c:val>
        </c:ser>
        <c:dLbls/>
        <c:gapWidth val="77"/>
        <c:overlap val="100"/>
        <c:axId val="69177344"/>
        <c:axId val="69178880"/>
      </c:barChart>
      <c:catAx>
        <c:axId val="6917734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cs-CZ" sz="1600"/>
            </a:pPr>
            <a:endParaRPr lang="sk-SK"/>
          </a:p>
        </c:txPr>
        <c:crossAx val="69178880"/>
        <c:crosses val="autoZero"/>
        <c:auto val="1"/>
        <c:lblAlgn val="ctr"/>
        <c:lblOffset val="100"/>
      </c:catAx>
      <c:valAx>
        <c:axId val="69178880"/>
        <c:scaling>
          <c:orientation val="minMax"/>
          <c:min val="0"/>
        </c:scaling>
        <c:axPos val="b"/>
        <c:numFmt formatCode="0%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cs-CZ" sz="1200"/>
            </a:pPr>
            <a:endParaRPr lang="sk-SK"/>
          </a:p>
        </c:txPr>
        <c:crossAx val="6917734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1274225721784787"/>
          <c:y val="0.82621005255416824"/>
          <c:w val="0.50463282346504268"/>
          <c:h val="0.10836199286748349"/>
        </c:manualLayout>
      </c:layout>
      <c:txPr>
        <a:bodyPr/>
        <a:lstStyle/>
        <a:p>
          <a:pPr>
            <a:defRPr lang="cs-CZ" sz="1400"/>
          </a:pPr>
          <a:endParaRPr lang="sk-SK"/>
        </a:p>
      </c:txPr>
    </c:legend>
    <c:dispBlanksAs val="gap"/>
  </c:chart>
  <c:spPr>
    <a:ln>
      <a:noFill/>
    </a:ln>
  </c:spPr>
  <c:txPr>
    <a:bodyPr/>
    <a:lstStyle/>
    <a:p>
      <a:pPr>
        <a:defRPr baseline="0">
          <a:latin typeface="Cambria" pitchFamily="18" charset="0"/>
        </a:defRPr>
      </a:pPr>
      <a:endParaRPr lang="sk-SK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0.21594094172319303"/>
          <c:y val="0.11785337175756851"/>
          <c:w val="0.74819113424893191"/>
          <c:h val="0.52568017016489099"/>
        </c:manualLayout>
      </c:layout>
      <c:barChart>
        <c:barDir val="bar"/>
        <c:grouping val="percentStacked"/>
        <c:ser>
          <c:idx val="0"/>
          <c:order val="0"/>
          <c:tx>
            <c:strRef>
              <c:f>grafy!$B$40</c:f>
              <c:strCache>
                <c:ptCount val="1"/>
                <c:pt idx="0">
                  <c:v>pokuta = škoda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grafy!$A$41:$A$42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grafy!$B$41:$B$42</c:f>
              <c:numCache>
                <c:formatCode>#,##0.0_ ;\-#,##0.0\ </c:formatCode>
                <c:ptCount val="2"/>
                <c:pt idx="0" formatCode="General">
                  <c:v>59</c:v>
                </c:pt>
                <c:pt idx="1">
                  <c:v>15.225</c:v>
                </c:pt>
              </c:numCache>
            </c:numRef>
          </c:val>
        </c:ser>
        <c:ser>
          <c:idx val="1"/>
          <c:order val="1"/>
          <c:tx>
            <c:strRef>
              <c:f>grafy!$C$40</c:f>
              <c:strCache>
                <c:ptCount val="1"/>
                <c:pt idx="0">
                  <c:v>pokuta &lt; škoda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grafy!$A$41:$A$42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grafy!$C$41:$C$42</c:f>
              <c:numCache>
                <c:formatCode>#,##0.0_ ;\-#,##0.0\ </c:formatCode>
                <c:ptCount val="2"/>
                <c:pt idx="0" formatCode="General">
                  <c:v>7</c:v>
                </c:pt>
                <c:pt idx="1">
                  <c:v>0.67000000000000015</c:v>
                </c:pt>
              </c:numCache>
            </c:numRef>
          </c:val>
        </c:ser>
        <c:ser>
          <c:idx val="2"/>
          <c:order val="2"/>
          <c:tx>
            <c:strRef>
              <c:f>grafy!$D$40</c:f>
              <c:strCache>
                <c:ptCount val="1"/>
                <c:pt idx="0">
                  <c:v>pokuta ≠ škoda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grafy!$A$41:$A$42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grafy!$D$41:$D$42</c:f>
              <c:numCache>
                <c:formatCode>#,##0.0_ ;\-#,##0.0\ </c:formatCode>
                <c:ptCount val="2"/>
                <c:pt idx="0" formatCode="General">
                  <c:v>10</c:v>
                </c:pt>
                <c:pt idx="1">
                  <c:v>2.09</c:v>
                </c:pt>
              </c:numCache>
            </c:numRef>
          </c:val>
        </c:ser>
        <c:dLbls/>
        <c:gapWidth val="83"/>
        <c:overlap val="100"/>
        <c:axId val="70812800"/>
        <c:axId val="70814336"/>
      </c:barChart>
      <c:catAx>
        <c:axId val="7081280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70814336"/>
        <c:crosses val="autoZero"/>
        <c:auto val="1"/>
        <c:lblAlgn val="ctr"/>
        <c:lblOffset val="100"/>
      </c:catAx>
      <c:valAx>
        <c:axId val="70814336"/>
        <c:scaling>
          <c:orientation val="minMax"/>
        </c:scaling>
        <c:axPos val="b"/>
        <c:numFmt formatCode="0%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cs-CZ"/>
            </a:pPr>
            <a:endParaRPr lang="sk-SK"/>
          </a:p>
        </c:txPr>
        <c:crossAx val="70812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856247922000789"/>
          <c:y val="0.76358953884510339"/>
          <c:w val="0.5877611305531254"/>
          <c:h val="6.2436436179438518E-2"/>
        </c:manualLayout>
      </c:layout>
      <c:txPr>
        <a:bodyPr/>
        <a:lstStyle/>
        <a:p>
          <a:pPr>
            <a:defRPr lang="cs-CZ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 baseline="0">
          <a:latin typeface="Cambria" pitchFamily="18" charset="0"/>
        </a:defRPr>
      </a:pPr>
      <a:endParaRPr lang="sk-SK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0.35798833741136976"/>
          <c:y val="9.2254706741985951E-2"/>
          <c:w val="0.5989564582277791"/>
          <c:h val="0.70685863963833084"/>
        </c:manualLayout>
      </c:layout>
      <c:barChart>
        <c:barDir val="bar"/>
        <c:grouping val="percentStacked"/>
        <c:ser>
          <c:idx val="0"/>
          <c:order val="0"/>
          <c:tx>
            <c:strRef>
              <c:f>grafy!$B$137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grafy!$A$138:$A$141</c:f>
              <c:strCache>
                <c:ptCount val="4"/>
                <c:pt idx="0">
                  <c:v>vymohli škodu po odpovědné osobě</c:v>
                </c:pt>
                <c:pt idx="1">
                  <c:v>vymáhali škodu po odpovědné osobě</c:v>
                </c:pt>
                <c:pt idx="2">
                  <c:v>zjistili odpovědnou osobu</c:v>
                </c:pt>
                <c:pt idx="3">
                  <c:v>zjišťovali odpovědnou osobu</c:v>
                </c:pt>
              </c:strCache>
            </c:strRef>
          </c:cat>
          <c:val>
            <c:numRef>
              <c:f>grafy!$B$138:$B$141</c:f>
              <c:numCache>
                <c:formatCode>General</c:formatCode>
                <c:ptCount val="4"/>
                <c:pt idx="0">
                  <c:v>25</c:v>
                </c:pt>
                <c:pt idx="1">
                  <c:v>29</c:v>
                </c:pt>
                <c:pt idx="2">
                  <c:v>37</c:v>
                </c:pt>
                <c:pt idx="3">
                  <c:v>46</c:v>
                </c:pt>
              </c:numCache>
            </c:numRef>
          </c:val>
        </c:ser>
        <c:ser>
          <c:idx val="1"/>
          <c:order val="1"/>
          <c:tx>
            <c:strRef>
              <c:f>grafy!$C$137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grafy!$A$138:$A$141</c:f>
              <c:strCache>
                <c:ptCount val="4"/>
                <c:pt idx="0">
                  <c:v>vymohli škodu po odpovědné osobě</c:v>
                </c:pt>
                <c:pt idx="1">
                  <c:v>vymáhali škodu po odpovědné osobě</c:v>
                </c:pt>
                <c:pt idx="2">
                  <c:v>zjistili odpovědnou osobu</c:v>
                </c:pt>
                <c:pt idx="3">
                  <c:v>zjišťovali odpovědnou osobu</c:v>
                </c:pt>
              </c:strCache>
            </c:strRef>
          </c:cat>
          <c:val>
            <c:numRef>
              <c:f>grafy!$C$138:$C$141</c:f>
              <c:numCache>
                <c:formatCode>General</c:formatCode>
                <c:ptCount val="4"/>
                <c:pt idx="0">
                  <c:v>41</c:v>
                </c:pt>
                <c:pt idx="1">
                  <c:v>37</c:v>
                </c:pt>
                <c:pt idx="2">
                  <c:v>29</c:v>
                </c:pt>
                <c:pt idx="3">
                  <c:v>20</c:v>
                </c:pt>
              </c:numCache>
            </c:numRef>
          </c:val>
        </c:ser>
        <c:dLbls/>
        <c:gapWidth val="75"/>
        <c:overlap val="100"/>
        <c:axId val="70865280"/>
        <c:axId val="70866816"/>
      </c:barChart>
      <c:catAx>
        <c:axId val="7086528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70866816"/>
        <c:crosses val="autoZero"/>
        <c:auto val="1"/>
        <c:lblAlgn val="ctr"/>
        <c:lblOffset val="100"/>
      </c:catAx>
      <c:valAx>
        <c:axId val="70866816"/>
        <c:scaling>
          <c:orientation val="minMax"/>
        </c:scaling>
        <c:axPos val="b"/>
        <c:numFmt formatCode="0%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cs-CZ"/>
            </a:pPr>
            <a:endParaRPr lang="sk-SK"/>
          </a:p>
        </c:txPr>
        <c:crossAx val="7086528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7071416082847906"/>
          <c:y val="0.90570043499440245"/>
          <c:w val="0.11782934341313175"/>
          <c:h val="9.3114867536575732E-2"/>
        </c:manualLayout>
      </c:layout>
      <c:txPr>
        <a:bodyPr/>
        <a:lstStyle/>
        <a:p>
          <a:pPr>
            <a:defRPr lang="cs-CZ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 baseline="0">
          <a:latin typeface="Cambria" pitchFamily="18" charset="0"/>
        </a:defRPr>
      </a:pPr>
      <a:endParaRPr lang="sk-SK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 lang="cs-CZ"/>
            </a:pPr>
            <a:r>
              <a:rPr lang="cs-CZ" dirty="0" smtClean="0"/>
              <a:t>(mil</a:t>
            </a:r>
            <a:r>
              <a:rPr lang="cs-CZ" dirty="0"/>
              <a:t>. Kč)</a:t>
            </a:r>
          </a:p>
        </c:rich>
      </c:tx>
      <c:layout>
        <c:manualLayout>
          <c:xMode val="edge"/>
          <c:yMode val="edge"/>
          <c:x val="0.46200411649968687"/>
          <c:y val="4.1666666666666664E-2"/>
        </c:manualLayout>
      </c:layout>
    </c:title>
    <c:plotArea>
      <c:layout/>
      <c:barChart>
        <c:barDir val="bar"/>
        <c:grouping val="percentStacked"/>
        <c:ser>
          <c:idx val="0"/>
          <c:order val="0"/>
          <c:tx>
            <c:strRef>
              <c:f>grafy!$B$148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B050"/>
            </a:solidFill>
          </c:spPr>
          <c:dLbls>
            <c:numFmt formatCode="#,##0.00" sourceLinked="0"/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grafy!$A$149:$A$152</c:f>
              <c:strCache>
                <c:ptCount val="4"/>
                <c:pt idx="0">
                  <c:v>vymohli škodu po odpovědné osobě</c:v>
                </c:pt>
                <c:pt idx="1">
                  <c:v>vymáhali škodu po odpovědné osobě</c:v>
                </c:pt>
                <c:pt idx="2">
                  <c:v>zjistili odpovědnou osobu</c:v>
                </c:pt>
                <c:pt idx="3">
                  <c:v>zjišťovali odpovědnou osobu</c:v>
                </c:pt>
              </c:strCache>
            </c:strRef>
          </c:cat>
          <c:val>
            <c:numRef>
              <c:f>grafy!$B$149:$B$152</c:f>
              <c:numCache>
                <c:formatCode>_-* #,##0.0\ _K_č_-;\-* #,##0.0\ _K_č_-;_-* "-"?\ _K_č_-;_-@_-</c:formatCode>
                <c:ptCount val="4"/>
                <c:pt idx="0">
                  <c:v>1.1355</c:v>
                </c:pt>
                <c:pt idx="1">
                  <c:v>1.7654999999999998</c:v>
                </c:pt>
                <c:pt idx="2">
                  <c:v>2.4299999999999997</c:v>
                </c:pt>
                <c:pt idx="3">
                  <c:v>3.82</c:v>
                </c:pt>
              </c:numCache>
            </c:numRef>
          </c:val>
        </c:ser>
        <c:ser>
          <c:idx val="1"/>
          <c:order val="1"/>
          <c:tx>
            <c:strRef>
              <c:f>grafy!$C$148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#,##0.00" sourceLinked="0"/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grafy!$A$149:$A$152</c:f>
              <c:strCache>
                <c:ptCount val="4"/>
                <c:pt idx="0">
                  <c:v>vymohli škodu po odpovědné osobě</c:v>
                </c:pt>
                <c:pt idx="1">
                  <c:v>vymáhali škodu po odpovědné osobě</c:v>
                </c:pt>
                <c:pt idx="2">
                  <c:v>zjistili odpovědnou osobu</c:v>
                </c:pt>
                <c:pt idx="3">
                  <c:v>zjišťovali odpovědnou osobu</c:v>
                </c:pt>
              </c:strCache>
            </c:strRef>
          </c:cat>
          <c:val>
            <c:numRef>
              <c:f>grafy!$C$149:$C$152</c:f>
              <c:numCache>
                <c:formatCode>_-* #,##0.0\ _K_č_-;\-* #,##0.0\ _K_č_-;_-* "-"?\ _K_č_-;_-@_-</c:formatCode>
                <c:ptCount val="4"/>
                <c:pt idx="0">
                  <c:v>14.759500000000003</c:v>
                </c:pt>
                <c:pt idx="1">
                  <c:v>14.1295</c:v>
                </c:pt>
                <c:pt idx="2">
                  <c:v>13.465000000000002</c:v>
                </c:pt>
                <c:pt idx="3">
                  <c:v>12.075000000000001</c:v>
                </c:pt>
              </c:numCache>
            </c:numRef>
          </c:val>
        </c:ser>
        <c:dLbls/>
        <c:gapWidth val="75"/>
        <c:overlap val="100"/>
        <c:axId val="71481216"/>
        <c:axId val="71537792"/>
      </c:barChart>
      <c:catAx>
        <c:axId val="7148121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71537792"/>
        <c:crosses val="autoZero"/>
        <c:auto val="1"/>
        <c:lblAlgn val="ctr"/>
        <c:lblOffset val="100"/>
      </c:catAx>
      <c:valAx>
        <c:axId val="71537792"/>
        <c:scaling>
          <c:orientation val="minMax"/>
        </c:scaling>
        <c:axPos val="b"/>
        <c:numFmt formatCode="0%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cs-CZ"/>
            </a:pPr>
            <a:endParaRPr lang="sk-SK"/>
          </a:p>
        </c:txPr>
        <c:crossAx val="71481216"/>
        <c:crosses val="autoZero"/>
        <c:crossBetween val="between"/>
        <c:majorUnit val="0.2"/>
      </c:valAx>
    </c:plotArea>
    <c:legend>
      <c:legendPos val="b"/>
      <c:layout/>
      <c:txPr>
        <a:bodyPr/>
        <a:lstStyle/>
        <a:p>
          <a:pPr>
            <a:defRPr lang="cs-CZ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Cambria" pitchFamily="18" charset="0"/>
        </a:defRPr>
      </a:pPr>
      <a:endParaRPr lang="sk-SK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grafy!$B$170</c:f>
              <c:strCache>
                <c:ptCount val="1"/>
                <c:pt idx="0">
                  <c:v>neuhrazeno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dLbls>
            <c:dLbl>
              <c:idx val="1"/>
              <c:spPr>
                <a:effectLst/>
              </c:spPr>
              <c:txPr>
                <a:bodyPr/>
                <a:lstStyle/>
                <a:p>
                  <a:pPr>
                    <a:defRPr lang="cs-CZ"/>
                  </a:pPr>
                  <a:endParaRPr lang="sk-SK"/>
                </a:p>
              </c:txPr>
            </c:dLbl>
            <c:spPr>
              <a:effectLst/>
            </c:spPr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grafy!$A$171:$A$172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grafy!$B$171:$B$172</c:f>
              <c:numCache>
                <c:formatCode>#,##0.00_ ;\-#,##0.00\ </c:formatCode>
                <c:ptCount val="2"/>
                <c:pt idx="0" formatCode="General">
                  <c:v>6</c:v>
                </c:pt>
                <c:pt idx="1">
                  <c:v>2.9299999999999997</c:v>
                </c:pt>
              </c:numCache>
            </c:numRef>
          </c:val>
        </c:ser>
        <c:ser>
          <c:idx val="1"/>
          <c:order val="1"/>
          <c:tx>
            <c:strRef>
              <c:f>grafy!$C$170</c:f>
              <c:strCache>
                <c:ptCount val="1"/>
                <c:pt idx="0">
                  <c:v>vymoženo z části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grafy!$A$171:$A$172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grafy!$C$171:$C$172</c:f>
              <c:numCache>
                <c:formatCode>#,##0.00_ ;\-#,##0.00\ </c:formatCode>
                <c:ptCount val="2"/>
                <c:pt idx="0" formatCode="General">
                  <c:v>24.5</c:v>
                </c:pt>
                <c:pt idx="1">
                  <c:v>1.1355</c:v>
                </c:pt>
              </c:numCache>
            </c:numRef>
          </c:val>
        </c:ser>
        <c:ser>
          <c:idx val="2"/>
          <c:order val="2"/>
          <c:tx>
            <c:strRef>
              <c:f>grafy!$D$170</c:f>
              <c:strCache>
                <c:ptCount val="1"/>
                <c:pt idx="0">
                  <c:v>stále se vymáhá s různou intenzitou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1"/>
              <c:layout>
                <c:manualLayout>
                  <c:x val="0"/>
                  <c:y val="-5.6120653217889775E-2"/>
                </c:manualLayout>
              </c:layout>
              <c:showVal val="1"/>
            </c:dLbl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grafy!$A$171:$A$172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grafy!$D$171:$D$172</c:f>
              <c:numCache>
                <c:formatCode>#,##0.00_ ;\-#,##0.00\ </c:formatCode>
                <c:ptCount val="2"/>
                <c:pt idx="0" formatCode="General">
                  <c:v>4</c:v>
                </c:pt>
                <c:pt idx="1">
                  <c:v>0.63000000000000012</c:v>
                </c:pt>
              </c:numCache>
            </c:numRef>
          </c:val>
        </c:ser>
        <c:ser>
          <c:idx val="3"/>
          <c:order val="3"/>
          <c:tx>
            <c:strRef>
              <c:f>grafy!$E$170</c:f>
              <c:strCache>
                <c:ptCount val="1"/>
                <c:pt idx="0">
                  <c:v>nárok se promlčuje od 8.9.2013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grafy!$A$171:$A$172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grafy!$E$171:$E$172</c:f>
              <c:numCache>
                <c:formatCode>#,##0.00_ ;\-#,##0.00\ </c:formatCode>
                <c:ptCount val="2"/>
                <c:pt idx="0" formatCode="General">
                  <c:v>35</c:v>
                </c:pt>
                <c:pt idx="1">
                  <c:v>15.035</c:v>
                </c:pt>
              </c:numCache>
            </c:numRef>
          </c:val>
        </c:ser>
        <c:ser>
          <c:idx val="4"/>
          <c:order val="4"/>
          <c:tx>
            <c:strRef>
              <c:f>grafy!$F$170</c:f>
              <c:strCache>
                <c:ptCount val="1"/>
                <c:pt idx="0">
                  <c:v>nárok je promlčen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lang="cs-CZ"/>
                </a:pPr>
                <a:endParaRPr lang="sk-SK"/>
              </a:p>
            </c:txPr>
            <c:showVal val="1"/>
          </c:dLbls>
          <c:cat>
            <c:strRef>
              <c:f>grafy!$A$171:$A$172</c:f>
              <c:strCache>
                <c:ptCount val="2"/>
                <c:pt idx="0">
                  <c:v>počet rozhodnutí</c:v>
                </c:pt>
                <c:pt idx="1">
                  <c:v>objem pokut (mil. Kč)</c:v>
                </c:pt>
              </c:strCache>
            </c:strRef>
          </c:cat>
          <c:val>
            <c:numRef>
              <c:f>grafy!$F$171:$F$172</c:f>
              <c:numCache>
                <c:formatCode>#,##0.00_ ;\-#,##0.00\ </c:formatCode>
                <c:ptCount val="2"/>
                <c:pt idx="0" formatCode="General">
                  <c:v>12.5</c:v>
                </c:pt>
                <c:pt idx="1">
                  <c:v>1.1845000000000001</c:v>
                </c:pt>
              </c:numCache>
            </c:numRef>
          </c:val>
        </c:ser>
        <c:dLbls/>
        <c:gapWidth val="75"/>
        <c:overlap val="100"/>
        <c:axId val="74062848"/>
        <c:axId val="74089216"/>
      </c:barChart>
      <c:catAx>
        <c:axId val="7406284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cs-CZ"/>
            </a:pPr>
            <a:endParaRPr lang="sk-SK"/>
          </a:p>
        </c:txPr>
        <c:crossAx val="74089216"/>
        <c:crosses val="autoZero"/>
        <c:auto val="1"/>
        <c:lblAlgn val="ctr"/>
        <c:lblOffset val="100"/>
      </c:catAx>
      <c:valAx>
        <c:axId val="74089216"/>
        <c:scaling>
          <c:orientation val="minMax"/>
        </c:scaling>
        <c:axPos val="b"/>
        <c:numFmt formatCode="0%" sourceLinked="1"/>
        <c:tickLblPos val="nextTo"/>
        <c:spPr>
          <a:ln w="9525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cs-CZ"/>
            </a:pPr>
            <a:endParaRPr lang="sk-SK"/>
          </a:p>
        </c:txPr>
        <c:crossAx val="74062848"/>
        <c:crosses val="autoZero"/>
        <c:crossBetween val="between"/>
        <c:majorUnit val="0.2"/>
      </c:valAx>
    </c:plotArea>
    <c:legend>
      <c:legendPos val="b"/>
      <c:layout/>
      <c:txPr>
        <a:bodyPr/>
        <a:lstStyle/>
        <a:p>
          <a:pPr>
            <a:defRPr lang="cs-CZ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Cambria" pitchFamily="18" charset="0"/>
        </a:defRPr>
      </a:pPr>
      <a:endParaRPr lang="sk-SK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0.05097</cdr:y>
    </cdr:from>
    <cdr:to>
      <cdr:x>0.13125</cdr:x>
      <cdr:y>0.13052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88032" y="216024"/>
          <a:ext cx="792088" cy="337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800" b="1" dirty="0" smtClean="0">
              <a:latin typeface="Cambria" pitchFamily="18" charset="0"/>
            </a:rPr>
            <a:t>N = 82</a:t>
          </a:r>
          <a:endParaRPr lang="cs-CZ" sz="1800" b="1" dirty="0">
            <a:latin typeface="Cambria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0.0341</cdr:x>
      <cdr:y>0.04773</cdr:y>
    </cdr:from>
    <cdr:to>
      <cdr:x>0.13035</cdr:x>
      <cdr:y>0.12222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88032" y="216024"/>
          <a:ext cx="812880" cy="337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800" b="1" dirty="0" smtClean="0">
              <a:latin typeface="Cambria" pitchFamily="18" charset="0"/>
            </a:rPr>
            <a:t>N = 76</a:t>
          </a:r>
          <a:endParaRPr lang="cs-CZ" sz="1800" b="1" dirty="0">
            <a:latin typeface="Cambria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0.04994</cdr:x>
      <cdr:y>0.01538</cdr:y>
    </cdr:from>
    <cdr:to>
      <cdr:x>0.14546</cdr:x>
      <cdr:y>0.08741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425048" y="72008"/>
          <a:ext cx="812880" cy="337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800" b="1" dirty="0" smtClean="0">
              <a:latin typeface="Cambria" pitchFamily="18" charset="0"/>
            </a:rPr>
            <a:t>N = 76</a:t>
          </a:r>
          <a:endParaRPr lang="cs-CZ" sz="1800" b="1" dirty="0">
            <a:latin typeface="Cambria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0BDAF-A864-4C12-AF9A-24CC0E0ECEC8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BCAE0-2C00-4444-8A2E-C1EC5CB082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172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Zaměřili jsme se na analýzu pokut udělených za rok 2011. I když by mělo jít o období dávno uzavřené, panují zde určité nesrovnalosti a nepřesnosti:</a:t>
            </a:r>
          </a:p>
          <a:p>
            <a:endParaRPr lang="cs-CZ" dirty="0"/>
          </a:p>
          <a:p>
            <a:r>
              <a:rPr lang="cs-CZ" dirty="0" smtClean="0"/>
              <a:t>Podle výroční zprávy UOHS 89 pokut v celkové výši 28,8 mil. Kč</a:t>
            </a:r>
          </a:p>
          <a:p>
            <a:r>
              <a:rPr lang="cs-CZ" dirty="0" smtClean="0"/>
              <a:t>Avšak ze sbírky rozhodnutí UOHS bylo dohledatelných </a:t>
            </a:r>
            <a:r>
              <a:rPr lang="cs-CZ" b="1" dirty="0" smtClean="0"/>
              <a:t>85 pokut v celkové výši 21 mil. Kč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BCAE0-2C00-4444-8A2E-C1EC5CB0822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761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4731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8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869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992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079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9969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029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095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773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402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464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553A0-164F-4896-9229-8BEFDC00C134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BE1BF-3A4A-4976-B0FC-33490E3DC5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823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ezkorupce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.kamenik@oziveni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Cambria" pitchFamily="18" charset="0"/>
              </a:rPr>
              <a:t>Efekt pokut udělovaných ÚOHS</a:t>
            </a:r>
            <a:endParaRPr lang="cs-CZ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6400800" cy="1752600"/>
          </a:xfrm>
        </p:spPr>
        <p:txBody>
          <a:bodyPr/>
          <a:lstStyle/>
          <a:p>
            <a:pPr algn="l"/>
            <a:r>
              <a:rPr lang="cs-CZ" dirty="0" smtClean="0">
                <a:latin typeface="Cambria" pitchFamily="18" charset="0"/>
              </a:rPr>
              <a:t>Martin Kameník, Oživení o. s.</a:t>
            </a:r>
          </a:p>
          <a:p>
            <a:pPr algn="l"/>
            <a:endParaRPr lang="cs-CZ" sz="2000" dirty="0" smtClean="0">
              <a:latin typeface="Cambria" pitchFamily="18" charset="0"/>
              <a:hlinkClick r:id="rId2"/>
            </a:endParaRPr>
          </a:p>
          <a:p>
            <a:pPr algn="l"/>
            <a:r>
              <a:rPr lang="cs-CZ" sz="2000" dirty="0" smtClean="0">
                <a:latin typeface="Cambria" pitchFamily="18" charset="0"/>
                <a:hlinkClick r:id="rId2"/>
              </a:rPr>
              <a:t>www.oziveni.cz</a:t>
            </a:r>
          </a:p>
          <a:p>
            <a:pPr algn="l"/>
            <a:r>
              <a:rPr lang="cs-CZ" sz="2000" dirty="0" smtClean="0">
                <a:latin typeface="Cambria" pitchFamily="18" charset="0"/>
                <a:hlinkClick r:id="rId2"/>
              </a:rPr>
              <a:t>www.bezkorupce.cz</a:t>
            </a:r>
            <a:r>
              <a:rPr lang="cs-CZ" sz="2000" dirty="0" smtClean="0">
                <a:latin typeface="Cambria" pitchFamily="18" charset="0"/>
              </a:rPr>
              <a:t> </a:t>
            </a:r>
            <a:endParaRPr lang="cs-CZ" sz="2000" dirty="0">
              <a:latin typeface="Cambria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1800" y="620688"/>
            <a:ext cx="3276000" cy="17044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827584" y="3212976"/>
            <a:ext cx="81369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84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Cambria" pitchFamily="18" charset="0"/>
              </a:rPr>
              <a:t>Pokuty udělené ÚOHS</a:t>
            </a:r>
            <a:endParaRPr lang="cs-CZ" sz="3600" dirty="0">
              <a:solidFill>
                <a:srgbClr val="0070C0"/>
              </a:solidFill>
              <a:latin typeface="Cambria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7551753"/>
              </p:ext>
            </p:extLst>
          </p:nvPr>
        </p:nvGraphicFramePr>
        <p:xfrm>
          <a:off x="932662" y="1268760"/>
          <a:ext cx="7488832" cy="4118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547664" y="5889314"/>
            <a:ext cx="625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Zkoumaný vzorek: r. 2011; 82 pokut, hodnota 20,9 mil. Kč</a:t>
            </a:r>
            <a:endParaRPr lang="cs-CZ" b="1" dirty="0">
              <a:latin typeface="Cambria" pitchFamily="18" charset="0"/>
            </a:endParaRPr>
          </a:p>
        </p:txBody>
      </p:sp>
      <p:graphicFrame>
        <p:nvGraphicFramePr>
          <p:cNvPr id="8" name="Zástupný symbol pro obsah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7170313"/>
              </p:ext>
            </p:extLst>
          </p:nvPr>
        </p:nvGraphicFramePr>
        <p:xfrm>
          <a:off x="562278" y="12687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Zástupný symbol pro obsah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5424255"/>
              </p:ext>
            </p:extLst>
          </p:nvPr>
        </p:nvGraphicFramePr>
        <p:xfrm>
          <a:off x="562278" y="12687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0305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Cambria" pitchFamily="18" charset="0"/>
              </a:rPr>
              <a:t>Úhrady pokut </a:t>
            </a:r>
            <a:endParaRPr lang="cs-CZ" sz="3600" dirty="0">
              <a:solidFill>
                <a:srgbClr val="0070C0"/>
              </a:solidFill>
              <a:latin typeface="Cambria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5" name="Zástupný symbol pro obsah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1459958"/>
              </p:ext>
            </p:extLst>
          </p:nvPr>
        </p:nvGraphicFramePr>
        <p:xfrm>
          <a:off x="467544" y="1412776"/>
          <a:ext cx="8229600" cy="423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257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Cambria" pitchFamily="18" charset="0"/>
              </a:rPr>
              <a:t>Postoj zadavatelů k pokutě</a:t>
            </a:r>
            <a:endParaRPr lang="cs-CZ" sz="3600" dirty="0">
              <a:solidFill>
                <a:srgbClr val="0070C0"/>
              </a:solidFill>
              <a:latin typeface="Cambria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" name="Zástupný symbol pro obsah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1734989"/>
              </p:ext>
            </p:extLst>
          </p:nvPr>
        </p:nvGraphicFramePr>
        <p:xfrm>
          <a:off x="179512" y="1268760"/>
          <a:ext cx="844562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181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Cambria" pitchFamily="18" charset="0"/>
              </a:rPr>
              <a:t>Vymáhání škody – počet pokut </a:t>
            </a:r>
            <a:endParaRPr lang="cs-CZ" sz="3600" dirty="0">
              <a:solidFill>
                <a:srgbClr val="0070C0"/>
              </a:solidFill>
              <a:latin typeface="Cambria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" name="Zástupný symbol pro obsah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881655"/>
              </p:ext>
            </p:extLst>
          </p:nvPr>
        </p:nvGraphicFramePr>
        <p:xfrm>
          <a:off x="114504" y="1340768"/>
          <a:ext cx="85106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812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Cambria" pitchFamily="18" charset="0"/>
              </a:rPr>
              <a:t>Vymáhání škody - objem pokut</a:t>
            </a:r>
            <a:endParaRPr lang="cs-CZ" sz="3600" dirty="0">
              <a:solidFill>
                <a:srgbClr val="0070C0"/>
              </a:solidFill>
              <a:latin typeface="Cambria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88936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264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  <a:latin typeface="Cambria" pitchFamily="18" charset="0"/>
              </a:rPr>
              <a:t>Nárok</a:t>
            </a:r>
            <a:r>
              <a:rPr lang="cs-CZ" sz="3600" baseline="0" dirty="0" smtClean="0">
                <a:solidFill>
                  <a:srgbClr val="0070C0"/>
                </a:solidFill>
                <a:latin typeface="Cambria" pitchFamily="18" charset="0"/>
              </a:rPr>
              <a:t> na náhradu škody z pohledu promlčení</a:t>
            </a:r>
            <a:endParaRPr lang="cs-CZ" sz="3600" dirty="0">
              <a:solidFill>
                <a:srgbClr val="0070C0"/>
              </a:solidFill>
              <a:latin typeface="Cambria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58646"/>
            <a:ext cx="2223294" cy="59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" name="Zástupný symbol pro obsah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29843286"/>
              </p:ext>
            </p:extLst>
          </p:nvPr>
        </p:nvGraphicFramePr>
        <p:xfrm>
          <a:off x="179513" y="1600199"/>
          <a:ext cx="8748182" cy="481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1"/>
          <p:cNvSpPr txBox="1"/>
          <p:nvPr/>
        </p:nvSpPr>
        <p:spPr>
          <a:xfrm>
            <a:off x="755576" y="2708920"/>
            <a:ext cx="1296144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 b="1" dirty="0" smtClean="0">
                <a:solidFill>
                  <a:srgbClr val="FF0000"/>
                </a:solidFill>
                <a:latin typeface="Cambria" pitchFamily="18" charset="0"/>
              </a:rPr>
              <a:t>5,4 %</a:t>
            </a:r>
            <a:endParaRPr lang="cs-CZ" sz="1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9" name="TextovéPole 1"/>
          <p:cNvSpPr txBox="1"/>
          <p:nvPr/>
        </p:nvSpPr>
        <p:spPr>
          <a:xfrm>
            <a:off x="723082" y="4149080"/>
            <a:ext cx="1296144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 b="1" dirty="0" smtClean="0">
                <a:solidFill>
                  <a:srgbClr val="FF0000"/>
                </a:solidFill>
                <a:latin typeface="Cambria" pitchFamily="18" charset="0"/>
              </a:rPr>
              <a:t>29,9 %</a:t>
            </a:r>
            <a:endParaRPr lang="cs-CZ" sz="16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07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Děkuji za pozornost</a:t>
            </a:r>
            <a:br>
              <a:rPr lang="cs-CZ" dirty="0" smtClean="0">
                <a:latin typeface="Cambria" pitchFamily="18" charset="0"/>
              </a:rPr>
            </a:br>
            <a:endParaRPr lang="cs-CZ" dirty="0">
              <a:latin typeface="Cambria" pitchFamily="18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  <a:hlinkClick r:id="rId2"/>
              </a:rPr>
              <a:t>martin.kamenik@oziveni.cz</a:t>
            </a:r>
            <a:r>
              <a:rPr lang="cs-CZ" dirty="0" smtClean="0">
                <a:latin typeface="Cambria" pitchFamily="18" charset="0"/>
              </a:rPr>
              <a:t> </a:t>
            </a:r>
          </a:p>
          <a:p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63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158</Words>
  <Application>Microsoft Office PowerPoint</Application>
  <PresentationFormat>Prezentácia na obrazovke (4:3)</PresentationFormat>
  <Paragraphs>32</Paragraphs>
  <Slides>8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Motiv systému Office</vt:lpstr>
      <vt:lpstr>Efekt pokut udělovaných ÚOHS</vt:lpstr>
      <vt:lpstr>Pokuty udělené ÚOHS</vt:lpstr>
      <vt:lpstr>Úhrady pokut </vt:lpstr>
      <vt:lpstr>Postoj zadavatelů k pokutě</vt:lpstr>
      <vt:lpstr>Vymáhání škody – počet pokut </vt:lpstr>
      <vt:lpstr>Vymáhání škody - objem pokut</vt:lpstr>
      <vt:lpstr>Nárok na náhradu škody z pohledu promlčení</vt:lpstr>
      <vt:lpstr>Děkuji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</dc:creator>
  <cp:lastModifiedBy>slavka</cp:lastModifiedBy>
  <cp:revision>28</cp:revision>
  <dcterms:created xsi:type="dcterms:W3CDTF">2013-09-01T16:28:35Z</dcterms:created>
  <dcterms:modified xsi:type="dcterms:W3CDTF">2013-09-12T14:20:58Z</dcterms:modified>
</cp:coreProperties>
</file>