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D71"/>
    <a:srgbClr val="FFDA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297" autoAdjust="0"/>
  </p:normalViewPr>
  <p:slideViewPr>
    <p:cSldViewPr>
      <p:cViewPr>
        <p:scale>
          <a:sx n="60" d="100"/>
          <a:sy n="60" d="100"/>
        </p:scale>
        <p:origin x="-2478" y="-1080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1482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sk-SK"/>
              <a:pPr/>
              <a:t>12. 9. 2013</a:t>
            </a:fld>
            <a:endParaRPr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0"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ĺžni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9" name="Obdĺžni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0" name="Obdĺžni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ĺžni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4" name="Obdĺžni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5" name="Obdĺžni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noProof="0" smtClean="0"/>
              <a:t>Upravte štýl predlohy podnadpisov</a:t>
            </a:r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20" name="Zástupný symbol dátumu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89493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3477828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04032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50647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558729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23606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436762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3023199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ĺžni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8" name="Obdĺžni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9" name="Obdĺžni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709611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933866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noProof="0" smtClean="0"/>
              <a:t>Ak chcete pridať obrázok, kliknite na ikonu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1896842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ĺžni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8" name="Obdĺžni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9" name="Obdĺžni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ĺžni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2" name="Obdĺžni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3" name="Obdĺžni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noProof="0" dirty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sk-SK" noProof="0" smtClean="0"/>
              <a:pPr/>
              <a:t>12. 9. 2013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xmlns="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905000"/>
            <a:ext cx="10945216" cy="2667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5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Výber vedúcich predstaviteľov ÚVO a ÚOHS: profesionalita, či </a:t>
            </a:r>
            <a:r>
              <a:rPr lang="sk-SK" sz="5400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patronáž</a:t>
            </a:r>
            <a:r>
              <a:rPr lang="sk-SK" sz="5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sk-SK" sz="54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Rovná spojnica 10"/>
          <p:cNvCxnSpPr/>
          <p:nvPr/>
        </p:nvCxnSpPr>
        <p:spPr>
          <a:xfrm>
            <a:off x="1125859" y="1611562"/>
            <a:ext cx="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ĺžnik 25"/>
          <p:cNvSpPr/>
          <p:nvPr/>
        </p:nvSpPr>
        <p:spPr>
          <a:xfrm>
            <a:off x="1146249" y="1611562"/>
            <a:ext cx="11062966" cy="32575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9796" y="476672"/>
            <a:ext cx="11089232" cy="5543128"/>
          </a:xfrm>
        </p:spPr>
        <p:txBody>
          <a:bodyPr/>
          <a:lstStyle/>
          <a:p>
            <a:endParaRPr lang="sk-SK" sz="2800" dirty="0" smtClean="0"/>
          </a:p>
          <a:p>
            <a:r>
              <a:rPr lang="sk-SK" sz="2800" dirty="0" smtClean="0"/>
              <a:t>3 </a:t>
            </a:r>
            <a:r>
              <a:rPr lang="sk-SK" sz="2800" dirty="0"/>
              <a:t>zo 4 predsedov pôsobili pred nástupom do funkcie na politicky obsadzovanej pozícii (2 x vedúci služobného úradu, 1 x štátny tajomník</a:t>
            </a:r>
            <a:r>
              <a:rPr lang="sk-SK" sz="2800" dirty="0" smtClean="0"/>
              <a:t>)</a:t>
            </a:r>
          </a:p>
          <a:p>
            <a:pPr marL="0" indent="0">
              <a:buNone/>
            </a:pPr>
            <a:endParaRPr lang="sk-SK" sz="2800" dirty="0"/>
          </a:p>
          <a:p>
            <a:r>
              <a:rPr lang="sk-SK" sz="2800" dirty="0"/>
              <a:t>1 predsedníčka na základe výberového konania, skúsenosti s pôsobením na ÚVO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" y="332656"/>
            <a:ext cx="12188824" cy="597666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4064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812" y="609600"/>
            <a:ext cx="9972602" cy="10668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>ÚOHS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09836" y="1412776"/>
            <a:ext cx="9756578" cy="46070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Právny rámec: </a:t>
            </a:r>
            <a:endParaRPr lang="sk-SK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zákon č. 273/1996 </a:t>
            </a:r>
            <a:r>
              <a:rPr lang="sk-SK" dirty="0" err="1"/>
              <a:t>Sb</a:t>
            </a:r>
            <a:r>
              <a:rPr lang="sk-SK" dirty="0"/>
              <a:t>., o </a:t>
            </a:r>
            <a:r>
              <a:rPr lang="sk-SK" dirty="0" err="1"/>
              <a:t>působnosti</a:t>
            </a:r>
            <a:r>
              <a:rPr lang="sk-SK" dirty="0"/>
              <a:t> </a:t>
            </a:r>
            <a:r>
              <a:rPr lang="sk-SK" dirty="0" err="1"/>
              <a:t>Úřadu</a:t>
            </a:r>
            <a:r>
              <a:rPr lang="sk-SK" dirty="0"/>
              <a:t> </a:t>
            </a:r>
            <a:r>
              <a:rPr lang="sk-SK" dirty="0" err="1"/>
              <a:t>pro</a:t>
            </a:r>
            <a:r>
              <a:rPr lang="sk-SK" dirty="0"/>
              <a:t> ochranu </a:t>
            </a:r>
            <a:r>
              <a:rPr lang="sk-SK" dirty="0" err="1"/>
              <a:t>hospodářské</a:t>
            </a:r>
            <a:r>
              <a:rPr lang="sk-SK" dirty="0"/>
              <a:t> </a:t>
            </a:r>
            <a:r>
              <a:rPr lang="sk-SK" dirty="0" err="1"/>
              <a:t>soutěže</a:t>
            </a:r>
            <a:endParaRPr lang="sk-SK" dirty="0"/>
          </a:p>
          <a:p>
            <a:r>
              <a:rPr lang="sk-SK" dirty="0"/>
              <a:t>od r. 1999 na ÚOHS pôsobili 3 predsedovia a 3 podpredsedovia riadiaci sekciu verejného obstarávania (</a:t>
            </a:r>
            <a:r>
              <a:rPr lang="sk-SK" dirty="0" err="1"/>
              <a:t>Sekce</a:t>
            </a:r>
            <a:r>
              <a:rPr lang="sk-SK" dirty="0"/>
              <a:t> </a:t>
            </a:r>
            <a:r>
              <a:rPr lang="sk-SK" dirty="0" err="1"/>
              <a:t>veřejných</a:t>
            </a:r>
            <a:r>
              <a:rPr lang="sk-SK" dirty="0"/>
              <a:t> </a:t>
            </a:r>
            <a:r>
              <a:rPr lang="sk-SK" dirty="0" err="1"/>
              <a:t>zakázek</a:t>
            </a:r>
            <a:r>
              <a:rPr lang="sk-SK" dirty="0"/>
              <a:t>) </a:t>
            </a:r>
          </a:p>
          <a:p>
            <a:r>
              <a:rPr lang="sk-SK" dirty="0"/>
              <a:t>predsedu úradu na návrh vlády vymenúva prezident, spôsob výberu = politická nominácia</a:t>
            </a:r>
          </a:p>
          <a:p>
            <a:r>
              <a:rPr lang="sk-SK" dirty="0"/>
              <a:t>funkčné obdobie = 6 rokov</a:t>
            </a:r>
          </a:p>
          <a:p>
            <a:r>
              <a:rPr lang="sk-SK" dirty="0"/>
              <a:t>predseda nemôže byť členom žiadnej politickej strany </a:t>
            </a:r>
          </a:p>
          <a:p>
            <a:r>
              <a:rPr lang="sk-SK" dirty="0"/>
              <a:t>podpredsedov vymenúva predseda ÚOHS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6103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5820" y="548680"/>
            <a:ext cx="9900594" cy="1296144"/>
          </a:xfrm>
        </p:spPr>
        <p:txBody>
          <a:bodyPr>
            <a:normAutofit/>
          </a:bodyPr>
          <a:lstStyle/>
          <a:p>
            <a:r>
              <a:rPr lang="sk-SK" b="1" dirty="0"/>
              <a:t>Profily predsedov a podpredsedov ÚOHS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837828" y="1052736"/>
            <a:ext cx="9828586" cy="4967064"/>
          </a:xfrm>
        </p:spPr>
        <p:txBody>
          <a:bodyPr/>
          <a:lstStyle/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Tabuľka</a:t>
            </a:r>
            <a:r>
              <a:rPr lang="sk-SK" b="1" dirty="0"/>
              <a:t>: </a:t>
            </a:r>
            <a:r>
              <a:rPr lang="sk-SK" b="1" dirty="0" smtClean="0"/>
              <a:t> </a:t>
            </a:r>
            <a:r>
              <a:rPr lang="sk-SK" sz="2000" dirty="0" err="1" smtClean="0"/>
              <a:t>Profesné</a:t>
            </a:r>
            <a:r>
              <a:rPr lang="sk-SK" sz="2000" dirty="0" smtClean="0"/>
              <a:t> </a:t>
            </a:r>
            <a:r>
              <a:rPr lang="sk-SK" sz="2000" dirty="0"/>
              <a:t>a politické skúsenosti predsedov a podpredsedov ÚOHS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4764147"/>
              </p:ext>
            </p:extLst>
          </p:nvPr>
        </p:nvGraphicFramePr>
        <p:xfrm>
          <a:off x="1257217" y="2204864"/>
          <a:ext cx="10009112" cy="345734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02278"/>
                <a:gridCol w="2502278"/>
                <a:gridCol w="2502278"/>
                <a:gridCol w="2502278"/>
              </a:tblGrid>
              <a:tr h="1080120"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Politická skúsenosť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súkromnom sektore</a:t>
                      </a:r>
                      <a:endParaRPr lang="sk-SK" dirty="0"/>
                    </a:p>
                  </a:txBody>
                  <a:tcPr anchor="ctr"/>
                </a:tc>
              </a:tr>
              <a:tr h="2377221"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pPr algn="ctr"/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Josef</a:t>
                      </a: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Bednář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1996-1999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podpredseda ÚOHS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b="0" dirty="0" smtClean="0"/>
                    </a:p>
                    <a:p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0" dirty="0" smtClean="0"/>
                    </a:p>
                    <a:p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Rovná spojnica 11"/>
          <p:cNvCxnSpPr>
            <a:stCxn id="8" idx="0"/>
            <a:endCxn id="8" idx="2"/>
          </p:cNvCxnSpPr>
          <p:nvPr/>
        </p:nvCxnSpPr>
        <p:spPr>
          <a:xfrm>
            <a:off x="6261773" y="2204864"/>
            <a:ext cx="0" cy="34573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11278988" y="2204864"/>
            <a:ext cx="0" cy="34573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3780208" y="2204864"/>
            <a:ext cx="0" cy="34573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nica 20"/>
          <p:cNvCxnSpPr/>
          <p:nvPr/>
        </p:nvCxnSpPr>
        <p:spPr>
          <a:xfrm>
            <a:off x="8793388" y="2204864"/>
            <a:ext cx="0" cy="34573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nica 29"/>
          <p:cNvCxnSpPr/>
          <p:nvPr/>
        </p:nvCxnSpPr>
        <p:spPr>
          <a:xfrm>
            <a:off x="1269876" y="2204863"/>
            <a:ext cx="0" cy="34573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156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6042705"/>
              </p:ext>
            </p:extLst>
          </p:nvPr>
        </p:nvGraphicFramePr>
        <p:xfrm>
          <a:off x="693812" y="692697"/>
          <a:ext cx="10945812" cy="518457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36453"/>
                <a:gridCol w="2736453"/>
                <a:gridCol w="2736453"/>
                <a:gridCol w="2736453"/>
              </a:tblGrid>
              <a:tr h="1296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Politická skúsenosť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súkromnom sektore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  <a:tr h="3888455">
                <a:tc>
                  <a:txBody>
                    <a:bodyPr/>
                    <a:lstStyle/>
                    <a:p>
                      <a:endParaRPr lang="sk-SK" sz="1800" b="1" kern="1200" dirty="0" smtClean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Martin </a:t>
                      </a:r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Pecina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dirty="0" smtClean="0"/>
                    </a:p>
                    <a:p>
                      <a:endParaRPr lang="sk-SK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2003-2005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zástupca ministra priemyslu a obchodu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2009-2010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Minister vnútra, úradnícka vláda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poslanec PČR (ČSSD) 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 smtClean="0"/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1992-1996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obchodný riaditeľ, Proxima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1999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Hutný projekt, a. s., generálny riaditeľ 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Rovná spojnica 16"/>
          <p:cNvCxnSpPr/>
          <p:nvPr/>
        </p:nvCxnSpPr>
        <p:spPr>
          <a:xfrm>
            <a:off x="708836" y="692696"/>
            <a:ext cx="0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3430116" y="692696"/>
            <a:ext cx="0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6166420" y="692696"/>
            <a:ext cx="0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8902724" y="692696"/>
            <a:ext cx="0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ovná spojnica 25"/>
          <p:cNvCxnSpPr/>
          <p:nvPr/>
        </p:nvCxnSpPr>
        <p:spPr>
          <a:xfrm>
            <a:off x="11639028" y="692696"/>
            <a:ext cx="0" cy="518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802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007037"/>
              </p:ext>
            </p:extLst>
          </p:nvPr>
        </p:nvGraphicFramePr>
        <p:xfrm>
          <a:off x="693812" y="692696"/>
          <a:ext cx="10945292" cy="5328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36323"/>
                <a:gridCol w="2736323"/>
                <a:gridCol w="2736323"/>
                <a:gridCol w="2736323"/>
              </a:tblGrid>
              <a:tr h="10800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Politická skúsenosť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súkromnom sektore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  <a:tr h="4139872"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Petr</a:t>
                      </a: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Rafaj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3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1998-2002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viceprimátor,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Frídek-Místek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1999-2006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predseda miestnej organizácie ČSSD</a:t>
                      </a:r>
                    </a:p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2002-2006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člen Poslaneckej snemovne PČR (ČSSD)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2006-2009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člen Rady mesta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Frídek-Místek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1995-1998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JEWA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Export-Import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s.r.o., ekonomický riaditeľ</a:t>
                      </a:r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Rovná spojnica 7"/>
          <p:cNvCxnSpPr/>
          <p:nvPr/>
        </p:nvCxnSpPr>
        <p:spPr>
          <a:xfrm>
            <a:off x="708836" y="692696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436466" y="692696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>
            <a:endCxn id="4" idx="2"/>
          </p:cNvCxnSpPr>
          <p:nvPr/>
        </p:nvCxnSpPr>
        <p:spPr>
          <a:xfrm>
            <a:off x="6166420" y="692696"/>
            <a:ext cx="38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8910389" y="692696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11639028" y="692696"/>
            <a:ext cx="0" cy="53285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6457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7788" y="1628800"/>
            <a:ext cx="11377264" cy="3600400"/>
          </a:xfrm>
        </p:spPr>
        <p:txBody>
          <a:bodyPr/>
          <a:lstStyle/>
          <a:p>
            <a:r>
              <a:rPr lang="sk-SK" dirty="0"/>
              <a:t>1 predseda pred nástupom do funkcie podpredsedom ÚOHS, </a:t>
            </a:r>
            <a:r>
              <a:rPr lang="sk-SK" dirty="0" smtClean="0"/>
              <a:t>1 námestníkom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ministra</a:t>
            </a:r>
            <a:r>
              <a:rPr lang="sk-SK" dirty="0"/>
              <a:t>, 1 poslancom </a:t>
            </a:r>
            <a:endParaRPr lang="sk-SK" dirty="0" smtClean="0"/>
          </a:p>
          <a:p>
            <a:pPr marL="0" indent="0">
              <a:lnSpc>
                <a:spcPct val="100000"/>
              </a:lnSpc>
              <a:buNone/>
            </a:pPr>
            <a:endParaRPr lang="sk-SK" dirty="0"/>
          </a:p>
          <a:p>
            <a:r>
              <a:rPr lang="sk-SK" dirty="0"/>
              <a:t>Podpredsedovia menovaní spomedzi pracovníkov ÚOHS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0" y="404664"/>
            <a:ext cx="12188825" cy="5832648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3133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804" y="476672"/>
            <a:ext cx="10044610" cy="1152128"/>
          </a:xfrm>
        </p:spPr>
        <p:txBody>
          <a:bodyPr/>
          <a:lstStyle/>
          <a:p>
            <a:r>
              <a:rPr lang="sk-SK" dirty="0"/>
              <a:t>ZÁVER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1804" y="1484784"/>
            <a:ext cx="10873208" cy="4320480"/>
          </a:xfrm>
        </p:spPr>
        <p:txBody>
          <a:bodyPr/>
          <a:lstStyle/>
          <a:p>
            <a:pPr marL="0" indent="0">
              <a:buNone/>
            </a:pPr>
            <a:r>
              <a:rPr lang="sk-SK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Spôsob výberu: </a:t>
            </a:r>
            <a:endParaRPr lang="sk-SK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dirty="0"/>
              <a:t>v SR aj ČR predseda podľa zákona politicky menovaný</a:t>
            </a:r>
          </a:p>
          <a:p>
            <a:r>
              <a:rPr lang="sk-SK" dirty="0"/>
              <a:t>V SR 1 x uskutočnené výberové konanie</a:t>
            </a:r>
          </a:p>
          <a:p>
            <a:r>
              <a:rPr lang="sk-SK" dirty="0"/>
              <a:t>V ČR podmienka zákazu členstva predsedu v </a:t>
            </a:r>
            <a:r>
              <a:rPr lang="sk-SK" dirty="0" smtClean="0"/>
              <a:t>politickej </a:t>
            </a:r>
            <a:r>
              <a:rPr lang="sk-SK" dirty="0"/>
              <a:t>strane</a:t>
            </a:r>
          </a:p>
          <a:p>
            <a:r>
              <a:rPr lang="sk-SK" dirty="0"/>
              <a:t>SR: rétorika opozičného kandidáta, ČR: 1 predseda menovaný na základe politickej dohody (ČSSD a ODS) </a:t>
            </a:r>
          </a:p>
          <a:p>
            <a:r>
              <a:rPr lang="sk-SK" dirty="0"/>
              <a:t>Odlišné menovanie podpredsedov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6050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5780" y="548680"/>
            <a:ext cx="11305256" cy="5471120"/>
          </a:xfrm>
        </p:spPr>
        <p:txBody>
          <a:bodyPr/>
          <a:lstStyle/>
          <a:p>
            <a:pPr marL="0" indent="0">
              <a:buNone/>
            </a:pPr>
            <a:r>
              <a:rPr lang="sk-SK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Profily nominantov na ÚVO a ÚOHS </a:t>
            </a:r>
            <a:endParaRPr lang="sk-SK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7489528"/>
              </p:ext>
            </p:extLst>
          </p:nvPr>
        </p:nvGraphicFramePr>
        <p:xfrm>
          <a:off x="1485900" y="1556792"/>
          <a:ext cx="9145016" cy="38704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86254"/>
                <a:gridCol w="2286254"/>
                <a:gridCol w="2286254"/>
                <a:gridCol w="2286254"/>
              </a:tblGrid>
              <a:tr h="77408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RK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sk-SK" dirty="0"/>
                    </a:p>
                  </a:txBody>
                  <a:tcPr anchor="ctr"/>
                </a:tc>
              </a:tr>
              <a:tr h="774086"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ÚVO</a:t>
                      </a:r>
                      <a:r>
                        <a:rPr lang="sk-SK" sz="1800" b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Predseda</a:t>
                      </a:r>
                      <a:endParaRPr lang="sk-SK" sz="18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 anchor="ctr">
                    <a:solidFill>
                      <a:srgbClr val="FFDD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</a:t>
                      </a:r>
                      <a:endParaRPr lang="sk-SK" dirty="0"/>
                    </a:p>
                  </a:txBody>
                  <a:tcPr anchor="ctr">
                    <a:solidFill>
                      <a:srgbClr val="FFDD7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solidFill>
                      <a:srgbClr val="FFDD71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Podpredseda</a:t>
                      </a:r>
                    </a:p>
                    <a:p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ÚOHS</a:t>
                      </a:r>
                      <a:r>
                        <a:rPr lang="sk-SK" sz="18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sz="11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Podpredseda</a:t>
                      </a:r>
                      <a:endParaRPr lang="sk-SK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</a:t>
                      </a:r>
                      <a:endParaRPr lang="sk-SK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Rovná spojnica 7"/>
          <p:cNvCxnSpPr/>
          <p:nvPr/>
        </p:nvCxnSpPr>
        <p:spPr>
          <a:xfrm>
            <a:off x="1485900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789362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6080123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8326660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10630916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>
            <a:off x="1485900" y="3085962"/>
            <a:ext cx="230346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1485900" y="3861048"/>
            <a:ext cx="230346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1485900" y="4653136"/>
            <a:ext cx="230346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709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1804" y="548680"/>
            <a:ext cx="11017224" cy="5471120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sz="44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sk-SK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Ďakujem </a:t>
            </a:r>
            <a:r>
              <a:rPr lang="sk-SK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za </a:t>
            </a:r>
            <a:r>
              <a:rPr lang="sk-SK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pozornosť</a:t>
            </a:r>
            <a:r>
              <a:rPr lang="sk-SK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sk-SK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!   </a:t>
            </a:r>
            <a:r>
              <a:rPr lang="sk-SK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sym typeface="Wingdings" pitchFamily="2" charset="2"/>
              </a:rPr>
              <a:t></a:t>
            </a:r>
            <a:endParaRPr lang="sk-SK" sz="4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  <a:p>
            <a:endParaRPr lang="sk-SK" sz="4400" dirty="0"/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sz="1800" b="1" dirty="0" smtClean="0"/>
              <a:t>                                               </a:t>
            </a:r>
            <a:r>
              <a:rPr lang="sk-SK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</a:t>
            </a:r>
            <a:r>
              <a:rPr lang="sk-SK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Darina Ondrušová, PhD. </a:t>
            </a:r>
          </a:p>
          <a:p>
            <a:pPr marL="0" indent="0">
              <a:buNone/>
            </a:pPr>
            <a:r>
              <a:rPr lang="sk-SK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Inštitút </a:t>
            </a:r>
            <a:r>
              <a:rPr lang="sk-SK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výskum práce a rodiny, Bratislava </a:t>
            </a:r>
          </a:p>
          <a:p>
            <a:pPr marL="0" indent="0">
              <a:buNone/>
            </a:pPr>
            <a:r>
              <a:rPr lang="sk-SK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</a:t>
            </a:r>
            <a:r>
              <a:rPr lang="sk-SK" sz="1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Darina.ondrusova@ivpr.gov.sk</a:t>
            </a:r>
            <a:endParaRPr lang="sk-SK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5364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obsahu 13"/>
          <p:cNvSpPr>
            <a:spLocks noGrp="1"/>
          </p:cNvSpPr>
          <p:nvPr>
            <p:ph idx="1"/>
          </p:nvPr>
        </p:nvSpPr>
        <p:spPr>
          <a:xfrm>
            <a:off x="621804" y="692696"/>
            <a:ext cx="10044610" cy="5327104"/>
          </a:xfrm>
        </p:spPr>
        <p:txBody>
          <a:bodyPr/>
          <a:lstStyle/>
          <a:p>
            <a:r>
              <a:rPr lang="sk-SK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VÝCHODISKÁ</a:t>
            </a:r>
          </a:p>
          <a:p>
            <a:pPr marL="0" indent="0">
              <a:buNone/>
            </a:pPr>
            <a:r>
              <a:rPr lang="sk-SK" sz="2600" dirty="0" smtClean="0"/>
              <a:t>Profesionálne </a:t>
            </a:r>
            <a:r>
              <a:rPr lang="sk-SK" sz="2600" dirty="0"/>
              <a:t>a nestranné riadenie inštitúcie zodpovedajúcej za správnosť uplatňovania zákona o verejnom obstarávaní je nevyhnutnosť.   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 výskumu: </a:t>
            </a:r>
          </a:p>
          <a:p>
            <a:pPr marL="0" indent="0">
              <a:buNone/>
            </a:pPr>
            <a:r>
              <a:rPr lang="sk-SK" sz="2600" dirty="0"/>
              <a:t>Vyhodnotiť z hľadiska spôsobu výberu, </a:t>
            </a:r>
            <a:r>
              <a:rPr lang="sk-SK" sz="2600" dirty="0" smtClean="0"/>
              <a:t>profesijných </a:t>
            </a:r>
            <a:r>
              <a:rPr lang="sk-SK" sz="2600" dirty="0"/>
              <a:t>a politických skúseností profily predsedov a podpredsedov ÚVO a ÚOHS pred ich nástupom do </a:t>
            </a:r>
            <a:r>
              <a:rPr lang="sk-SK" sz="2600" dirty="0" smtClean="0"/>
              <a:t>funkcie.</a:t>
            </a:r>
            <a:endParaRPr lang="sk-SK" sz="2600" dirty="0"/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None/>
            </a:pPr>
            <a:endParaRPr lang="sk-SK" sz="2400" b="0" i="0" dirty="0">
              <a:solidFill>
                <a:srgbClr val="404040"/>
              </a:solidFill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06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05780" y="476672"/>
            <a:ext cx="11449272" cy="5543128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Možné sú 2 základné spôsoby výberu: </a:t>
            </a:r>
          </a:p>
          <a:p>
            <a:pPr marL="0" indent="0">
              <a:buNone/>
            </a:pPr>
            <a:r>
              <a:rPr lang="sk-SK" b="1" i="1" dirty="0" smtClean="0"/>
              <a:t>  Výberové </a:t>
            </a:r>
            <a:r>
              <a:rPr lang="sk-SK" b="1" i="1" dirty="0"/>
              <a:t>konanie / politická nominácia </a:t>
            </a:r>
          </a:p>
          <a:p>
            <a:pPr marL="0" indent="0">
              <a:buNone/>
            </a:pP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Typológia profilov z hľadiska </a:t>
            </a:r>
            <a:r>
              <a:rPr lang="sk-SK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profesijných </a:t>
            </a:r>
            <a:r>
              <a:rPr lang="sk-SK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 politických skúseností: </a:t>
            </a:r>
          </a:p>
          <a:p>
            <a:pPr>
              <a:buFont typeface="Arial" pitchFamily="34" charset="0"/>
              <a:buChar char="•"/>
            </a:pPr>
            <a:r>
              <a:rPr lang="sk-SK" b="1" i="1" dirty="0" smtClean="0"/>
              <a:t>  Neutrálna </a:t>
            </a:r>
            <a:r>
              <a:rPr lang="sk-SK" b="1" i="1" dirty="0"/>
              <a:t>kompetentnosť (NK) </a:t>
            </a:r>
            <a:r>
              <a:rPr lang="sk-SK" b="1" i="1" dirty="0" smtClean="0"/>
              <a:t> </a:t>
            </a:r>
            <a:r>
              <a:rPr lang="sk-SK" dirty="0" smtClean="0"/>
              <a:t>= </a:t>
            </a:r>
            <a:r>
              <a:rPr lang="sk-SK" dirty="0"/>
              <a:t>nominant bez politických skúseností, na </a:t>
            </a:r>
            <a:r>
              <a:rPr lang="sk-SK" dirty="0" smtClean="0"/>
              <a:t> 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základe </a:t>
            </a:r>
            <a:r>
              <a:rPr lang="sk-SK" dirty="0"/>
              <a:t>výberového </a:t>
            </a:r>
            <a:r>
              <a:rPr lang="sk-SK" dirty="0" smtClean="0"/>
              <a:t>konania</a:t>
            </a:r>
          </a:p>
          <a:p>
            <a:pPr marL="0" indent="0">
              <a:buNone/>
            </a:pPr>
            <a:endParaRPr lang="sk-SK" dirty="0"/>
          </a:p>
          <a:p>
            <a:pPr>
              <a:buFont typeface="Arial" pitchFamily="34" charset="0"/>
              <a:buChar char="•"/>
            </a:pPr>
            <a:r>
              <a:rPr lang="sk-SK" b="1" i="1" dirty="0" smtClean="0"/>
              <a:t>  </a:t>
            </a:r>
            <a:r>
              <a:rPr lang="sk-SK" b="1" i="1" dirty="0" err="1" smtClean="0"/>
              <a:t>Responzívna</a:t>
            </a:r>
            <a:r>
              <a:rPr lang="sk-SK" b="1" i="1" dirty="0" smtClean="0"/>
              <a:t> kompetentnosť (RK</a:t>
            </a:r>
            <a:r>
              <a:rPr lang="sk-SK" b="1" i="1" dirty="0"/>
              <a:t>) </a:t>
            </a:r>
            <a:r>
              <a:rPr lang="sk-SK" b="1" i="1" dirty="0" smtClean="0"/>
              <a:t> </a:t>
            </a:r>
            <a:r>
              <a:rPr lang="sk-SK" dirty="0" smtClean="0"/>
              <a:t>= </a:t>
            </a:r>
            <a:r>
              <a:rPr lang="sk-SK" dirty="0"/>
              <a:t>nominant so straníckou príslušnosťou, </a:t>
            </a:r>
            <a:r>
              <a:rPr lang="sk-SK" dirty="0" smtClean="0"/>
              <a:t>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zároveň </a:t>
            </a:r>
            <a:r>
              <a:rPr lang="sk-SK" dirty="0"/>
              <a:t>so skúsenosťami s riadením / </a:t>
            </a:r>
            <a:r>
              <a:rPr lang="sk-SK" dirty="0" smtClean="0"/>
              <a:t>VO</a:t>
            </a:r>
          </a:p>
          <a:p>
            <a:pPr marL="0" indent="0">
              <a:buNone/>
            </a:pPr>
            <a:endParaRPr lang="sk-SK" dirty="0"/>
          </a:p>
          <a:p>
            <a:pPr>
              <a:buFont typeface="Arial" pitchFamily="34" charset="0"/>
              <a:buChar char="•"/>
            </a:pPr>
            <a:r>
              <a:rPr lang="sk-SK" b="1" i="1" dirty="0" smtClean="0"/>
              <a:t>  </a:t>
            </a:r>
            <a:r>
              <a:rPr lang="sk-SK" b="1" i="1" dirty="0" err="1" smtClean="0"/>
              <a:t>Responzívnosť</a:t>
            </a:r>
            <a:r>
              <a:rPr lang="sk-SK" b="1" i="1" dirty="0" smtClean="0"/>
              <a:t> (R) =  </a:t>
            </a:r>
            <a:r>
              <a:rPr lang="sk-SK" dirty="0" smtClean="0"/>
              <a:t>nominant </a:t>
            </a:r>
            <a:r>
              <a:rPr lang="sk-SK" dirty="0"/>
              <a:t>na základe straníckej príslušnosti, bez potrebnej </a:t>
            </a:r>
            <a:r>
              <a:rPr lang="sk-SK" dirty="0" smtClean="0"/>
              <a:t>  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odbornosti 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38144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33772" y="692696"/>
            <a:ext cx="11593288" cy="5327104"/>
          </a:xfrm>
        </p:spPr>
        <p:txBody>
          <a:bodyPr/>
          <a:lstStyle/>
          <a:p>
            <a:r>
              <a:rPr lang="sk-SK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dát: </a:t>
            </a:r>
          </a:p>
          <a:p>
            <a:pPr marL="0" indent="0">
              <a:buNone/>
            </a:pPr>
            <a:r>
              <a:rPr lang="sk-SK" dirty="0" smtClean="0"/>
              <a:t>            Dostupné </a:t>
            </a:r>
            <a:r>
              <a:rPr lang="sk-SK" dirty="0"/>
              <a:t>životopisy, mediálny </a:t>
            </a:r>
            <a:r>
              <a:rPr lang="sk-SK" dirty="0" err="1"/>
              <a:t>diskurz</a:t>
            </a:r>
            <a:r>
              <a:rPr lang="sk-SK" dirty="0"/>
              <a:t> 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 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r>
              <a:rPr lang="sk-SK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Zber dát: </a:t>
            </a:r>
            <a:endParaRPr lang="sk-SK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dirty="0" smtClean="0"/>
              <a:t>           November </a:t>
            </a:r>
            <a:r>
              <a:rPr lang="sk-SK" dirty="0"/>
              <a:t>2012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1334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5820" y="620688"/>
            <a:ext cx="9828586" cy="1066800"/>
          </a:xfrm>
        </p:spPr>
        <p:txBody>
          <a:bodyPr>
            <a:normAutofit fontScale="90000"/>
          </a:bodyPr>
          <a:lstStyle/>
          <a:p>
            <a:r>
              <a:rPr lang="sk-SK" sz="4400" b="1" dirty="0"/>
              <a:t>ÚVO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65820" y="1772816"/>
            <a:ext cx="10801200" cy="4246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6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Právny rámec: </a:t>
            </a:r>
            <a:endParaRPr lang="sk-SK" sz="2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600" dirty="0" smtClean="0"/>
              <a:t>V</a:t>
            </a:r>
            <a:r>
              <a:rPr lang="sk-SK" sz="2600" dirty="0"/>
              <a:t> období 1999-2006 boli prijaté 3 zákony o VO</a:t>
            </a:r>
          </a:p>
          <a:p>
            <a:r>
              <a:rPr lang="sk-SK" sz="2600" dirty="0" smtClean="0"/>
              <a:t>Aktuálne </a:t>
            </a:r>
            <a:r>
              <a:rPr lang="sk-SK" sz="2600" dirty="0"/>
              <a:t>platný Zákon č. 25/2006 Z. z. o verejnom obstarávaní </a:t>
            </a:r>
            <a:r>
              <a:rPr lang="sk-SK" sz="2600" dirty="0" smtClean="0"/>
              <a:t>v</a:t>
            </a:r>
            <a:r>
              <a:rPr lang="sk-SK" sz="2600" dirty="0"/>
              <a:t> znení neskorších predpisov</a:t>
            </a:r>
          </a:p>
          <a:p>
            <a:r>
              <a:rPr lang="sk-SK" sz="2600" dirty="0"/>
              <a:t>Predseda menovaný národnou radou (pôvodne vládou), podpredseda vládou na návrh predsedu, funkčné obdobie 5 rokov</a:t>
            </a:r>
          </a:p>
          <a:p>
            <a:r>
              <a:rPr lang="sk-SK" sz="2600" dirty="0"/>
              <a:t>Spôsob výberu = politická nominácia</a:t>
            </a:r>
          </a:p>
          <a:p>
            <a:pPr marL="0" indent="0">
              <a:buNone/>
            </a:pP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xmlns="" val="143240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9796" y="609600"/>
            <a:ext cx="10116618" cy="1066800"/>
          </a:xfrm>
        </p:spPr>
        <p:txBody>
          <a:bodyPr/>
          <a:lstStyle/>
          <a:p>
            <a:r>
              <a:rPr lang="sk-SK" b="1" dirty="0"/>
              <a:t>Profily predsedov a podpredsedov ÚVO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9" name="Zástupný symbol obsahu 2"/>
          <p:cNvSpPr txBox="1">
            <a:spLocks/>
          </p:cNvSpPr>
          <p:nvPr/>
        </p:nvSpPr>
        <p:spPr>
          <a:xfrm>
            <a:off x="693812" y="1412776"/>
            <a:ext cx="9972602" cy="4607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sk-SK" b="1" dirty="0" smtClean="0"/>
              <a:t>Tabuľka:  </a:t>
            </a:r>
            <a:r>
              <a:rPr lang="sk-SK" sz="2000" dirty="0" err="1" smtClean="0"/>
              <a:t>Profesné</a:t>
            </a:r>
            <a:r>
              <a:rPr lang="sk-SK" sz="2000" dirty="0" smtClean="0"/>
              <a:t> a politické skúsenosti predsedov a podpredsedov ÚVO </a:t>
            </a:r>
          </a:p>
          <a:p>
            <a:pPr marL="0" indent="0">
              <a:buFont typeface="Wingdings" pitchFamily="2" charset="2"/>
              <a:buNone/>
            </a:pPr>
            <a:endParaRPr lang="sk-SK" dirty="0"/>
          </a:p>
        </p:txBody>
      </p:sp>
      <p:graphicFrame>
        <p:nvGraphicFramePr>
          <p:cNvPr id="10" name="Tabuľ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8465631"/>
              </p:ext>
            </p:extLst>
          </p:nvPr>
        </p:nvGraphicFramePr>
        <p:xfrm>
          <a:off x="1557908" y="1988840"/>
          <a:ext cx="8928992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k-SK" sz="18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Politická </a:t>
                      </a:r>
                      <a:r>
                        <a:rPr lang="sk-SK" sz="18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skúsenosť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súkromnom sektore</a:t>
                      </a:r>
                      <a:endParaRPr lang="sk-SK" dirty="0"/>
                    </a:p>
                  </a:txBody>
                  <a:tcPr/>
                </a:tc>
              </a:tr>
              <a:tr h="1332148">
                <a:tc>
                  <a:txBody>
                    <a:bodyPr/>
                    <a:lstStyle/>
                    <a:p>
                      <a:pPr algn="ctr"/>
                      <a:endParaRPr lang="sk-SK" sz="18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Rozália Molnárová </a:t>
                      </a:r>
                      <a:endParaRPr lang="sk-SK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k-SK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1984-1992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Daňové riaditeľstvo BA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k-SK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1992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námestníčka ministra kontroly</a:t>
                      </a:r>
                    </a:p>
                    <a:p>
                      <a:pPr algn="l"/>
                      <a:endParaRPr lang="sk-SK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8-12/1999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vedúca služobného úradu Ministerstva výstavby a regionálneho rozvoja </a:t>
                      </a:r>
                    </a:p>
                    <a:p>
                      <a:pPr algn="l"/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k-SK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1974-1984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Vedúca finančného oddelenia 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Rovná spojnica 4"/>
          <p:cNvCxnSpPr>
            <a:stCxn id="10" idx="0"/>
            <a:endCxn id="10" idx="2"/>
          </p:cNvCxnSpPr>
          <p:nvPr/>
        </p:nvCxnSpPr>
        <p:spPr>
          <a:xfrm>
            <a:off x="6022404" y="1988840"/>
            <a:ext cx="0" cy="4023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3803959" y="1988840"/>
            <a:ext cx="0" cy="4023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8255953" y="1988840"/>
            <a:ext cx="0" cy="4023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1572024" y="1988840"/>
            <a:ext cx="0" cy="4023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10486900" y="1988840"/>
            <a:ext cx="0" cy="40309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368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6153614"/>
              </p:ext>
            </p:extLst>
          </p:nvPr>
        </p:nvGraphicFramePr>
        <p:xfrm>
          <a:off x="405780" y="908720"/>
          <a:ext cx="11522076" cy="5040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04256"/>
                <a:gridCol w="2592288"/>
                <a:gridCol w="3456384"/>
                <a:gridCol w="3169148"/>
              </a:tblGrid>
              <a:tr h="9360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Politická skúsenosť</a:t>
                      </a:r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súkromnom sektore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  <a:tr h="3851840"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Béla</a:t>
                      </a: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b="1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Angyal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Úrad vlády, riaditeľ Odboru menšín 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1994-1999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Zástupca primátora, Kolárovo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2000-2001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Riaditeľ kancelárie predsedníčky ÚVO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2003-2005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vedúci služobného úradu Ministerstva pôdohospodárstva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2009- 2010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nitriansky krajský predseda strany Most –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Híd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3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3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Rovná spojnica 6"/>
          <p:cNvCxnSpPr/>
          <p:nvPr/>
        </p:nvCxnSpPr>
        <p:spPr>
          <a:xfrm>
            <a:off x="2710036" y="908720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405780" y="908720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>
            <a:off x="5302324" y="908720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11927060" y="908720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8758708" y="908720"/>
            <a:ext cx="0" cy="50405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537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4989048"/>
              </p:ext>
            </p:extLst>
          </p:nvPr>
        </p:nvGraphicFramePr>
        <p:xfrm>
          <a:off x="772016" y="620689"/>
          <a:ext cx="10333348" cy="525658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20280"/>
                <a:gridCol w="2376264"/>
                <a:gridCol w="2592288"/>
                <a:gridCol w="2844516"/>
              </a:tblGrid>
              <a:tr h="1224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dirty="0" smtClean="0"/>
                    </a:p>
                    <a:p>
                      <a:pPr algn="ctr"/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Politická skúsenosť</a:t>
                      </a:r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 v súkromnom sektore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  <a:tr h="4032513"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Roman Šipoš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1994-1998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prednosta mestského úradu v Starej Ľubovni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1998-2002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zvolený za poslanca NR SR (SDĽ)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1998-2001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štátny tajomník Ministerstva výstavby a verejných prác 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</a:t>
                      </a: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podnikateľ, poradenstvo pre štrukturálne fondy EÚ, stavebný dozor 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7.7.2010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podpredseda predstavenstva VSE, a. s. 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Rovná spojnica 2"/>
          <p:cNvCxnSpPr/>
          <p:nvPr/>
        </p:nvCxnSpPr>
        <p:spPr>
          <a:xfrm>
            <a:off x="3286100" y="620688"/>
            <a:ext cx="0" cy="5256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765820" y="620688"/>
            <a:ext cx="0" cy="5256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5662364" y="620688"/>
            <a:ext cx="0" cy="5256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8254652" y="620688"/>
            <a:ext cx="0" cy="5256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nica 39"/>
          <p:cNvCxnSpPr/>
          <p:nvPr/>
        </p:nvCxnSpPr>
        <p:spPr>
          <a:xfrm>
            <a:off x="11082990" y="620688"/>
            <a:ext cx="0" cy="52565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26186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4021814"/>
              </p:ext>
            </p:extLst>
          </p:nvPr>
        </p:nvGraphicFramePr>
        <p:xfrm>
          <a:off x="405780" y="1196752"/>
          <a:ext cx="11521107" cy="44037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844630"/>
                <a:gridCol w="2915923"/>
                <a:gridCol w="2736391"/>
                <a:gridCol w="3024163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Predseda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v administratíve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Politická skúsenosť</a:t>
                      </a:r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Skúsenosti  v súkromnom sektore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/>
                </a:tc>
              </a:tr>
              <a:tr h="3214998">
                <a:tc>
                  <a:txBody>
                    <a:bodyPr/>
                    <a:lstStyle/>
                    <a:p>
                      <a:endParaRPr lang="sk-S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Zita Táborská </a:t>
                      </a:r>
                      <a:endParaRPr lang="sk-SK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1997 – 2000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Správa účelových zariadení Úradu vlády SR, investičná referentka (prax vo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sk-SK" dirty="0" smtClean="0"/>
                    </a:p>
                    <a:p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2004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ÚVO, hlavný radca 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3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3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k-SK" sz="3600" b="0" dirty="0" smtClean="0"/>
                    </a:p>
                    <a:p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2004 – 2007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Slovenské elektrárne, a. s., vedúca sekcie verejného obstarávania a ďalšie</a:t>
                      </a:r>
                      <a:r>
                        <a:rPr lang="sk-SK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menovania za predsedníčku ÚVO: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poradenstvo pri VO</a:t>
                      </a:r>
                      <a:endParaRPr lang="sk-SK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Rovná spojnica 11"/>
          <p:cNvCxnSpPr>
            <a:endCxn id="4" idx="2"/>
          </p:cNvCxnSpPr>
          <p:nvPr/>
        </p:nvCxnSpPr>
        <p:spPr>
          <a:xfrm flipH="1">
            <a:off x="6166333" y="1213520"/>
            <a:ext cx="88" cy="4386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8902724" y="1213520"/>
            <a:ext cx="0" cy="4386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3237832" y="1213520"/>
            <a:ext cx="0" cy="4386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11927060" y="1213520"/>
            <a:ext cx="0" cy="4386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407799" y="1213520"/>
            <a:ext cx="0" cy="4386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4211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01098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B877A5E-EBEF-42F1-8675-1B03B9B53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TS102801098</Template>
  <TotalTime>0</TotalTime>
  <Words>323</Words>
  <Application>Microsoft Office PowerPoint</Application>
  <PresentationFormat>Vlastná</PresentationFormat>
  <Paragraphs>227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TS102801098</vt:lpstr>
      <vt:lpstr>Výber vedúcich predstaviteľov ÚVO a ÚOHS: profesionalita, či patronáž?</vt:lpstr>
      <vt:lpstr>Snímka 2</vt:lpstr>
      <vt:lpstr>Snímka 3</vt:lpstr>
      <vt:lpstr>Snímka 4</vt:lpstr>
      <vt:lpstr>ÚVO  </vt:lpstr>
      <vt:lpstr>Profily predsedov a podpredsedov ÚVO  </vt:lpstr>
      <vt:lpstr>Snímka 7</vt:lpstr>
      <vt:lpstr>Snímka 8</vt:lpstr>
      <vt:lpstr>Snímka 9</vt:lpstr>
      <vt:lpstr>Snímka 10</vt:lpstr>
      <vt:lpstr>ÚOHS </vt:lpstr>
      <vt:lpstr>Profily predsedov a podpredsedov ÚOHS </vt:lpstr>
      <vt:lpstr>Snímka 13</vt:lpstr>
      <vt:lpstr>Snímka 14</vt:lpstr>
      <vt:lpstr>Snímka 15</vt:lpstr>
      <vt:lpstr>ZÁVER </vt:lpstr>
      <vt:lpstr>Snímka 17</vt:lpstr>
      <vt:lpstr>Snímka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2013-09-02T18:16:49Z</dcterms:created>
  <dcterms:modified xsi:type="dcterms:W3CDTF">2013-09-12T14:21:31Z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