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6" r:id="rId3"/>
    <p:sldId id="261" r:id="rId4"/>
    <p:sldId id="262" r:id="rId5"/>
    <p:sldId id="265" r:id="rId6"/>
    <p:sldId id="266" r:id="rId7"/>
    <p:sldId id="263" r:id="rId8"/>
    <p:sldId id="264" r:id="rId9"/>
    <p:sldId id="267" r:id="rId10"/>
  </p:sldIdLst>
  <p:sldSz cx="9144000" cy="6858000" type="screen4x3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96C4C-DB0B-47A4-986A-1F42BA302CD7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642763"/>
            <a:ext cx="5379720" cy="43984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047F7-771B-41D5-BEEE-9F04C7EE9AA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30299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29296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8409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0" y="971550"/>
            <a:ext cx="9180513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9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3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1410108"/>
            <a:ext cx="8532812" cy="3258996"/>
          </a:xfrm>
        </p:spPr>
        <p:txBody>
          <a:bodyPr lIns="91440" tIns="45720" rIns="91440" bIns="45720"/>
          <a:lstStyle>
            <a:lvl1pPr marL="0" indent="0">
              <a:buFontTx/>
              <a:buNone/>
              <a:defRPr sz="28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 lIns="91440" tIns="45720" rIns="91440" bIns="45720"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123637" y="4971880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136080" y="5489045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123637" y="3914775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3CEBC50-3007-4FC5-B0CA-C1F7A7199B29}" type="datetime1">
              <a:rPr lang="en-GB">
                <a:solidFill>
                  <a:srgbClr val="FFFFFF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497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+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971550"/>
            <a:ext cx="9144000" cy="5886450"/>
          </a:xfrm>
          <a:prstGeom prst="rect">
            <a:avLst/>
          </a:prstGeom>
          <a:solidFill>
            <a:srgbClr val="0F5494"/>
          </a:solidFill>
          <a:ln>
            <a:noFill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xmlns="" w="25400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900" smtClean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2263" y="6437313"/>
            <a:ext cx="633412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icture Placeholder 2"/>
          <p:cNvSpPr>
            <a:spLocks noGrp="1"/>
          </p:cNvSpPr>
          <p:nvPr>
            <p:ph type="pic" idx="10"/>
          </p:nvPr>
        </p:nvSpPr>
        <p:spPr>
          <a:xfrm>
            <a:off x="0" y="971550"/>
            <a:ext cx="4132263" cy="588645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765674" y="3124200"/>
            <a:ext cx="4114715" cy="790575"/>
          </a:xfrm>
        </p:spPr>
        <p:txBody>
          <a:bodyPr lIns="91440" tIns="45720" rIns="91440" bIns="45720"/>
          <a:lstStyle>
            <a:lvl1pPr marL="3175">
              <a:defRPr sz="60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dirty="0" smtClean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4765675" y="1375647"/>
            <a:ext cx="4106476" cy="1707418"/>
          </a:xfrm>
          <a:noFill/>
        </p:spPr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65675" y="5125867"/>
            <a:ext cx="4106476" cy="686121"/>
          </a:xfrm>
        </p:spPr>
        <p:txBody>
          <a:bodyPr anchor="ctr"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 b="1" i="0">
                <a:solidFill>
                  <a:srgbClr val="FFD624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3"/>
          <p:cNvSpPr>
            <a:spLocks noGrp="1"/>
          </p:cNvSpPr>
          <p:nvPr>
            <p:ph type="body" sz="quarter" idx="15"/>
          </p:nvPr>
        </p:nvSpPr>
        <p:spPr>
          <a:xfrm>
            <a:off x="4778118" y="5643032"/>
            <a:ext cx="4106476" cy="686121"/>
          </a:xfrm>
        </p:spPr>
        <p:txBody>
          <a:bodyPr anchor="ctr">
            <a:noAutofit/>
          </a:bodyPr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6"/>
          </p:nvPr>
        </p:nvSpPr>
        <p:spPr>
          <a:xfrm>
            <a:off x="4765675" y="4068762"/>
            <a:ext cx="4106476" cy="890415"/>
          </a:xfrm>
        </p:spPr>
        <p:txBody>
          <a:bodyPr anchor="ctr"/>
          <a:lstStyle>
            <a:lvl1pPr marL="0" indent="0">
              <a:buFontTx/>
              <a:buNone/>
              <a:defRPr sz="2400" i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defRPr sz="2400" i="1">
                <a:solidFill>
                  <a:schemeClr val="bg1"/>
                </a:solidFill>
              </a:defRPr>
            </a:lvl2pPr>
            <a:lvl3pPr>
              <a:defRPr sz="2400" i="1">
                <a:solidFill>
                  <a:schemeClr val="bg1"/>
                </a:solidFill>
              </a:defRPr>
            </a:lvl3pPr>
            <a:lvl4pPr>
              <a:defRPr sz="2400" i="1">
                <a:solidFill>
                  <a:schemeClr val="bg1"/>
                </a:solidFill>
              </a:defRPr>
            </a:lvl4pPr>
            <a:lvl5pPr>
              <a:defRPr sz="24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7"/>
          </p:nvPr>
        </p:nvSpPr>
        <p:spPr>
          <a:xfrm>
            <a:off x="6553200" y="6435725"/>
            <a:ext cx="2133600" cy="268288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F5E49A3-B2A5-490C-AC39-B5558EBDB717}" type="datetime1">
              <a:rPr lang="en-GB">
                <a:solidFill>
                  <a:srgbClr val="FFFFFF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92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38" y="1339850"/>
            <a:ext cx="8155550" cy="9366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38" y="2492375"/>
            <a:ext cx="8217462" cy="3529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BD231-FE32-44E4-AB8D-7DD54A73E1D1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A84D0-BD4F-4187-B7AF-05E69E760E2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4572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2"/>
          </p:nvPr>
        </p:nvSpPr>
        <p:spPr>
          <a:xfrm>
            <a:off x="4762501" y="971550"/>
            <a:ext cx="4381500" cy="5886450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4128160" cy="106348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1246" y="2492375"/>
            <a:ext cx="403455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16961-9725-41B5-BCF7-30B1D3EFC9E2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416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338" y="4406900"/>
            <a:ext cx="8221508" cy="1362075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338" y="2906713"/>
            <a:ext cx="8221508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E285B-05F9-455D-9032-42B6954AB1AF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429EF-3987-40F9-82FF-203D78F4464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6693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51572" y="2507211"/>
            <a:ext cx="403927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246" y="1339850"/>
            <a:ext cx="8237692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9338" y="2508560"/>
            <a:ext cx="4034554" cy="373849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5D89D-5BD8-4C1E-AA33-34FA19C05E58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22A0-C017-4B5C-A5EA-0D78B336A8F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2485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2"/>
          </p:nvPr>
        </p:nvSpPr>
        <p:spPr>
          <a:xfrm>
            <a:off x="469338" y="3406746"/>
            <a:ext cx="4034554" cy="284030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515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00367"/>
            <a:ext cx="4040188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700367"/>
            <a:ext cx="4041775" cy="63976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3413489"/>
            <a:ext cx="4034554" cy="284030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4808E-4A24-4A52-9556-B9B234B64420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4528F-94A8-4D3E-9230-04551FDD85B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3429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60E49-7FCB-4E93-9FC8-876C78DA695B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25508-421C-4AAA-AB1F-34B45FFC49D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76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584176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3DEB9-8C51-46BA-ACDD-E83FD9C3CC0D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9AA2D-F8D0-4E73-A2C1-5D5E1A1DB5A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4629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575331" y="1398572"/>
            <a:ext cx="5131699" cy="484847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77430" y="2516622"/>
            <a:ext cx="2985961" cy="3730429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465292" y="1432290"/>
            <a:ext cx="2998099" cy="944886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C81C1-BA36-40FB-A596-39C73204FB18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381C-921C-4E56-9C56-E9D94279409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38414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0381"/>
            <a:ext cx="5486400" cy="32871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0BD89-808F-4020-9DB9-08F1A53358D7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7B720-F0CB-4F8C-ACDE-4D8698E9F5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441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AF597-662C-469A-AB4F-1F01DD9218D2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ED2EA-766B-4261-963B-FF759E09563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4048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16501-6902-4BED-9228-1C59E70FDCD6}" type="datetime1">
              <a:rPr lang="en-GB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D6508-49DE-468C-B55A-543949F7781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76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12630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2941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9983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27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04385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0328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8098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9DD6B6BF-553B-438E-84CC-1B720AF3A06D}" type="datetimeFigureOut">
              <a:rPr lang="en-GB" smtClean="0"/>
              <a:pPr/>
              <a:t>12/09/2013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435427A-BED4-4A7C-BC44-26D3EAC8A15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ChangeArrowheads="1"/>
          </p:cNvSpPr>
          <p:nvPr/>
        </p:nvSpPr>
        <p:spPr bwMode="auto">
          <a:xfrm>
            <a:off x="0" y="0"/>
            <a:ext cx="9144000" cy="969963"/>
          </a:xfrm>
          <a:prstGeom prst="rect">
            <a:avLst/>
          </a:prstGeom>
          <a:solidFill>
            <a:srgbClr val="0F549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algn="ctr">
                <a:solidFill>
                  <a:srgbClr val="0F5494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et modifiez le titre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Cliquez pour modifier les styles du texte du masque</a:t>
            </a:r>
          </a:p>
          <a:p>
            <a:pPr lvl="1"/>
            <a:r>
              <a:rPr lang="fr-BE" smtClean="0"/>
              <a:t>Deuxième niveau</a:t>
            </a:r>
          </a:p>
          <a:p>
            <a:pPr lvl="2"/>
            <a:r>
              <a:rPr lang="fr-BE" smtClean="0"/>
              <a:t>Troisième niveau</a:t>
            </a:r>
          </a:p>
          <a:p>
            <a:pPr lvl="3"/>
            <a:r>
              <a:rPr lang="fr-BE" smtClean="0"/>
              <a:t>Quatrième niveau</a:t>
            </a:r>
          </a:p>
          <a:p>
            <a:pPr lvl="4"/>
            <a:r>
              <a:rPr lang="fr-BE" smtClean="0"/>
              <a:t>Cinquième niveau</a:t>
            </a:r>
            <a:endParaRPr lang="en-GB" smtClean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35725"/>
            <a:ext cx="2133600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F9FA5B-1415-4C44-920E-E2666F64A273}" type="datetime1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35725"/>
            <a:ext cx="2133600" cy="277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364D2F-B164-49A5-B86D-40704D8E7A74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sz="1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31" name="Picture 4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0675" y="6437313"/>
            <a:ext cx="633413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6988" y="258763"/>
            <a:ext cx="145732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08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ftr="0"/>
  <p:txStyles>
    <p:titleStyle>
      <a:lvl1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2pPr>
      <a:lvl3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3pPr>
      <a:lvl4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4pPr>
      <a:lvl5pPr marL="358775" indent="-358775" algn="l" rtl="0" fontAlgn="base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defRPr sz="22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b="1">
          <a:solidFill>
            <a:srgbClr val="0F549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Times" pitchFamily="18" charset="0"/>
        <a:buChar char="–"/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F549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roslav.kracun@ec.europa.eu" TargetMode="External"/><Relationship Id="rId2" Type="http://schemas.openxmlformats.org/officeDocument/2006/relationships/hyperlink" Target="http://ec.europa.eu/internal_market/publicprocurement/index_en.htm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8352482" cy="1799183"/>
          </a:xfrm>
        </p:spPr>
        <p:txBody>
          <a:bodyPr/>
          <a:lstStyle/>
          <a:p>
            <a:pPr algn="ctr"/>
            <a:r>
              <a:rPr lang="fr-BE" sz="4800" dirty="0" err="1" smtClean="0"/>
              <a:t>Dohled</a:t>
            </a:r>
            <a:r>
              <a:rPr lang="fr-BE" sz="4800" dirty="0" smtClean="0"/>
              <a:t> </a:t>
            </a:r>
            <a:r>
              <a:rPr lang="fr-BE" sz="4800" dirty="0" err="1" smtClean="0"/>
              <a:t>nad</a:t>
            </a:r>
            <a:r>
              <a:rPr lang="fr-BE" sz="4800" dirty="0" smtClean="0"/>
              <a:t> </a:t>
            </a:r>
            <a:r>
              <a:rPr lang="fr-BE" sz="4800" dirty="0" err="1" smtClean="0"/>
              <a:t>ve</a:t>
            </a:r>
            <a:r>
              <a:rPr lang="sk-SK" sz="4800" dirty="0" err="1" smtClean="0"/>
              <a:t>řejnými</a:t>
            </a:r>
            <a:r>
              <a:rPr lang="sk-SK" sz="4800" dirty="0" smtClean="0"/>
              <a:t> </a:t>
            </a:r>
            <a:r>
              <a:rPr lang="sk-SK" sz="4800" dirty="0" err="1" smtClean="0"/>
              <a:t>zakázkami</a:t>
            </a:r>
            <a:endParaRPr lang="en-GB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188" y="3716338"/>
            <a:ext cx="8532812" cy="2160934"/>
          </a:xfrm>
        </p:spPr>
        <p:txBody>
          <a:bodyPr/>
          <a:lstStyle/>
          <a:p>
            <a:pPr algn="ctr"/>
            <a:r>
              <a:rPr lang="sk-SK" sz="1800" dirty="0" smtClean="0"/>
              <a:t>Stará radnice v </a:t>
            </a:r>
            <a:r>
              <a:rPr lang="sk-SK" sz="1800" dirty="0" err="1" smtClean="0"/>
              <a:t>Brně</a:t>
            </a:r>
            <a:r>
              <a:rPr lang="sk-SK" sz="1800" dirty="0" smtClean="0"/>
              <a:t> </a:t>
            </a:r>
          </a:p>
          <a:p>
            <a:pPr algn="ctr"/>
            <a:r>
              <a:rPr lang="sk-SK" sz="1800" dirty="0" smtClean="0"/>
              <a:t>10/10/2013</a:t>
            </a:r>
          </a:p>
          <a:p>
            <a:pPr algn="ctr"/>
            <a:endParaRPr lang="sk-SK" sz="1800" dirty="0"/>
          </a:p>
          <a:p>
            <a:pPr algn="ctr"/>
            <a:r>
              <a:rPr lang="sk-SK" sz="1800" dirty="0" smtClean="0"/>
              <a:t>Jaroslav </a:t>
            </a:r>
            <a:r>
              <a:rPr lang="sk-SK" sz="1800" dirty="0" err="1" smtClean="0"/>
              <a:t>Kračún</a:t>
            </a:r>
            <a:endParaRPr lang="sk-SK" sz="1800" dirty="0" smtClean="0"/>
          </a:p>
          <a:p>
            <a:pPr algn="ctr"/>
            <a:r>
              <a:rPr lang="sk-SK" sz="1800" dirty="0" smtClean="0"/>
              <a:t>Európska komisia</a:t>
            </a:r>
          </a:p>
          <a:p>
            <a:pPr algn="ctr"/>
            <a:r>
              <a:rPr lang="sk-SK" sz="1800" dirty="0" smtClean="0"/>
              <a:t>Generálne riaditeľstvo Vnútorný trh a služby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xmlns="" val="9576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2204864"/>
            <a:ext cx="6480720" cy="4505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Dohľad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Monitoring, implementácia, usmernenia, kontrola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Nezávislý štátny orgán + verejnosť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i="1" kern="0" noProof="0" dirty="0" smtClean="0">
                <a:solidFill>
                  <a:srgbClr val="0F5494"/>
                </a:solidFill>
              </a:rPr>
              <a:t>Zatiaľ n</a:t>
            </a: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eupravený v smerniciach o VO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Návrh novej smernice: podrobná úprava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Schválené znenie: mierna úprava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1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Tx/>
              <a:buNone/>
              <a:tabLst/>
              <a:defRPr/>
            </a:pPr>
            <a:r>
              <a:rPr kumimoji="0" lang="sk-SK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Revízne postupy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Náprava protiprávneho stavu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Zúčastnené + "potenciálne poškodené" osoby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Smernice </a:t>
            </a:r>
            <a:r>
              <a:rPr kumimoji="0" lang="en-GB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89/665/E</a:t>
            </a: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HS a </a:t>
            </a:r>
            <a:r>
              <a:rPr kumimoji="0" lang="en-GB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92/13/E</a:t>
            </a: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HS, v znení smernice </a:t>
            </a:r>
            <a:r>
              <a:rPr kumimoji="0" lang="en-GB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2007/66/E</a:t>
            </a:r>
            <a:r>
              <a:rPr kumimoji="0" lang="sk-SK" sz="1800" b="0" i="1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S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1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1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Dohľad a revízne postupy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2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Návrh novej smernice: Dohľad 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276872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Národné orgány dohľadu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>
                <a:solidFill>
                  <a:srgbClr val="0F5494"/>
                </a:solidFill>
              </a:rPr>
              <a:t>Č</a:t>
            </a:r>
            <a:r>
              <a:rPr kumimoji="0" lang="sk-SK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lenský</a:t>
            </a:r>
            <a:r>
              <a:rPr kumimoji="0" lang="sk-SK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štát poverí</a:t>
            </a:r>
            <a:r>
              <a:rPr kumimoji="0" lang="sk-SK" sz="1800" b="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nezávislý orgán dohľadom nad VO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Dohľad a koordinácia implementačných činností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Kontaktný bod pre Európsku komisiu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Výročná správa orgánu dohľadu</a:t>
            </a: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úspešnosť  MSP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kumimoji="0" lang="sk-SK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udržateľné</a:t>
            </a:r>
            <a:r>
              <a:rPr kumimoji="0" lang="sk-SK" b="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politiky VO: ŽP, sociálna inklúzia, inovácie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kumimoji="0" lang="sk-SK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porušenia</a:t>
            </a:r>
            <a:r>
              <a:rPr kumimoji="0" lang="sk-SK" b="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s vplyvom na rozpočet EÚ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sk-SK" kern="0" baseline="0" dirty="0" smtClean="0">
                <a:solidFill>
                  <a:srgbClr val="0F5494"/>
                </a:solidFill>
              </a:rPr>
              <a:t>centralizované</a:t>
            </a:r>
            <a:r>
              <a:rPr lang="sk-SK" kern="0" dirty="0" smtClean="0">
                <a:solidFill>
                  <a:srgbClr val="0F5494"/>
                </a:solidFill>
              </a:rPr>
              <a:t> údaje o podvodoch, korupcii, konfliktoch záujmov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2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469338" y="2492375"/>
            <a:ext cx="821746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sk-SK" sz="1800" b="1" i="0" dirty="0"/>
              <a:t>Ú</a:t>
            </a:r>
            <a:r>
              <a:rPr lang="sk-SK" sz="1800" b="1" i="0" dirty="0" smtClean="0"/>
              <a:t>lohy </a:t>
            </a:r>
            <a:r>
              <a:rPr lang="sk-SK" sz="1800" b="1" i="0" dirty="0"/>
              <a:t>orgánu dohľadu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M</a:t>
            </a:r>
            <a:r>
              <a:rPr lang="sk-SK" sz="1800" i="0" dirty="0" smtClean="0"/>
              <a:t>onitoring </a:t>
            </a:r>
            <a:r>
              <a:rPr lang="sk-SK" sz="1800" i="0" dirty="0"/>
              <a:t>uplatňovania pravidiel VO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P</a:t>
            </a:r>
            <a:r>
              <a:rPr lang="sk-SK" sz="1800" i="0" dirty="0" smtClean="0"/>
              <a:t>oradenstvo a výklad pravidiel </a:t>
            </a:r>
            <a:r>
              <a:rPr lang="sk-SK" sz="1800" i="0" dirty="0"/>
              <a:t>VO pre </a:t>
            </a:r>
            <a:r>
              <a:rPr lang="sk-SK" sz="1800" i="0" dirty="0" smtClean="0"/>
              <a:t>verejných obstarávateľov</a:t>
            </a:r>
            <a:endParaRPr lang="sk-SK" sz="1800" i="0" dirty="0"/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S</a:t>
            </a:r>
            <a:r>
              <a:rPr lang="sk-SK" sz="1800" i="0" dirty="0" smtClean="0"/>
              <a:t>tanoviská </a:t>
            </a:r>
            <a:r>
              <a:rPr lang="sk-SK" sz="1800" i="0" dirty="0"/>
              <a:t>a usmernenia k štrukturálnym problémom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S</a:t>
            </a:r>
            <a:r>
              <a:rPr lang="sk-SK" sz="1800" i="0" dirty="0" smtClean="0"/>
              <a:t>ystém </a:t>
            </a:r>
            <a:r>
              <a:rPr lang="sk-SK" sz="1800" i="0" dirty="0"/>
              <a:t>upozornení na podvody, korupciu, konflikt záujmov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U</a:t>
            </a:r>
            <a:r>
              <a:rPr lang="sk-SK" sz="1800" i="0" dirty="0" smtClean="0"/>
              <a:t>priamovanie </a:t>
            </a:r>
            <a:r>
              <a:rPr lang="sk-SK" sz="1800" i="0" dirty="0"/>
              <a:t>pozornosti príslušných orgánov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S</a:t>
            </a:r>
            <a:r>
              <a:rPr lang="sk-SK" sz="1800" i="0" dirty="0" smtClean="0"/>
              <a:t>pracovanie </a:t>
            </a:r>
            <a:r>
              <a:rPr lang="sk-SK" sz="1800" i="0" dirty="0"/>
              <a:t>sťažností od verejnosti a komunikácia s príslušnými orgánmi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M</a:t>
            </a:r>
            <a:r>
              <a:rPr lang="sk-SK" sz="1800" i="0" dirty="0" smtClean="0"/>
              <a:t>onitoring </a:t>
            </a:r>
            <a:r>
              <a:rPr lang="sk-SK" sz="1800" i="0" dirty="0"/>
              <a:t>rozhodnutí vnútroštátnych a európskych </a:t>
            </a:r>
            <a:r>
              <a:rPr lang="sk-SK" sz="1800" i="0" dirty="0" smtClean="0"/>
              <a:t>súdov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P</a:t>
            </a:r>
            <a:r>
              <a:rPr lang="sk-SK" sz="1800" i="0" dirty="0" smtClean="0"/>
              <a:t>rešetrenie podnetov, najmä zo strany Európskej komisie pre prípady s dopadom na rozpočet EÚ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E</a:t>
            </a:r>
            <a:r>
              <a:rPr lang="sk-SK" sz="1800" i="0" dirty="0" smtClean="0"/>
              <a:t>videncia zmlúv nad 1 a 10 m€ + sprístupňovanie podľa pravidiel</a:t>
            </a:r>
            <a:endParaRPr lang="sk-SK" sz="1800" i="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58775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Návrh novej smernice: Dohľad </a:t>
            </a:r>
            <a:endParaRPr kumimoji="0" lang="en-GB" sz="3000" b="1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12639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dirty="0"/>
              <a:t>Návrh novej smernice: </a:t>
            </a:r>
            <a:r>
              <a:rPr lang="sk-SK" sz="2800" dirty="0" smtClean="0"/>
              <a:t/>
            </a:r>
            <a:br>
              <a:rPr lang="sk-SK" sz="2800" dirty="0" smtClean="0"/>
            </a:br>
            <a:r>
              <a:rPr lang="sk-SK" dirty="0" smtClean="0"/>
              <a:t>Pomoc obstarávateľom a podnikom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Tx/>
              <a:defRPr/>
            </a:pPr>
            <a:r>
              <a:rPr lang="sk-SK" sz="1800" b="1" i="0" dirty="0"/>
              <a:t>Technické podporné štruktúry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/>
              <a:t>Právne a ekonomické </a:t>
            </a:r>
            <a:r>
              <a:rPr lang="sk-SK" sz="1800" i="0" dirty="0" smtClean="0"/>
              <a:t>poradenstvo, usmernenia </a:t>
            </a:r>
            <a:r>
              <a:rPr lang="sk-SK" sz="1800" i="0" dirty="0"/>
              <a:t>a pomoc pri VO pre </a:t>
            </a:r>
            <a:r>
              <a:rPr lang="sk-SK" sz="1800" i="0" dirty="0" smtClean="0"/>
              <a:t>obstarávateľov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sz="1800" i="0" dirty="0" smtClean="0"/>
              <a:t>Pomoc podnikom pri obstarávaniach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b="0" dirty="0" smtClean="0">
                <a:ea typeface="+mn-ea"/>
                <a:cs typeface="+mn-cs"/>
              </a:rPr>
              <a:t>Doma</a:t>
            </a: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Najmä pre MSP</a:t>
            </a: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i="0" dirty="0" smtClean="0"/>
              <a:t>Pomoc pri správnom výklade smerníc a zákona</a:t>
            </a: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Pomoc pri využívaní elektronických nástrojov</a:t>
            </a:r>
            <a:endParaRPr lang="sk-SK" i="0" dirty="0" smtClean="0"/>
          </a:p>
          <a:p>
            <a:pPr lvl="1" fontAlgn="auto">
              <a:spcBef>
                <a:spcPts val="0"/>
              </a:spcBef>
              <a:spcAft>
                <a:spcPts val="0"/>
              </a:spcAft>
              <a:buClrTx/>
              <a:buFont typeface="Arial" pitchFamily="34" charset="0"/>
              <a:buChar char="•"/>
              <a:defRPr/>
            </a:pPr>
            <a:r>
              <a:rPr lang="sk-SK" b="0" dirty="0" smtClean="0">
                <a:ea typeface="+mn-ea"/>
                <a:cs typeface="+mn-cs"/>
              </a:rPr>
              <a:t>Zahraničí</a:t>
            </a: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Pomoc pri plnení administratívnych kritérií</a:t>
            </a:r>
          </a:p>
          <a:p>
            <a:pPr marL="1085850" lvl="2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k-SK" dirty="0" smtClean="0"/>
              <a:t>Poradenstvo v oblasti daní, ochrany životného prostredia, sociálnych a pracovnoprávnych požiadaviek </a:t>
            </a:r>
            <a:endParaRPr lang="sk-SK" i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3826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Predbežne schválené znenie novej smernice</a:t>
            </a:r>
            <a:endParaRPr lang="sk-S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7048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Monitoring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Členský</a:t>
            </a:r>
            <a:r>
              <a:rPr kumimoji="0" lang="sk-SK" sz="1800" b="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štát určí orgán poverený monitoringom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baseline="0" dirty="0" smtClean="0">
                <a:solidFill>
                  <a:srgbClr val="0F5494"/>
                </a:solidFill>
              </a:rPr>
              <a:t>Na</a:t>
            </a:r>
            <a:r>
              <a:rPr lang="sk-SK" kern="0" dirty="0" smtClean="0">
                <a:solidFill>
                  <a:srgbClr val="0F5494"/>
                </a:solidFill>
              </a:rPr>
              <a:t> vlastný alebo iný podnet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Preverenie porušenia pravidiel alebo systematického zlyhania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Poskytnutie zistení príslušným orgánom a verejnosti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Správa o zásadných problémoch Európskej Komisii, 3 roky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sk-SK" sz="1400" kern="0" dirty="0" smtClean="0">
                <a:solidFill>
                  <a:srgbClr val="0F5494"/>
                </a:solidFill>
              </a:rPr>
              <a:t>Najčastejšie dôvody porušenia alebo právnej neistoty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sk-SK" sz="1400" kern="0" dirty="0" smtClean="0">
                <a:solidFill>
                  <a:srgbClr val="0F5494"/>
                </a:solidFill>
              </a:rPr>
              <a:t>Štrukturálne problémy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sk-SK" sz="1400" kern="0" dirty="0" smtClean="0">
                <a:solidFill>
                  <a:srgbClr val="0F5494"/>
                </a:solidFill>
              </a:rPr>
              <a:t>Miera účasti MSP</a:t>
            </a:r>
          </a:p>
          <a:p>
            <a:pPr marL="742950" lvl="1" indent="-285750">
              <a:buFont typeface="Arial" pitchFamily="34" charset="0"/>
              <a:buChar char="•"/>
              <a:defRPr/>
            </a:pPr>
            <a:r>
              <a:rPr lang="sk-SK" sz="1400" kern="0" dirty="0" smtClean="0">
                <a:solidFill>
                  <a:srgbClr val="0F5494"/>
                </a:solidFill>
              </a:rPr>
              <a:t>Prevencia, zisťovanie a vykazovanie podvodov, korupcie, konfliktu záujmov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b="1" kern="0" dirty="0" smtClean="0">
                <a:solidFill>
                  <a:srgbClr val="0F5494"/>
                </a:solidFill>
              </a:rPr>
              <a:t>Usmerňovanie</a:t>
            </a:r>
            <a:endParaRPr kumimoji="0" lang="sk-SK" sz="1800" b="1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Zadarmo </a:t>
            </a:r>
            <a:r>
              <a:rPr kumimoji="0" lang="sk-SK" sz="180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pre obstarávateľov a podniky pre výklad EU práva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Obstarávateľov pre plánovanie a vykonávanie obstarávania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i="0" u="none" strike="noStrike" kern="0" cap="none" spc="0" normalizeH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b="1" kern="0" dirty="0" smtClean="0">
                <a:solidFill>
                  <a:srgbClr val="0F5494"/>
                </a:solidFill>
              </a:rPr>
              <a:t>Uchovávanie a sprístupňovanie zmlúv</a:t>
            </a:r>
            <a:endParaRPr kumimoji="0" lang="sk-SK" sz="1800" b="1" i="0" u="none" strike="noStrike" kern="0" cap="none" spc="0" normalizeH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2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Predbežne schválené znenie novej smernice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7048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b="1" kern="0" dirty="0" smtClean="0">
                <a:solidFill>
                  <a:srgbClr val="0F5494"/>
                </a:solidFill>
              </a:rPr>
              <a:t>Správy o jednotlivých zákazkách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18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Identifikácie</a:t>
            </a:r>
            <a:r>
              <a:rPr kumimoji="0" lang="sk-SK" sz="180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účastníkov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baseline="0" dirty="0" smtClean="0">
                <a:solidFill>
                  <a:srgbClr val="0F5494"/>
                </a:solidFill>
              </a:rPr>
              <a:t>Dôvody výberu</a:t>
            </a:r>
            <a:r>
              <a:rPr lang="sk-SK" kern="0" dirty="0" smtClean="0">
                <a:solidFill>
                  <a:srgbClr val="0F5494"/>
                </a:solidFill>
              </a:rPr>
              <a:t> niektorých postupov a vylúčení účastníkov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Dokumentácia celého procesu uchovávaná 3 roky a dostupná pre príslušné orgány na vyžiadanie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k-SK" sz="80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>
              <a:defRPr/>
            </a:pPr>
            <a:r>
              <a:rPr lang="sk-SK" b="1" kern="0" dirty="0">
                <a:solidFill>
                  <a:srgbClr val="0F5494"/>
                </a:solidFill>
              </a:rPr>
              <a:t>Štatistické </a:t>
            </a:r>
            <a:r>
              <a:rPr lang="sk-SK" b="1" kern="0" dirty="0" smtClean="0">
                <a:solidFill>
                  <a:srgbClr val="0F5494"/>
                </a:solidFill>
              </a:rPr>
              <a:t>výkazy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Európska komisia spracováva informácie z oznámení</a:t>
            </a:r>
            <a:endParaRPr lang="en-GB" kern="0" dirty="0">
              <a:solidFill>
                <a:srgbClr val="0F5494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Chýbajúce informácie poskytujú členské štáty + odhad údajov pre podprahové zákazky</a:t>
            </a:r>
            <a:endParaRPr lang="sk-SK" kern="0" dirty="0">
              <a:solidFill>
                <a:srgbClr val="0F5494"/>
              </a:solidFill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Informácie o vnútroštátnych inštitúciách, ich kompetenciách a o spôsobe implementácie práva EÚ</a:t>
            </a:r>
          </a:p>
          <a:p>
            <a:pPr lvl="0">
              <a:defRPr/>
            </a:pPr>
            <a:endParaRPr lang="sk-SK" sz="800" b="1" kern="0" dirty="0" smtClean="0">
              <a:solidFill>
                <a:srgbClr val="0F5494"/>
              </a:solidFill>
            </a:endParaRPr>
          </a:p>
          <a:p>
            <a:pPr lvl="0">
              <a:defRPr/>
            </a:pPr>
            <a:r>
              <a:rPr lang="sk-SK" b="1" kern="0" dirty="0" smtClean="0">
                <a:solidFill>
                  <a:srgbClr val="0F5494"/>
                </a:solidFill>
              </a:rPr>
              <a:t>Administratívna spolupráca</a:t>
            </a:r>
            <a:endParaRPr lang="sk-SK" b="1" kern="0" dirty="0">
              <a:solidFill>
                <a:srgbClr val="0F5494"/>
              </a:solidFill>
            </a:endParaRPr>
          </a:p>
          <a:p>
            <a:pPr marL="285750" lvl="0" indent="-285750">
              <a:buFont typeface="Arial" pitchFamily="34" charset="0"/>
              <a:buChar char="•"/>
              <a:defRPr/>
            </a:pPr>
            <a:r>
              <a:rPr lang="sk-SK" kern="0" dirty="0" smtClean="0">
                <a:solidFill>
                  <a:srgbClr val="0F5494"/>
                </a:solidFill>
              </a:rPr>
              <a:t>Verejných obstarávateľov, národných </a:t>
            </a:r>
            <a:r>
              <a:rPr lang="sk-SK" kern="0" dirty="0">
                <a:solidFill>
                  <a:srgbClr val="0F5494"/>
                </a:solidFill>
              </a:rPr>
              <a:t>orgánov </a:t>
            </a:r>
            <a:r>
              <a:rPr lang="sk-SK" kern="0" dirty="0" smtClean="0">
                <a:solidFill>
                  <a:srgbClr val="0F5494"/>
                </a:solidFill>
              </a:rPr>
              <a:t>pre revízie a dohľad, aj v </a:t>
            </a:r>
            <a:r>
              <a:rPr lang="sk-SK" kern="0" dirty="0">
                <a:solidFill>
                  <a:srgbClr val="0F5494"/>
                </a:solidFill>
              </a:rPr>
              <a:t>rámci Informačného systému vnútorného trhu (IMI</a:t>
            </a:r>
            <a:r>
              <a:rPr lang="sk-SK" kern="0" dirty="0" smtClean="0">
                <a:solidFill>
                  <a:srgbClr val="0F5494"/>
                </a:solidFill>
              </a:rPr>
              <a:t>)</a:t>
            </a:r>
            <a:endParaRPr lang="sk-SK" kern="0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BBD231-FE32-44E4-AB8D-7DD54A73E1D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12/09/2013</a:t>
            </a:fld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2060848"/>
            <a:ext cx="7704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kern="0" noProof="0" dirty="0" smtClean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kern="0" noProof="0" dirty="0" smtClean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sk-SK" kern="0" dirty="0">
              <a:solidFill>
                <a:srgbClr val="0F5494"/>
              </a:solidFill>
            </a:endParaRP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k-SK" kern="0" noProof="0" dirty="0" smtClean="0">
                <a:solidFill>
                  <a:srgbClr val="0F5494"/>
                </a:solidFill>
              </a:rPr>
              <a:t>Všetky aktuálne informácie o verejnom obstarávaní sú dostupné na tejto adrese</a:t>
            </a:r>
            <a:r>
              <a:rPr kumimoji="0" lang="sk-SK" sz="1800" i="0" u="none" strike="noStrike" kern="0" cap="none" spc="0" normalizeH="0" baseline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: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sk-SK" sz="1800" i="0" u="none" strike="noStrike" kern="0" cap="none" spc="0" normalizeH="0" noProof="0" dirty="0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</a:rPr>
              <a:t> </a:t>
            </a:r>
          </a:p>
          <a:p>
            <a:pPr lvl="0">
              <a:defRPr/>
            </a:pPr>
            <a:r>
              <a:rPr lang="sk-SK" kern="0" dirty="0">
                <a:solidFill>
                  <a:srgbClr val="0F5494"/>
                </a:solidFill>
                <a:hlinkClick r:id="rId2"/>
              </a:rPr>
              <a:t>http://</a:t>
            </a:r>
            <a:r>
              <a:rPr lang="sk-SK" kern="0" dirty="0" smtClean="0">
                <a:solidFill>
                  <a:srgbClr val="0F5494"/>
                </a:solidFill>
                <a:hlinkClick r:id="rId2"/>
              </a:rPr>
              <a:t>ec.europa.eu/internal_market/publicprocurement/index_en.htm</a:t>
            </a:r>
            <a:endParaRPr lang="sk-SK" kern="0" dirty="0" smtClean="0">
              <a:solidFill>
                <a:srgbClr val="0F5494"/>
              </a:solidFill>
            </a:endParaRPr>
          </a:p>
          <a:p>
            <a:pPr lvl="0">
              <a:defRPr/>
            </a:pPr>
            <a:endParaRPr kumimoji="0" lang="sk-SK" sz="1800" b="0" i="0" u="none" strike="noStrike" kern="0" cap="none" spc="0" normalizeH="0" baseline="0" noProof="0" dirty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lvl="0">
              <a:defRPr/>
            </a:pPr>
            <a:endParaRPr lang="sk-SK" kern="0" noProof="0" dirty="0" smtClean="0">
              <a:solidFill>
                <a:srgbClr val="0F5494"/>
              </a:solidFill>
            </a:endParaRPr>
          </a:p>
          <a:p>
            <a:pPr lvl="0">
              <a:defRPr/>
            </a:pPr>
            <a:r>
              <a:rPr lang="sk-SK" kern="0" noProof="0" dirty="0" smtClean="0">
                <a:solidFill>
                  <a:srgbClr val="0F5494"/>
                </a:solidFill>
              </a:rPr>
              <a:t>Kontakt:</a:t>
            </a:r>
          </a:p>
          <a:p>
            <a:pPr lvl="0">
              <a:defRPr/>
            </a:pPr>
            <a:r>
              <a:rPr kumimoji="0" lang="sk-SK" sz="1800" b="0" i="0" u="none" strike="noStrike" kern="0" cap="none" spc="0" normalizeH="0" baseline="0" dirty="0" err="1" smtClean="0">
                <a:ln>
                  <a:noFill/>
                </a:ln>
                <a:solidFill>
                  <a:srgbClr val="0F5494"/>
                </a:solidFill>
                <a:effectLst/>
                <a:uLnTx/>
                <a:uFillTx/>
                <a:hlinkClick r:id="rId3"/>
              </a:rPr>
              <a:t>jaroslav.kracun@ec</a:t>
            </a:r>
            <a:r>
              <a:rPr lang="sk-SK" kern="0" dirty="0" err="1" smtClean="0">
                <a:solidFill>
                  <a:srgbClr val="0F5494"/>
                </a:solidFill>
                <a:hlinkClick r:id="rId3"/>
              </a:rPr>
              <a:t>.europa.eu</a:t>
            </a:r>
            <a:endParaRPr lang="sk-SK" kern="0" dirty="0" smtClean="0">
              <a:solidFill>
                <a:srgbClr val="0F5494"/>
              </a:solidFill>
            </a:endParaRPr>
          </a:p>
          <a:p>
            <a:pPr lvl="0"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k-SK" sz="1800" b="0" i="0" u="none" strike="noStrike" kern="0" cap="none" spc="0" normalizeH="0" baseline="0" noProof="0" dirty="0" smtClean="0">
              <a:ln>
                <a:noFill/>
              </a:ln>
              <a:solidFill>
                <a:srgbClr val="0F5494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852607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N_MARKT-v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EC_Blank</Template>
  <TotalTime>696</TotalTime>
  <Words>468</Words>
  <Application>Microsoft Office PowerPoint</Application>
  <PresentationFormat>Prezentácia na obrazovke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8</vt:i4>
      </vt:variant>
    </vt:vector>
  </HeadingPairs>
  <TitlesOfParts>
    <vt:vector size="10" baseType="lpstr">
      <vt:lpstr>Slide_Master</vt:lpstr>
      <vt:lpstr>EN_MARKT-v1</vt:lpstr>
      <vt:lpstr>Dohled nad veřejnými zakázkami</vt:lpstr>
      <vt:lpstr>Snímka 2</vt:lpstr>
      <vt:lpstr>Snímka 3</vt:lpstr>
      <vt:lpstr>Snímka 4</vt:lpstr>
      <vt:lpstr>Návrh novej smernice:  Pomoc obstarávateľom a podnikom</vt:lpstr>
      <vt:lpstr>Predbežne schválené znenie novej smernice</vt:lpstr>
      <vt:lpstr>Predbežne schválené znenie novej smernice</vt:lpstr>
      <vt:lpstr>Ďakujem za pozornosť</vt:lpstr>
    </vt:vector>
  </TitlesOfParts>
  <Company>European Commission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KRACUN Jaroslav (MARKT)</dc:creator>
  <cp:lastModifiedBy>slavka</cp:lastModifiedBy>
  <cp:revision>30</cp:revision>
  <cp:lastPrinted>2013-09-06T15:24:49Z</cp:lastPrinted>
  <dcterms:created xsi:type="dcterms:W3CDTF">2013-09-03T14:53:07Z</dcterms:created>
  <dcterms:modified xsi:type="dcterms:W3CDTF">2013-09-12T14:22:38Z</dcterms:modified>
</cp:coreProperties>
</file>