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6" r:id="rId3"/>
    <p:sldId id="261" r:id="rId4"/>
    <p:sldId id="262" r:id="rId5"/>
    <p:sldId id="265" r:id="rId6"/>
    <p:sldId id="266" r:id="rId7"/>
    <p:sldId id="263" r:id="rId8"/>
    <p:sldId id="264" r:id="rId9"/>
    <p:sldId id="267" r:id="rId10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96C4C-DB0B-47A4-986A-1F42BA302CD7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047F7-771B-41D5-BEEE-9F04C7EE9AA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3029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2929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840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971550"/>
            <a:ext cx="9180513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9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0108"/>
            <a:ext cx="8532812" cy="3258996"/>
          </a:xfrm>
        </p:spPr>
        <p:txBody>
          <a:bodyPr lIns="91440" tIns="45720" rIns="91440" bIns="45720"/>
          <a:lstStyle>
            <a:lvl1pPr marL="0" indent="0">
              <a:buFontTx/>
              <a:buNone/>
              <a:defRPr sz="2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 lIns="91440" tIns="45720" rIns="91440" bIns="45720"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123637" y="4971880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136080" y="5489045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123637" y="3914775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3CEBC50-3007-4FC5-B0CA-C1F7A7199B29}" type="datetime1">
              <a:rPr lang="en-GB">
                <a:solidFill>
                  <a:srgbClr val="FFFFFF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497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9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0" y="971550"/>
            <a:ext cx="4132263" cy="588645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65674" y="3124200"/>
            <a:ext cx="4114715" cy="790575"/>
          </a:xfrm>
        </p:spPr>
        <p:txBody>
          <a:bodyPr lIns="91440" tIns="45720" rIns="91440" bIns="45720"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765675" y="1375647"/>
            <a:ext cx="4106476" cy="1707418"/>
          </a:xfrm>
          <a:noFill/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65675" y="5125867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778118" y="5643032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765675" y="4068762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5E49A3-B2A5-490C-AC39-B5558EBDB717}" type="datetime1">
              <a:rPr lang="en-GB">
                <a:solidFill>
                  <a:srgbClr val="FFFFFF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92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38" y="1339850"/>
            <a:ext cx="8155550" cy="9366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38" y="2492375"/>
            <a:ext cx="8217462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BD231-FE32-44E4-AB8D-7DD54A73E1D1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A84D0-BD4F-4187-B7AF-05E69E760E2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457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762501" y="971550"/>
            <a:ext cx="4381500" cy="588645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4128160" cy="106348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246" y="2492375"/>
            <a:ext cx="403455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16961-9725-41B5-BCF7-30B1D3EFC9E2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416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38" y="4406900"/>
            <a:ext cx="8221508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338" y="2906713"/>
            <a:ext cx="822150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E285B-05F9-455D-9032-42B6954AB1AF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429EF-3987-40F9-82FF-203D78F4464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693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51572" y="2507211"/>
            <a:ext cx="403927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246" y="1339850"/>
            <a:ext cx="8237692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9338" y="2508560"/>
            <a:ext cx="403455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5D89D-5BD8-4C1E-AA33-34FA19C05E58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22A0-C017-4B5C-A5EA-0D78B336A8F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2485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2"/>
          </p:nvPr>
        </p:nvSpPr>
        <p:spPr>
          <a:xfrm>
            <a:off x="469338" y="3406746"/>
            <a:ext cx="4034554" cy="284030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515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0367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700367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3413489"/>
            <a:ext cx="4034554" cy="284030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4808E-4A24-4A52-9556-B9B234B64420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4528F-94A8-4D3E-9230-04551FDD85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342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60E49-7FCB-4E93-9FC8-876C78DA695B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25508-421C-4AAA-AB1F-34B45FFC49D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76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8417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3DEB9-8C51-46BA-ACDD-E83FD9C3CC0D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9AA2D-F8D0-4E73-A2C1-5D5E1A1DB5A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629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575331" y="1398572"/>
            <a:ext cx="5131699" cy="484847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77430" y="2516622"/>
            <a:ext cx="2985961" cy="373042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465292" y="1432290"/>
            <a:ext cx="2998099" cy="94488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81C1-BA36-40FB-A596-39C73204FB18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381C-921C-4E56-9C56-E9D94279409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841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0381"/>
            <a:ext cx="5486400" cy="32871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BD89-808F-4020-9DB9-08F1A53358D7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7B720-F0CB-4F8C-ACDE-4D8698E9F5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44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AF597-662C-469A-AB4F-1F01DD9218D2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ED2EA-766B-4261-963B-FF759E09563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4048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16501-6902-4BED-9228-1C59E70FDCD6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D6508-49DE-468C-B55A-543949F7781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7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263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941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9983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7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0438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328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809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ChangeArrowheads="1"/>
          </p:cNvSpPr>
          <p:nvPr/>
        </p:nvSpPr>
        <p:spPr bwMode="auto">
          <a:xfrm>
            <a:off x="0" y="0"/>
            <a:ext cx="9144000" cy="969963"/>
          </a:xfrm>
          <a:prstGeom prst="rect">
            <a:avLst/>
          </a:prstGeom>
          <a:solidFill>
            <a:srgbClr val="0F549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et modifiez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Cliquez pour modifier les styles du texte du masque</a:t>
            </a:r>
          </a:p>
          <a:p>
            <a:pPr lvl="1"/>
            <a:r>
              <a:rPr lang="fr-BE" smtClean="0"/>
              <a:t>Deuxième niveau</a:t>
            </a:r>
          </a:p>
          <a:p>
            <a:pPr lvl="2"/>
            <a:r>
              <a:rPr lang="fr-BE" smtClean="0"/>
              <a:t>Troisième niveau</a:t>
            </a:r>
          </a:p>
          <a:p>
            <a:pPr lvl="3"/>
            <a:r>
              <a:rPr lang="fr-BE" smtClean="0"/>
              <a:t>Quatrième niveau</a:t>
            </a:r>
          </a:p>
          <a:p>
            <a:pPr lvl="4"/>
            <a:r>
              <a:rPr lang="fr-BE" smtClean="0"/>
              <a:t>Cinquième niveau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F9FA5B-1415-4C44-920E-E2666F64A273}" type="datetime1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35725"/>
            <a:ext cx="21336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364D2F-B164-49A5-B86D-40704D8E7A7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0675" y="6437313"/>
            <a:ext cx="633413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08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/>
  <p:txStyles>
    <p:titleStyle>
      <a:lvl1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2pPr>
      <a:lvl3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3pPr>
      <a:lvl4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4pPr>
      <a:lvl5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defRPr sz="22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b="1">
          <a:solidFill>
            <a:srgbClr val="0F549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–"/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kracun@ec.europa.eu" TargetMode="External"/><Relationship Id="rId2" Type="http://schemas.openxmlformats.org/officeDocument/2006/relationships/hyperlink" Target="http://ec.europa.eu/internal_market/publicprocurement/index_en.htm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8352482" cy="1799183"/>
          </a:xfrm>
        </p:spPr>
        <p:txBody>
          <a:bodyPr/>
          <a:lstStyle/>
          <a:p>
            <a:pPr algn="ctr"/>
            <a:r>
              <a:rPr lang="en-GB" sz="4800" dirty="0" smtClean="0"/>
              <a:t>Public </a:t>
            </a:r>
            <a:r>
              <a:rPr lang="en-GB" sz="4800" smtClean="0"/>
              <a:t>procurement oversight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716338"/>
            <a:ext cx="8532812" cy="2160934"/>
          </a:xfrm>
        </p:spPr>
        <p:txBody>
          <a:bodyPr/>
          <a:lstStyle/>
          <a:p>
            <a:pPr algn="ctr"/>
            <a:r>
              <a:rPr lang="sk-SK" sz="1800" dirty="0" smtClean="0"/>
              <a:t>Stará radnice v </a:t>
            </a:r>
            <a:r>
              <a:rPr lang="sk-SK" sz="1800" dirty="0" err="1" smtClean="0"/>
              <a:t>Brně</a:t>
            </a:r>
            <a:r>
              <a:rPr lang="sk-SK" sz="1800" dirty="0" smtClean="0"/>
              <a:t> </a:t>
            </a:r>
          </a:p>
          <a:p>
            <a:pPr algn="ctr"/>
            <a:r>
              <a:rPr lang="en-GB" sz="1800" dirty="0" smtClean="0"/>
              <a:t>10/10/2013</a:t>
            </a:r>
          </a:p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Jaroslav </a:t>
            </a:r>
            <a:r>
              <a:rPr lang="en-GB" sz="1800" dirty="0" err="1" smtClean="0"/>
              <a:t>Kračún</a:t>
            </a:r>
            <a:endParaRPr lang="en-GB" sz="1800" dirty="0" smtClean="0"/>
          </a:p>
          <a:p>
            <a:pPr algn="ctr"/>
            <a:r>
              <a:rPr lang="en-GB" sz="1800" dirty="0" smtClean="0"/>
              <a:t>European Commission</a:t>
            </a:r>
          </a:p>
          <a:p>
            <a:pPr algn="ctr"/>
            <a:r>
              <a:rPr lang="en-GB" sz="1800" dirty="0" smtClean="0"/>
              <a:t>Directorate General Internal Market and Services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xmlns="" val="9576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2204864"/>
            <a:ext cx="6480720" cy="494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Oversight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Monitoring, implementation,</a:t>
            </a:r>
            <a:r>
              <a:rPr kumimoji="0" lang="en-GB" sz="1800" b="0" i="1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guidance, control</a:t>
            </a:r>
            <a:endParaRPr kumimoji="0" lang="en-GB" sz="1800" b="0" i="1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Independent national body + public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i="1" kern="0" dirty="0" smtClean="0">
                <a:solidFill>
                  <a:srgbClr val="0F5494"/>
                </a:solidFill>
              </a:rPr>
              <a:t>Not regulated so far in directives on public procurement</a:t>
            </a:r>
            <a:endParaRPr kumimoji="0" lang="en-GB" sz="1800" b="0" i="1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Proposal for a new</a:t>
            </a:r>
            <a:r>
              <a:rPr kumimoji="0" lang="en-GB" sz="1800" b="0" i="1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directive</a:t>
            </a: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: detailed</a:t>
            </a:r>
            <a:r>
              <a:rPr kumimoji="0" lang="en-GB" sz="1800" b="0" i="1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provisions</a:t>
            </a:r>
            <a:endParaRPr kumimoji="0" lang="en-GB" sz="1800" b="0" i="1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Pre-adopted new directive: lighter</a:t>
            </a:r>
            <a:r>
              <a:rPr kumimoji="0" lang="en-GB" sz="1800" b="0" i="1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provisions</a:t>
            </a:r>
            <a:endParaRPr kumimoji="0" lang="en-GB" sz="1800" b="0" i="1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1" i="0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lang="en-GB" sz="2400" b="1" kern="0" dirty="0" smtClean="0">
                <a:solidFill>
                  <a:srgbClr val="0F5494"/>
                </a:solidFill>
              </a:rPr>
              <a:t>Review procedures</a:t>
            </a:r>
            <a:endParaRPr kumimoji="0" lang="en-GB" sz="2400" b="1" i="0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Redress of illegal</a:t>
            </a:r>
            <a:r>
              <a:rPr kumimoji="0" lang="en-GB" sz="1800" b="0" i="1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situation</a:t>
            </a:r>
            <a:endParaRPr kumimoji="0" lang="en-GB" sz="1800" b="0" i="1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Participating + "potentially harmed" entities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Directives 89/665/EEC and 92/13/EEC, as amended by directive</a:t>
            </a:r>
            <a:r>
              <a:rPr kumimoji="0" lang="en-GB" sz="1800" b="0" i="1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</a:t>
            </a:r>
            <a:r>
              <a:rPr kumimoji="0" lang="en-GB" sz="1800" b="0" i="1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2007/66/EC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1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1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Oversight and review procedures</a:t>
            </a:r>
            <a:endParaRPr kumimoji="0" lang="en-GB" sz="3000" b="1" i="0" u="none" strike="noStrike" kern="0" cap="none" spc="0" normalizeH="0" baseline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2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Proposal for a</a:t>
            </a:r>
            <a:r>
              <a:rPr kumimoji="0" lang="en-GB" sz="3000" b="1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 new directive</a:t>
            </a:r>
            <a:r>
              <a:rPr kumimoji="0" lang="sk-SK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: </a:t>
            </a: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Oversight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276872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National oversight</a:t>
            </a:r>
            <a:r>
              <a:rPr kumimoji="0" lang="en-GB" sz="1800" b="1" i="0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bodies</a:t>
            </a:r>
            <a:endParaRPr kumimoji="0" lang="en-GB" sz="1800" b="1" i="0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Member state designates an independent body to oversee public procurement</a:t>
            </a:r>
            <a:endParaRPr kumimoji="0" lang="en-GB" sz="1800" b="0" i="0" u="none" strike="noStrike" kern="0" cap="none" spc="0" normalizeH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Oversight and coordination of implementation activities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Contact point for European Commission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Annual report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Success level of SMEs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kumimoji="0" lang="en-GB" b="0" i="0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Sustainable policies</a:t>
            </a:r>
            <a:r>
              <a:rPr kumimoji="0" lang="en-GB" b="0" i="0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: environment, social inclusion, </a:t>
            </a:r>
            <a:r>
              <a:rPr lang="en-GB" kern="0" dirty="0" smtClean="0">
                <a:solidFill>
                  <a:srgbClr val="0F5494"/>
                </a:solidFill>
              </a:rPr>
              <a:t>innovation</a:t>
            </a:r>
            <a:endParaRPr kumimoji="0" lang="en-GB" b="0" i="0" u="none" strike="noStrike" kern="0" cap="none" spc="0" normalizeH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kumimoji="0" lang="en-GB" b="0" i="0" u="none" strike="noStrike" kern="0" cap="none" spc="0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Infringements</a:t>
            </a:r>
            <a:r>
              <a:rPr kumimoji="0" lang="en-GB" b="0" i="0" u="none" strike="noStrike" kern="0" cap="none" spc="0" normalizeH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with impact on EU budget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GB" kern="0" baseline="0" dirty="0" smtClean="0">
                <a:solidFill>
                  <a:srgbClr val="0F5494"/>
                </a:solidFill>
              </a:rPr>
              <a:t>Centralised data </a:t>
            </a:r>
            <a:r>
              <a:rPr lang="en-GB" kern="0" dirty="0" smtClean="0">
                <a:solidFill>
                  <a:srgbClr val="0F5494"/>
                </a:solidFill>
              </a:rPr>
              <a:t>on fraud, corruption, conflict of interests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2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469338" y="2492375"/>
            <a:ext cx="821746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sz="1800" b="1" i="0" dirty="0" smtClean="0"/>
              <a:t>Tasks of oversight body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Monitoring of PP rules implementation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Advice and interpretation of PP rules for contracting authorities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Opinions and guidance on systemic problems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Red flag system for fraud, corruption, conflict of interests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Reporting to competent bodies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Handling complaints from public and communication with competent bodies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Monitoring of decisions of national and EU courts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Analysis of inquiries, in particular from European Commission for cases with impact on EU budget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Registry of contracts over </a:t>
            </a:r>
            <a:r>
              <a:rPr lang="sk-SK" sz="1800" i="0" dirty="0" smtClean="0"/>
              <a:t>1 a</a:t>
            </a:r>
            <a:r>
              <a:rPr lang="en-GB" sz="1800" i="0" dirty="0" err="1" smtClean="0"/>
              <a:t>nd</a:t>
            </a:r>
            <a:r>
              <a:rPr lang="sk-SK" sz="1800" i="0" dirty="0" smtClean="0"/>
              <a:t> 10 m€ + </a:t>
            </a:r>
            <a:r>
              <a:rPr lang="en-GB" sz="1800" i="0" dirty="0" smtClean="0"/>
              <a:t>disclosure according to applicable rules</a:t>
            </a:r>
            <a:endParaRPr lang="sk-SK" sz="1800" i="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GB" kern="0" dirty="0"/>
              <a:t>Proposal for a new directive</a:t>
            </a:r>
            <a:r>
              <a:rPr lang="sk-SK" kern="0" dirty="0"/>
              <a:t>: </a:t>
            </a:r>
            <a:r>
              <a:rPr lang="en-GB" kern="0" dirty="0" smtClean="0"/>
              <a:t>Oversight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xmlns="" val="371263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Proposal for a new directive</a:t>
            </a:r>
            <a:r>
              <a:rPr lang="sk-SK" sz="2800" dirty="0" smtClean="0"/>
              <a:t>: </a:t>
            </a:r>
            <a:br>
              <a:rPr lang="sk-SK" sz="2800" dirty="0" smtClean="0"/>
            </a:br>
            <a:r>
              <a:rPr lang="en-GB" sz="2400" dirty="0" smtClean="0"/>
              <a:t>Assistance to authorities and business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sz="1800" b="1" i="0" dirty="0" smtClean="0"/>
              <a:t>Technical support structures</a:t>
            </a:r>
            <a:endParaRPr lang="sk-SK" sz="1800" b="1" i="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Legal and economic consultancy, guidance and assistance in public procurement procedures for contracting authorities</a:t>
            </a:r>
            <a:endParaRPr lang="sk-SK" sz="1800" i="0" dirty="0" smtClean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sz="1800" i="0" dirty="0" smtClean="0"/>
              <a:t>Assistance to business</a:t>
            </a:r>
            <a:endParaRPr lang="sk-SK" sz="1800" i="0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b="0" dirty="0" smtClean="0">
                <a:ea typeface="+mn-ea"/>
                <a:cs typeface="+mn-cs"/>
              </a:rPr>
              <a:t>At home</a:t>
            </a:r>
            <a:endParaRPr lang="sk-SK" b="0" dirty="0" smtClean="0">
              <a:ea typeface="+mn-ea"/>
              <a:cs typeface="+mn-cs"/>
            </a:endParaRP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 particular for SMEs</a:t>
            </a:r>
            <a:endParaRPr lang="sk-SK" dirty="0" smtClean="0"/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i="0" dirty="0" smtClean="0"/>
              <a:t>Assistance with interpretation of directives and national legislation</a:t>
            </a:r>
            <a:endParaRPr lang="sk-SK" i="0" dirty="0" smtClean="0"/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Assistance with electronic tools</a:t>
            </a:r>
            <a:endParaRPr lang="sk-SK" i="0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GB" b="0" dirty="0" smtClean="0">
                <a:ea typeface="+mn-ea"/>
                <a:cs typeface="+mn-cs"/>
              </a:rPr>
              <a:t>Abroad</a:t>
            </a:r>
            <a:endParaRPr lang="sk-SK" b="0" dirty="0" smtClean="0">
              <a:ea typeface="+mn-ea"/>
              <a:cs typeface="+mn-cs"/>
            </a:endParaRP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Assistance with administrative requirements</a:t>
            </a:r>
            <a:endParaRPr lang="sk-SK" dirty="0" smtClean="0"/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Assistance in the area of taxation, environment, social and labour requirements</a:t>
            </a:r>
            <a:endParaRPr lang="sk-SK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82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Pre-adopted new directive</a:t>
            </a:r>
            <a:endParaRPr lang="sk-S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Monitoring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Member State designates an oversight body</a:t>
            </a:r>
            <a:endParaRPr kumimoji="0" lang="sk-SK" sz="1800" b="0" i="0" u="none" strike="noStrike" kern="0" cap="none" spc="0" normalizeH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baseline="0" dirty="0" smtClean="0">
                <a:solidFill>
                  <a:srgbClr val="0F5494"/>
                </a:solidFill>
              </a:rPr>
              <a:t>Own or external</a:t>
            </a:r>
            <a:r>
              <a:rPr lang="en-GB" kern="0" dirty="0" smtClean="0">
                <a:solidFill>
                  <a:srgbClr val="0F5494"/>
                </a:solidFill>
              </a:rPr>
              <a:t> initiative</a:t>
            </a:r>
            <a:endParaRPr lang="sk-SK" kern="0" dirty="0" smtClean="0">
              <a:solidFill>
                <a:srgbClr val="0F5494"/>
              </a:solidFill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Inquiry about infringement of rules or systemic failure</a:t>
            </a:r>
            <a:endParaRPr lang="sk-SK" kern="0" dirty="0" smtClean="0">
              <a:solidFill>
                <a:srgbClr val="0F5494"/>
              </a:solidFill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Transmission of findings to competent authorities and public</a:t>
            </a:r>
            <a:endParaRPr lang="sk-SK" kern="0" dirty="0" smtClean="0">
              <a:solidFill>
                <a:srgbClr val="0F5494"/>
              </a:solidFill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Report on main difficulties to European Commission,</a:t>
            </a:r>
            <a:r>
              <a:rPr lang="sk-SK" kern="0" dirty="0" smtClean="0">
                <a:solidFill>
                  <a:srgbClr val="0F5494"/>
                </a:solidFill>
              </a:rPr>
              <a:t> 3 </a:t>
            </a:r>
            <a:r>
              <a:rPr lang="en-GB" kern="0" dirty="0" smtClean="0">
                <a:solidFill>
                  <a:srgbClr val="0F5494"/>
                </a:solidFill>
              </a:rPr>
              <a:t>years</a:t>
            </a:r>
            <a:endParaRPr lang="sk-SK" kern="0" dirty="0" smtClean="0">
              <a:solidFill>
                <a:srgbClr val="0F5494"/>
              </a:solidFill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GB" sz="1400" kern="0" dirty="0" smtClean="0">
                <a:solidFill>
                  <a:srgbClr val="0F5494"/>
                </a:solidFill>
              </a:rPr>
              <a:t>Most frequent infringements or legal uncertainty</a:t>
            </a:r>
            <a:endParaRPr lang="sk-SK" sz="1400" kern="0" dirty="0" smtClean="0">
              <a:solidFill>
                <a:srgbClr val="0F5494"/>
              </a:solidFill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GB" sz="1400" kern="0" dirty="0" smtClean="0">
                <a:solidFill>
                  <a:srgbClr val="0F5494"/>
                </a:solidFill>
              </a:rPr>
              <a:t>Systemic problems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GB" sz="1400" kern="0" dirty="0" smtClean="0">
                <a:solidFill>
                  <a:srgbClr val="0F5494"/>
                </a:solidFill>
              </a:rPr>
              <a:t>Level of participation of SMEs</a:t>
            </a:r>
            <a:endParaRPr lang="sk-SK" sz="1400" kern="0" dirty="0" smtClean="0">
              <a:solidFill>
                <a:srgbClr val="0F5494"/>
              </a:solidFill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GB" sz="1400" kern="0" dirty="0" smtClean="0">
                <a:solidFill>
                  <a:srgbClr val="0F5494"/>
                </a:solidFill>
              </a:rPr>
              <a:t>Prevention, detection and reporting of fraud, corruption and conflict of interest</a:t>
            </a:r>
            <a:endParaRPr lang="sk-SK" sz="1400" kern="0" dirty="0" smtClean="0">
              <a:solidFill>
                <a:srgbClr val="0F5494"/>
              </a:solidFill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b="1" kern="0" dirty="0" smtClean="0">
                <a:solidFill>
                  <a:srgbClr val="0F5494"/>
                </a:solidFill>
              </a:rPr>
              <a:t>Guidance</a:t>
            </a:r>
            <a:endParaRPr kumimoji="0" lang="sk-SK" sz="1800" b="1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Free</a:t>
            </a:r>
            <a:r>
              <a:rPr kumimoji="0" lang="en-GB" sz="180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of charge for authorities and businesses on EU law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For contracting authorities on planning and running procedures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800" i="0" u="none" strike="noStrike" kern="0" cap="none" spc="0" normalizeH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b="1" kern="0" dirty="0" smtClean="0">
                <a:solidFill>
                  <a:srgbClr val="0F5494"/>
                </a:solidFill>
              </a:rPr>
              <a:t>Registration and disclosure of contracts</a:t>
            </a:r>
            <a:endParaRPr kumimoji="0" lang="sk-SK" sz="1800" b="1" i="0" u="none" strike="noStrike" kern="0" cap="none" spc="0" normalizeH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2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Pre-adopted new directive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70485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b="1" kern="0" dirty="0" smtClean="0">
                <a:solidFill>
                  <a:srgbClr val="0F5494"/>
                </a:solidFill>
              </a:rPr>
              <a:t>Reporting on individual contracts</a:t>
            </a:r>
            <a:endParaRPr lang="sk-SK" b="1" kern="0" dirty="0" smtClean="0">
              <a:solidFill>
                <a:srgbClr val="0F5494"/>
              </a:solidFill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Identification of participants</a:t>
            </a:r>
            <a:endParaRPr kumimoji="0" lang="sk-SK" sz="1800" i="0" u="none" strike="noStrike" kern="0" cap="none" spc="0" normalizeH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baseline="0" dirty="0" smtClean="0">
                <a:solidFill>
                  <a:srgbClr val="0F5494"/>
                </a:solidFill>
              </a:rPr>
              <a:t>Justificatio</a:t>
            </a:r>
            <a:r>
              <a:rPr lang="en-GB" kern="0" dirty="0" smtClean="0">
                <a:solidFill>
                  <a:srgbClr val="0F5494"/>
                </a:solidFill>
              </a:rPr>
              <a:t>n of choices of certain procedures and exclusions of participants</a:t>
            </a:r>
            <a:endParaRPr lang="sk-SK" kern="0" dirty="0" smtClean="0">
              <a:solidFill>
                <a:srgbClr val="0F5494"/>
              </a:solidFill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Documentation of all procurement process archived for 3 years and available for competent authorities on request</a:t>
            </a:r>
            <a:endParaRPr lang="sk-SK" kern="0" dirty="0" smtClean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k-SK" sz="8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>
              <a:defRPr/>
            </a:pPr>
            <a:r>
              <a:rPr lang="en-GB" b="1" kern="0" dirty="0" smtClean="0">
                <a:solidFill>
                  <a:srgbClr val="0F5494"/>
                </a:solidFill>
              </a:rPr>
              <a:t>Statistical reports</a:t>
            </a:r>
            <a:endParaRPr lang="sk-SK" b="1" kern="0" dirty="0" smtClean="0">
              <a:solidFill>
                <a:srgbClr val="0F5494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European Commission retrieves information from notices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Lacking information shall be supplied by Member States + estimate information for under-threshold contracts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Information on national institutions, their competences and on implementation of EU law</a:t>
            </a:r>
          </a:p>
          <a:p>
            <a:pPr lvl="0">
              <a:defRPr/>
            </a:pPr>
            <a:endParaRPr lang="sk-SK" sz="800" b="1" kern="0" dirty="0" smtClean="0">
              <a:solidFill>
                <a:srgbClr val="0F5494"/>
              </a:solidFill>
            </a:endParaRPr>
          </a:p>
          <a:p>
            <a:pPr lvl="0">
              <a:defRPr/>
            </a:pPr>
            <a:r>
              <a:rPr lang="en-GB" b="1" kern="0" dirty="0" smtClean="0">
                <a:solidFill>
                  <a:srgbClr val="0F5494"/>
                </a:solidFill>
              </a:rPr>
              <a:t>Administrative cooperation</a:t>
            </a:r>
            <a:endParaRPr lang="sk-SK" b="1" kern="0" dirty="0">
              <a:solidFill>
                <a:srgbClr val="0F5494"/>
              </a:solidFill>
            </a:endParaRPr>
          </a:p>
          <a:p>
            <a:pPr marL="285750" lvl="0" indent="-285750">
              <a:buFont typeface="Arial" pitchFamily="34" charset="0"/>
              <a:buChar char="•"/>
              <a:defRPr/>
            </a:pPr>
            <a:r>
              <a:rPr lang="en-GB" kern="0" dirty="0" smtClean="0">
                <a:solidFill>
                  <a:srgbClr val="0F5494"/>
                </a:solidFill>
              </a:rPr>
              <a:t>Contracting authorities, oversight and review bodies, also within the Internal Market Information System </a:t>
            </a:r>
            <a:r>
              <a:rPr lang="sk-SK" kern="0" dirty="0" smtClean="0">
                <a:solidFill>
                  <a:srgbClr val="0F5494"/>
                </a:solidFill>
              </a:rPr>
              <a:t>(</a:t>
            </a:r>
            <a:r>
              <a:rPr lang="sk-SK" kern="0" dirty="0">
                <a:solidFill>
                  <a:srgbClr val="0F5494"/>
                </a:solidFill>
              </a:rPr>
              <a:t>IMI</a:t>
            </a:r>
            <a:r>
              <a:rPr lang="sk-SK" kern="0" dirty="0" smtClean="0">
                <a:solidFill>
                  <a:srgbClr val="0F5494"/>
                </a:solidFill>
              </a:rPr>
              <a:t>)</a:t>
            </a:r>
            <a:endParaRPr lang="sk-SK" kern="0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your attention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kern="0" noProof="0" dirty="0" smtClean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kern="0" noProof="0" dirty="0" smtClean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kern="0" dirty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kern="0" noProof="0" dirty="0" smtClean="0">
                <a:solidFill>
                  <a:srgbClr val="0F5494"/>
                </a:solidFill>
              </a:rPr>
              <a:t>All information can be retrieved at our website</a:t>
            </a:r>
            <a:r>
              <a:rPr kumimoji="0" lang="sk-SK" sz="18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180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</a:t>
            </a:r>
          </a:p>
          <a:p>
            <a:pPr lvl="0">
              <a:defRPr/>
            </a:pPr>
            <a:r>
              <a:rPr lang="sk-SK" kern="0" dirty="0">
                <a:solidFill>
                  <a:srgbClr val="0F5494"/>
                </a:solidFill>
                <a:hlinkClick r:id="rId2"/>
              </a:rPr>
              <a:t>http://</a:t>
            </a:r>
            <a:r>
              <a:rPr lang="sk-SK" kern="0" dirty="0" smtClean="0">
                <a:solidFill>
                  <a:srgbClr val="0F5494"/>
                </a:solidFill>
                <a:hlinkClick r:id="rId2"/>
              </a:rPr>
              <a:t>ec.europa.eu/internal_market/publicprocurement/index_en.htm</a:t>
            </a:r>
            <a:endParaRPr lang="sk-SK" kern="0" dirty="0" smtClean="0">
              <a:solidFill>
                <a:srgbClr val="0F5494"/>
              </a:solidFill>
            </a:endParaRPr>
          </a:p>
          <a:p>
            <a:pPr lvl="0">
              <a:defRPr/>
            </a:pPr>
            <a:endParaRPr kumimoji="0" lang="sk-SK" sz="1800" b="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lvl="0">
              <a:defRPr/>
            </a:pPr>
            <a:endParaRPr lang="sk-SK" kern="0" noProof="0" dirty="0" smtClean="0">
              <a:solidFill>
                <a:srgbClr val="0F5494"/>
              </a:solidFill>
            </a:endParaRPr>
          </a:p>
          <a:p>
            <a:pPr lvl="0">
              <a:defRPr/>
            </a:pPr>
            <a:r>
              <a:rPr lang="en-GB" kern="0" noProof="0" dirty="0" smtClean="0">
                <a:solidFill>
                  <a:srgbClr val="0F5494"/>
                </a:solidFill>
              </a:rPr>
              <a:t>C</a:t>
            </a:r>
            <a:r>
              <a:rPr lang="sk-SK" kern="0" noProof="0" dirty="0" err="1" smtClean="0">
                <a:solidFill>
                  <a:srgbClr val="0F5494"/>
                </a:solidFill>
              </a:rPr>
              <a:t>onta</a:t>
            </a:r>
            <a:r>
              <a:rPr lang="en-GB" kern="0" noProof="0" dirty="0" smtClean="0">
                <a:solidFill>
                  <a:srgbClr val="0F5494"/>
                </a:solidFill>
              </a:rPr>
              <a:t>c</a:t>
            </a:r>
            <a:r>
              <a:rPr lang="sk-SK" kern="0" noProof="0" dirty="0" smtClean="0">
                <a:solidFill>
                  <a:srgbClr val="0F5494"/>
                </a:solidFill>
              </a:rPr>
              <a:t>t:</a:t>
            </a:r>
          </a:p>
          <a:p>
            <a:pPr lvl="0">
              <a:defRPr/>
            </a:pPr>
            <a:r>
              <a:rPr kumimoji="0" lang="sk-SK" sz="1800" b="0" i="0" u="none" strike="noStrike" kern="0" cap="none" spc="0" normalizeH="0" baseline="0" dirty="0" err="1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hlinkClick r:id="rId3"/>
              </a:rPr>
              <a:t>jaroslav.kracun@ec</a:t>
            </a:r>
            <a:r>
              <a:rPr lang="sk-SK" kern="0" dirty="0" err="1" smtClean="0">
                <a:solidFill>
                  <a:srgbClr val="0F5494"/>
                </a:solidFill>
                <a:hlinkClick r:id="rId3"/>
              </a:rPr>
              <a:t>.europa.eu</a:t>
            </a:r>
            <a:endParaRPr lang="sk-SK" kern="0" dirty="0" smtClean="0">
              <a:solidFill>
                <a:srgbClr val="0F5494"/>
              </a:solidFill>
            </a:endParaRPr>
          </a:p>
          <a:p>
            <a:pPr lvl="0"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852607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_MARKT-v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EC_Blank</Template>
  <TotalTime>991</TotalTime>
  <Words>513</Words>
  <Application>Microsoft Office PowerPoint</Application>
  <PresentationFormat>Prezentácia na obrazovke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8</vt:i4>
      </vt:variant>
    </vt:vector>
  </HeadingPairs>
  <TitlesOfParts>
    <vt:vector size="10" baseType="lpstr">
      <vt:lpstr>Slide_Master</vt:lpstr>
      <vt:lpstr>EN_MARKT-v1</vt:lpstr>
      <vt:lpstr>Public procurement oversight</vt:lpstr>
      <vt:lpstr>Snímka 2</vt:lpstr>
      <vt:lpstr>Snímka 3</vt:lpstr>
      <vt:lpstr>Snímka 4</vt:lpstr>
      <vt:lpstr>Proposal for a new directive:  Assistance to authorities and business</vt:lpstr>
      <vt:lpstr>Pre-adopted new directive</vt:lpstr>
      <vt:lpstr>Pre-adopted new directive</vt:lpstr>
      <vt:lpstr>Thank you for your attention</vt:lpstr>
    </vt:vector>
  </TitlesOfParts>
  <Company>European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KRACUN Jaroslav (MARKT)</dc:creator>
  <cp:lastModifiedBy>slavka</cp:lastModifiedBy>
  <cp:revision>38</cp:revision>
  <cp:lastPrinted>2013-09-06T15:26:50Z</cp:lastPrinted>
  <dcterms:created xsi:type="dcterms:W3CDTF">2013-09-03T14:53:07Z</dcterms:created>
  <dcterms:modified xsi:type="dcterms:W3CDTF">2013-09-12T14:25:03Z</dcterms:modified>
</cp:coreProperties>
</file>