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2" r:id="rId2"/>
  </p:sldMasterIdLst>
  <p:notesMasterIdLst>
    <p:notesMasterId r:id="rId17"/>
  </p:notesMasterIdLst>
  <p:handoutMasterIdLst>
    <p:handoutMasterId r:id="rId18"/>
  </p:handoutMasterIdLst>
  <p:sldIdLst>
    <p:sldId id="271" r:id="rId3"/>
    <p:sldId id="281" r:id="rId4"/>
    <p:sldId id="280" r:id="rId5"/>
    <p:sldId id="272" r:id="rId6"/>
    <p:sldId id="278" r:id="rId7"/>
    <p:sldId id="279" r:id="rId8"/>
    <p:sldId id="265" r:id="rId9"/>
    <p:sldId id="273" r:id="rId10"/>
    <p:sldId id="269" r:id="rId11"/>
    <p:sldId id="275" r:id="rId12"/>
    <p:sldId id="276" r:id="rId13"/>
    <p:sldId id="277" r:id="rId14"/>
    <p:sldId id="282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54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E2"/>
    <a:srgbClr val="FF17DA"/>
    <a:srgbClr val="009FEE"/>
    <a:srgbClr val="002C44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591" autoAdjust="0"/>
  </p:normalViewPr>
  <p:slideViewPr>
    <p:cSldViewPr>
      <p:cViewPr varScale="1">
        <p:scale>
          <a:sx n="80" d="100"/>
          <a:sy n="80" d="100"/>
        </p:scale>
        <p:origin x="108" y="762"/>
      </p:cViewPr>
      <p:guideLst>
        <p:guide orient="horz" pos="1920"/>
        <p:guide pos="5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-28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CC139-AD9E-DA47-80CB-CBC7E0BE66E4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34C3-330C-944D-A4BD-2C2D45D967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29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021D-ED58-5749-A2C1-A9EFEA84B5B4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B81B-317C-0249-98A8-A4CDC4F70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5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6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05101"/>
            <a:ext cx="7543800" cy="1955800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 smtClean="0"/>
              <a:t>MAIN</a:t>
            </a:r>
            <a:br>
              <a:rPr lang="ga-IE" dirty="0" smtClean="0"/>
            </a:br>
            <a:r>
              <a:rPr lang="ga-IE" dirty="0" smtClean="0"/>
              <a:t>PRESENTATION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839642"/>
            <a:ext cx="7543800" cy="6467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SECTION SUB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 smtClean="0"/>
              <a:t>Presenter Name</a:t>
            </a:r>
          </a:p>
          <a:p>
            <a:pPr lvl="0"/>
            <a:r>
              <a:rPr lang="ga-IE" dirty="0" smtClean="0"/>
              <a:t>Presenter Title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85800" y="4724400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81400"/>
            <a:ext cx="7543800" cy="1384301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 smtClean="0"/>
              <a:t>PRESENTATION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5130000"/>
            <a:ext cx="7543800" cy="3261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 smtClean="0"/>
              <a:t>Presenter Name</a:t>
            </a:r>
          </a:p>
          <a:p>
            <a:pPr lvl="0"/>
            <a:r>
              <a:rPr lang="ga-IE" dirty="0" smtClean="0"/>
              <a:t>Presenter Title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85800" y="500784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20"/>
          </p:nvPr>
        </p:nvSpPr>
        <p:spPr>
          <a:xfrm>
            <a:off x="540000" y="1651000"/>
            <a:ext cx="8057900" cy="387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613400"/>
            <a:ext cx="8120700" cy="6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6"/>
          </p:nvPr>
        </p:nvSpPr>
        <p:spPr>
          <a:xfrm>
            <a:off x="5667500" y="1651000"/>
            <a:ext cx="2930400" cy="425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346700"/>
            <a:ext cx="4921000" cy="571500"/>
          </a:xfrm>
          <a:prstGeom prst="rect">
            <a:avLst/>
          </a:prstGeom>
        </p:spPr>
        <p:txBody>
          <a:bodyPr lIns="0" t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0000" y="1651000"/>
            <a:ext cx="4921000" cy="3555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80000" indent="-180000">
              <a:buSzPct val="100000"/>
              <a:buFontTx/>
              <a:buNone/>
              <a:defRPr sz="1900">
                <a:solidFill>
                  <a:srgbClr val="00ABE2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540000" y="2133600"/>
            <a:ext cx="4921000" cy="302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SzPct val="100000"/>
              <a:buFont typeface="Arial"/>
              <a:buNone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8989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200" b="0" i="0">
                <a:solidFill>
                  <a:srgbClr val="00ABE2"/>
                </a:solidFill>
                <a:latin typeface="Arial Narrow Bold"/>
                <a:cs typeface="Arial Narrow Bold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937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800" cap="all">
                <a:solidFill>
                  <a:srgbClr val="00ABE2"/>
                </a:solidFill>
                <a:latin typeface="Arial Narrow"/>
                <a:cs typeface="Arial Narrow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A9F6-89D2-5246-A080-431BB3D29305}" type="datetimeFigureOut">
              <a:rPr lang="en-US" smtClean="0"/>
              <a:pPr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3F28-1B1F-534F-BB84-634DA45170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ection-screen300dp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-symbo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8600" y="0"/>
            <a:ext cx="1645810" cy="1475134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9F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 cap="all">
          <a:solidFill>
            <a:srgbClr val="00ABE2"/>
          </a:solidFill>
          <a:latin typeface="Arial Narrow Bold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7524" y="548680"/>
            <a:ext cx="8640960" cy="561662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30635"/>
            <a:ext cx="7543800" cy="1384301"/>
          </a:xfrm>
        </p:spPr>
        <p:txBody>
          <a:bodyPr/>
          <a:lstStyle/>
          <a:p>
            <a:r>
              <a:rPr lang="sk-SK" sz="4000" dirty="0"/>
              <a:t>Je spolupráca zdravotníkov a farmaceutických spoločností transparentná?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981" y="4656280"/>
            <a:ext cx="7543800" cy="718145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Zuzana Dan</a:t>
            </a:r>
            <a:r>
              <a:rPr lang="sk-SK" sz="2400" dirty="0" err="1"/>
              <a:t>číková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Bratislava, 25.6.2015</a:t>
            </a:r>
            <a:endParaRPr lang="sk-SK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4437112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Obrázo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390" y="424339"/>
            <a:ext cx="2647050" cy="1005879"/>
          </a:xfrm>
          <a:prstGeom prst="rect">
            <a:avLst/>
          </a:prstGeom>
        </p:spPr>
      </p:pic>
      <p:cxnSp>
        <p:nvCxnSpPr>
          <p:cNvPr id="7" name="Straight Connector 10"/>
          <p:cNvCxnSpPr/>
          <p:nvPr/>
        </p:nvCxnSpPr>
        <p:spPr>
          <a:xfrm>
            <a:off x="683568" y="5445224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600" dirty="0"/>
              <a:t>Informácie o spolupráci firiem a zdravotníkov na Slovensku</a:t>
            </a:r>
            <a:endParaRPr lang="en-US" sz="26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088512"/>
              </p:ext>
            </p:extLst>
          </p:nvPr>
        </p:nvGraphicFramePr>
        <p:xfrm>
          <a:off x="540000" y="1772816"/>
          <a:ext cx="8042964" cy="419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969"/>
                <a:gridCol w="3024336"/>
                <a:gridCol w="1865659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Čo </a:t>
                      </a:r>
                      <a:endParaRPr lang="en-US" sz="2000" dirty="0"/>
                    </a:p>
                  </a:txBody>
                  <a:tcPr>
                    <a:solidFill>
                      <a:srgbClr val="00AB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Kto nahlasuje </a:t>
                      </a:r>
                      <a:endParaRPr lang="en-US" sz="2000" dirty="0"/>
                    </a:p>
                  </a:txBody>
                  <a:tcPr>
                    <a:solidFill>
                      <a:srgbClr val="00AB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Kde</a:t>
                      </a:r>
                      <a:endParaRPr lang="en-US" sz="2000" dirty="0"/>
                    </a:p>
                  </a:txBody>
                  <a:tcPr>
                    <a:solidFill>
                      <a:srgbClr val="00ABE2"/>
                    </a:solidFill>
                  </a:tcPr>
                </a:tc>
              </a:tr>
              <a:tr h="551937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Agregátne výdavky na propagáciu, marketing a nepeňažné plnenia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Firmy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Ministerstvo zdravotníctva</a:t>
                      </a:r>
                      <a:endParaRPr lang="en-US" dirty="0"/>
                    </a:p>
                  </a:txBody>
                  <a:tcPr/>
                </a:tc>
              </a:tr>
              <a:tr h="551937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Účasť zdravotníkov na odborných podujatiach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Firmy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NCZI</a:t>
                      </a:r>
                      <a:endParaRPr lang="en-US" dirty="0"/>
                    </a:p>
                  </a:txBody>
                  <a:tcPr/>
                </a:tc>
              </a:tr>
              <a:tr h="551937">
                <a:tc>
                  <a:txBody>
                    <a:bodyPr/>
                    <a:lstStyle/>
                    <a:p>
                      <a:r>
                        <a:rPr lang="sk-SK" dirty="0" smtClean="0"/>
                        <a:t>Intervenčné</a:t>
                      </a:r>
                      <a:r>
                        <a:rPr lang="sk-SK" baseline="0" dirty="0" smtClean="0"/>
                        <a:t> štúdie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Firmy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ŠÚKL</a:t>
                      </a:r>
                      <a:endParaRPr lang="en-US" dirty="0"/>
                    </a:p>
                  </a:txBody>
                  <a:tcPr/>
                </a:tc>
              </a:tr>
              <a:tr h="551937">
                <a:tc>
                  <a:txBody>
                    <a:bodyPr/>
                    <a:lstStyle/>
                    <a:p>
                      <a:r>
                        <a:rPr lang="sk-SK" dirty="0" smtClean="0"/>
                        <a:t>Neintervenčné štúdie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Firmy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NCZI</a:t>
                      </a:r>
                      <a:endParaRPr lang="en-US" dirty="0"/>
                    </a:p>
                  </a:txBody>
                  <a:tcPr/>
                </a:tc>
              </a:tr>
              <a:tr h="551937">
                <a:tc>
                  <a:txBody>
                    <a:bodyPr/>
                    <a:lstStyle/>
                    <a:p>
                      <a:r>
                        <a:rPr lang="sk-SK" dirty="0" smtClean="0"/>
                        <a:t>Finančné a nefinančné príjmy od firiem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Zdravotníci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Ministerstvo</a:t>
                      </a:r>
                      <a:r>
                        <a:rPr lang="sk-SK" baseline="0" dirty="0" smtClean="0"/>
                        <a:t> zdravotníctva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2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540000" y="1556792"/>
            <a:ext cx="5221451" cy="4298280"/>
          </a:xfrm>
        </p:spPr>
        <p:txBody>
          <a:bodyPr/>
          <a:lstStyle/>
          <a:p>
            <a:r>
              <a:rPr lang="sk-SK" sz="2400" dirty="0" smtClean="0"/>
              <a:t>Agregátne výdavky na propagáciu, marketing a nepeňažné plnenia – neadresné informácie</a:t>
            </a:r>
          </a:p>
          <a:p>
            <a:r>
              <a:rPr lang="sk-SK" sz="2400" dirty="0" smtClean="0"/>
              <a:t>Účasť na odborných podujatiach – informácie v tisíckach dokumentov, nemožnosť vyhľadávať, často nečitateľné</a:t>
            </a:r>
          </a:p>
          <a:p>
            <a:r>
              <a:rPr lang="sk-SK" sz="2400" dirty="0" smtClean="0"/>
              <a:t>Klinické štúdie – chýbajú   informácie o finančnom plnení</a:t>
            </a:r>
          </a:p>
          <a:p>
            <a:r>
              <a:rPr lang="sk-SK" sz="2400" dirty="0" smtClean="0"/>
              <a:t>Príjmy zdravotníkov – zdravotníci príjmy nehlásia</a:t>
            </a:r>
            <a:endParaRPr lang="en-US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k-SK" dirty="0" smtClean="0"/>
              <a:t>Prečo to nefunguje?</a:t>
            </a:r>
            <a:endParaRPr lang="en-US" dirty="0"/>
          </a:p>
        </p:txBody>
      </p:sp>
      <p:sp>
        <p:nvSpPr>
          <p:cNvPr id="4" name="Content Placeholder 9"/>
          <p:cNvSpPr>
            <a:spLocks noGrp="1"/>
          </p:cNvSpPr>
          <p:nvPr>
            <p:ph idx="21"/>
          </p:nvPr>
        </p:nvSpPr>
        <p:spPr>
          <a:xfrm>
            <a:off x="5983377" y="5661249"/>
            <a:ext cx="2736304" cy="324464"/>
          </a:xfrm>
        </p:spPr>
        <p:txBody>
          <a:bodyPr/>
          <a:lstStyle/>
          <a:p>
            <a:pPr algn="r"/>
            <a:r>
              <a:rPr lang="sk-SK" sz="1400" dirty="0" smtClean="0"/>
              <a:t>Zdroj: NCZI</a:t>
            </a:r>
            <a:endParaRPr lang="en-US" sz="1400" dirty="0"/>
          </a:p>
          <a:p>
            <a:endParaRPr lang="sk-SK" sz="2400" dirty="0" smtClean="0"/>
          </a:p>
        </p:txBody>
      </p:sp>
      <p:pic>
        <p:nvPicPr>
          <p:cNvPr id="5" name="Obrázo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84985"/>
            <a:ext cx="3505511" cy="22563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9"/>
          <p:cNvSpPr txBox="1">
            <a:spLocks/>
          </p:cNvSpPr>
          <p:nvPr/>
        </p:nvSpPr>
        <p:spPr>
          <a:xfrm>
            <a:off x="6409885" y="1722398"/>
            <a:ext cx="2327138" cy="16780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sk-SK" sz="1800" b="1" dirty="0" smtClean="0">
                <a:solidFill>
                  <a:srgbClr val="00ABE2"/>
                </a:solidFill>
              </a:rPr>
              <a:t>Informácie: NEÚPLNÉ, ROZTRÚSENÉ, NEDOSTUPNÉ PRE PACIENTA</a:t>
            </a:r>
            <a:endParaRPr lang="en-US" sz="1800" b="1" dirty="0">
              <a:solidFill>
                <a:srgbClr val="00A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4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k-SK" sz="3600"/>
              <a:t>Prečo to nefunguje?</a:t>
            </a:r>
            <a:endParaRPr lang="en-US" sz="3600" dirty="0"/>
          </a:p>
        </p:txBody>
      </p:sp>
      <p:pic>
        <p:nvPicPr>
          <p:cNvPr id="14" name="Obrázok 13" descr="Prehlad prijmov zdravotnik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518730"/>
            <a:ext cx="6715172" cy="4600330"/>
          </a:xfrm>
          <a:prstGeom prst="rect">
            <a:avLst/>
          </a:prstGeom>
          <a:ln w="317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9375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534117" y="2304661"/>
            <a:ext cx="7134227" cy="4298280"/>
          </a:xfrm>
        </p:spPr>
        <p:txBody>
          <a:bodyPr/>
          <a:lstStyle/>
          <a:p>
            <a:r>
              <a:rPr lang="sk-SK" sz="2300" dirty="0" smtClean="0"/>
              <a:t>Firmy budú hlásiť informácie o finančných a nefinančných plneniach zdravotníkom, vrátane plnení prostredníctvom tretích osôb</a:t>
            </a:r>
          </a:p>
          <a:p>
            <a:r>
              <a:rPr lang="sk-SK" sz="2300" dirty="0" smtClean="0"/>
              <a:t>Všetky informácie budú zverejnené na jednom mieste, dostupné pre pacientov</a:t>
            </a:r>
          </a:p>
          <a:p>
            <a:r>
              <a:rPr lang="sk-SK" sz="2300" dirty="0" smtClean="0"/>
              <a:t>Firmám budú hroziť sankcie ak nahlásia nesprávne alebo neúplne informácie</a:t>
            </a:r>
            <a:endParaRPr lang="en-US" sz="23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k-SK" sz="3600" dirty="0" smtClean="0"/>
              <a:t>ČO SA MÁ MENIŤ</a:t>
            </a:r>
            <a:endParaRPr lang="en-US" sz="3600" dirty="0"/>
          </a:p>
        </p:txBody>
      </p:sp>
      <p:sp>
        <p:nvSpPr>
          <p:cNvPr id="6" name="Content Placeholder 8"/>
          <p:cNvSpPr>
            <a:spLocks noGrp="1"/>
          </p:cNvSpPr>
          <p:nvPr>
            <p:ph idx="21"/>
          </p:nvPr>
        </p:nvSpPr>
        <p:spPr>
          <a:xfrm>
            <a:off x="534117" y="1560778"/>
            <a:ext cx="7992160" cy="529456"/>
          </a:xfrm>
        </p:spPr>
        <p:txBody>
          <a:bodyPr/>
          <a:lstStyle/>
          <a:p>
            <a:r>
              <a:rPr lang="sk-SK" sz="2800" dirty="0" smtClean="0"/>
              <a:t>Ministerstvo pripravuje novelizáciu legislatívy</a:t>
            </a:r>
            <a:endParaRPr lang="en-US" sz="2800" dirty="0"/>
          </a:p>
        </p:txBody>
      </p:sp>
      <p:sp>
        <p:nvSpPr>
          <p:cNvPr id="3" name="BlokTextu 2"/>
          <p:cNvSpPr txBox="1"/>
          <p:nvPr/>
        </p:nvSpPr>
        <p:spPr>
          <a:xfrm>
            <a:off x="534117" y="5236552"/>
            <a:ext cx="7992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/>
              <a:t>Zásadná je komunikácia o zverejnených informáciách s pacientmi/ verejnosťou – čo zverejnené informácie znamenajú a čo neznamenajú. </a:t>
            </a:r>
            <a:endParaRPr lang="en-US" sz="23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375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252140"/>
            <a:ext cx="8640960" cy="6345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ontent Placeholder 9"/>
          <p:cNvSpPr txBox="1">
            <a:spLocks/>
          </p:cNvSpPr>
          <p:nvPr/>
        </p:nvSpPr>
        <p:spPr>
          <a:xfrm>
            <a:off x="251520" y="4221088"/>
            <a:ext cx="8640960" cy="1994024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750"/>
              </a:spcAft>
              <a:buNone/>
            </a:pPr>
            <a:r>
              <a:rPr lang="en-US" sz="2000" dirty="0" smtClean="0">
                <a:solidFill>
                  <a:schemeClr val="bg1"/>
                </a:solidFill>
                <a:latin typeface="Arial Narrow Bold"/>
                <a:cs typeface="Arial Narrow Bold"/>
              </a:rPr>
              <a:t>www.transparency.sk</a:t>
            </a:r>
          </a:p>
          <a:p>
            <a:pPr marL="0" indent="0" algn="ctr">
              <a:buNone/>
            </a:pPr>
            <a:r>
              <a:rPr lang="en-US" sz="1500" dirty="0">
                <a:solidFill>
                  <a:schemeClr val="bg1"/>
                </a:solidFill>
                <a:latin typeface="Arial Narrow Bold"/>
                <a:cs typeface="Arial Narrow Bold"/>
              </a:rPr>
              <a:t>www.facebook.com/transparencysk</a:t>
            </a:r>
            <a:endParaRPr lang="sk-SK" sz="1500" dirty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r>
              <a:rPr lang="sk-SK" sz="1500" dirty="0">
                <a:solidFill>
                  <a:schemeClr val="bg1"/>
                </a:solidFill>
                <a:latin typeface="Arial Narrow Bold"/>
                <a:cs typeface="Arial Narrow Bold"/>
              </a:rPr>
              <a:t>www.</a:t>
            </a:r>
            <a:r>
              <a:rPr lang="en-US" sz="1500" dirty="0">
                <a:solidFill>
                  <a:schemeClr val="bg1"/>
                </a:solidFill>
                <a:latin typeface="Arial Narrow Bold"/>
                <a:cs typeface="Arial Narrow Bold"/>
              </a:rPr>
              <a:t>transparency.blog.sme.sk/</a:t>
            </a:r>
          </a:p>
          <a:p>
            <a:pPr marL="0" indent="0" algn="ctr">
              <a:spcBef>
                <a:spcPts val="1488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Arial Narrow Bold"/>
                <a:cs typeface="Arial Narrow Bold"/>
              </a:rPr>
              <a:t>© 201</a:t>
            </a:r>
            <a:r>
              <a:rPr lang="sk-SK" sz="1200" dirty="0">
                <a:solidFill>
                  <a:schemeClr val="bg1"/>
                </a:solidFill>
                <a:latin typeface="Arial Narrow Bold"/>
                <a:cs typeface="Arial Narrow Bold"/>
              </a:rPr>
              <a:t>5</a:t>
            </a:r>
            <a:r>
              <a:rPr lang="en-US" sz="1200" dirty="0">
                <a:solidFill>
                  <a:schemeClr val="bg1"/>
                </a:solidFill>
                <a:latin typeface="Arial Narrow Bold"/>
                <a:cs typeface="Arial Narrow Bold"/>
              </a:rPr>
              <a:t> </a:t>
            </a:r>
            <a:r>
              <a:rPr lang="sk-SK" sz="1200" dirty="0" err="1">
                <a:solidFill>
                  <a:schemeClr val="bg1"/>
                </a:solidFill>
                <a:latin typeface="Arial Narrow Bold"/>
                <a:cs typeface="Arial Narrow Bold"/>
              </a:rPr>
              <a:t>Transparency</a:t>
            </a:r>
            <a:r>
              <a:rPr lang="sk-SK" sz="1200" dirty="0">
                <a:solidFill>
                  <a:schemeClr val="bg1"/>
                </a:solidFill>
                <a:latin typeface="Arial Narrow Bold"/>
                <a:cs typeface="Arial Narrow Bold"/>
              </a:rPr>
              <a:t> International </a:t>
            </a:r>
            <a:r>
              <a:rPr lang="sk-SK" sz="1200" dirty="0" smtClean="0">
                <a:solidFill>
                  <a:schemeClr val="bg1"/>
                </a:solidFill>
                <a:latin typeface="Arial Narrow Bold"/>
                <a:cs typeface="Arial Narrow Bold"/>
              </a:rPr>
              <a:t>Slov</a:t>
            </a:r>
            <a:r>
              <a:rPr lang="en-US" sz="1200" dirty="0" err="1" smtClean="0">
                <a:solidFill>
                  <a:schemeClr val="bg1"/>
                </a:solidFill>
                <a:latin typeface="Arial Narrow Bold"/>
                <a:cs typeface="Arial Narrow Bold"/>
              </a:rPr>
              <a:t>ensko</a:t>
            </a:r>
            <a:endParaRPr lang="en-US" sz="1500" dirty="0">
              <a:solidFill>
                <a:schemeClr val="bg1"/>
              </a:solidFill>
              <a:latin typeface="Arial Narrow Bold"/>
              <a:cs typeface="Arial Narrow Bold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832969"/>
            <a:ext cx="2647050" cy="1005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557476" y="1929604"/>
            <a:ext cx="4394218" cy="4298280"/>
          </a:xfrm>
        </p:spPr>
        <p:txBody>
          <a:bodyPr/>
          <a:lstStyle/>
          <a:p>
            <a:r>
              <a:rPr lang="sk-SK" sz="2400" dirty="0" smtClean="0"/>
              <a:t>Od 2012</a:t>
            </a:r>
          </a:p>
          <a:p>
            <a:r>
              <a:rPr lang="sk-SK" sz="2400" dirty="0" smtClean="0"/>
              <a:t>Rozpočet cca 30 tisíc/ rok</a:t>
            </a:r>
          </a:p>
          <a:p>
            <a:r>
              <a:rPr lang="sk-SK" sz="2400" dirty="0" smtClean="0"/>
              <a:t>www.transparency.sk</a:t>
            </a:r>
          </a:p>
          <a:p>
            <a:r>
              <a:rPr lang="sk-SK" sz="2400" dirty="0" smtClean="0"/>
              <a:t>Hlavné témy: </a:t>
            </a:r>
          </a:p>
          <a:p>
            <a:pPr marL="800100" lvl="1" indent="-342900">
              <a:buFontTx/>
              <a:buChar char="-"/>
            </a:pPr>
            <a:r>
              <a:rPr lang="sk-SK" sz="2100" dirty="0" smtClean="0"/>
              <a:t>verejné obstarávanie v zdravotníctve</a:t>
            </a:r>
          </a:p>
          <a:p>
            <a:pPr marL="800100" lvl="1" indent="-342900">
              <a:buFontTx/>
              <a:buChar char="-"/>
            </a:pPr>
            <a:r>
              <a:rPr lang="sk-SK" sz="2100" dirty="0"/>
              <a:t>t</a:t>
            </a:r>
            <a:r>
              <a:rPr lang="sk-SK" sz="2100" dirty="0" smtClean="0"/>
              <a:t>ransparentnosť nemocníc</a:t>
            </a:r>
          </a:p>
          <a:p>
            <a:pPr marL="800100" lvl="1" indent="-342900">
              <a:buFontTx/>
              <a:buChar char="-"/>
            </a:pPr>
            <a:r>
              <a:rPr lang="sk-SK" sz="2100" dirty="0" smtClean="0"/>
              <a:t>konflikty záujmov</a:t>
            </a:r>
          </a:p>
          <a:p>
            <a:pPr marL="0" indent="0">
              <a:buNone/>
            </a:pPr>
            <a:endParaRPr lang="sk-SK" sz="2600" dirty="0" smtClean="0"/>
          </a:p>
          <a:p>
            <a:pPr marL="800100" lvl="1" indent="-342900">
              <a:buFontTx/>
              <a:buChar char="-"/>
            </a:pPr>
            <a:endParaRPr lang="sk-SK" sz="2100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k-SK" sz="2600" dirty="0" smtClean="0"/>
              <a:t>TIS: Monitoring transparentnosti v sektore zdravotníctva</a:t>
            </a:r>
            <a:endParaRPr lang="en-US" sz="26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277" y="3648370"/>
            <a:ext cx="983714" cy="860749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185" y="3723135"/>
            <a:ext cx="1710288" cy="559133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800" y="4812937"/>
            <a:ext cx="1235745" cy="800123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369" y="2229790"/>
            <a:ext cx="1887473" cy="983185"/>
          </a:xfrm>
          <a:prstGeom prst="rect">
            <a:avLst/>
          </a:prstGeom>
        </p:spPr>
      </p:pic>
      <p:pic>
        <p:nvPicPr>
          <p:cNvPr id="3" name="Zástupný symbol obsahu 2"/>
          <p:cNvPicPr>
            <a:picLocks noGrp="1" noChangeAspect="1"/>
          </p:cNvPicPr>
          <p:nvPr>
            <p:ph idx="2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096" y="2229790"/>
            <a:ext cx="1810607" cy="1189527"/>
          </a:xfrm>
        </p:spPr>
      </p:pic>
    </p:spTree>
    <p:extLst>
      <p:ext uri="{BB962C8B-B14F-4D97-AF65-F5344CB8AC3E}">
        <p14:creationId xmlns:p14="http://schemas.microsoft.com/office/powerpoint/2010/main" val="160087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k-SK" sz="2600" dirty="0" smtClean="0"/>
              <a:t>133 starostov v konflikte záujmov</a:t>
            </a:r>
            <a:endParaRPr lang="en-US" sz="2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21"/>
          </p:nvPr>
        </p:nvSpPr>
        <p:spPr>
          <a:xfrm>
            <a:off x="4139950" y="6021288"/>
            <a:ext cx="3384377" cy="324464"/>
          </a:xfrm>
        </p:spPr>
        <p:txBody>
          <a:bodyPr/>
          <a:lstStyle/>
          <a:p>
            <a:pPr algn="r"/>
            <a:r>
              <a:rPr lang="sk-SK" sz="1400" dirty="0" smtClean="0"/>
              <a:t>Zdroj: </a:t>
            </a:r>
            <a:r>
              <a:rPr lang="sk-SK" sz="1400" dirty="0" err="1" smtClean="0"/>
              <a:t>Transparency</a:t>
            </a:r>
            <a:r>
              <a:rPr lang="sk-SK" sz="1400" dirty="0" smtClean="0"/>
              <a:t> International Slovensko</a:t>
            </a:r>
            <a:endParaRPr lang="en-US" sz="1400" dirty="0"/>
          </a:p>
          <a:p>
            <a:endParaRPr lang="sk-SK" sz="24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544772" y="1571355"/>
            <a:ext cx="6979555" cy="1445395"/>
          </a:xfrm>
        </p:spPr>
        <p:txBody>
          <a:bodyPr/>
          <a:lstStyle/>
          <a:p>
            <a:r>
              <a:rPr lang="sk-SK" sz="1800" dirty="0" smtClean="0"/>
              <a:t>Starostom zákon o konflikte záujmov zakazuje podnikať vo funkcii štatutára súkromnej firmy</a:t>
            </a:r>
          </a:p>
          <a:p>
            <a:r>
              <a:rPr lang="sk-SK" sz="1800" dirty="0" smtClean="0"/>
              <a:t>Analýza TIS (2014): Zákon porušilo 133 starostov (5 %)</a:t>
            </a:r>
          </a:p>
          <a:p>
            <a:r>
              <a:rPr lang="sk-SK" sz="1800" dirty="0" smtClean="0"/>
              <a:t>Takéto obce dosahovali vyššie dlhy a mali horšie finančné zdravie</a:t>
            </a:r>
            <a:endParaRPr lang="en-US" sz="18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926263"/>
            <a:ext cx="6912767" cy="294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8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2987824" y="1916832"/>
            <a:ext cx="5609332" cy="3911599"/>
          </a:xfrm>
        </p:spPr>
        <p:txBody>
          <a:bodyPr/>
          <a:lstStyle/>
          <a:p>
            <a:r>
              <a:rPr lang="sk-SK" sz="2200" dirty="0" smtClean="0"/>
              <a:t>Situácia, kedy sú jednotlivec </a:t>
            </a:r>
            <a:r>
              <a:rPr lang="sk-SK" sz="2200" dirty="0"/>
              <a:t>alebo organizácia, pre ktorú </a:t>
            </a:r>
            <a:r>
              <a:rPr lang="sk-SK" sz="2200" dirty="0" smtClean="0"/>
              <a:t>jednotlivec pracuje, konfrontovaní </a:t>
            </a:r>
            <a:r>
              <a:rPr lang="sk-SK" sz="2200" dirty="0"/>
              <a:t>voľbou medzi </a:t>
            </a:r>
            <a:r>
              <a:rPr lang="sk-SK" sz="2200" dirty="0" smtClean="0"/>
              <a:t>nárokmi vyplývajúcimi z profesie </a:t>
            </a:r>
            <a:r>
              <a:rPr lang="sk-SK" sz="2200" dirty="0"/>
              <a:t>a ich osobným </a:t>
            </a:r>
            <a:r>
              <a:rPr lang="sk-SK" sz="2200" dirty="0" smtClean="0"/>
              <a:t>záujmom</a:t>
            </a:r>
            <a:r>
              <a:rPr lang="sk-SK" sz="2200" dirty="0"/>
              <a:t> </a:t>
            </a:r>
            <a:r>
              <a:rPr lang="sk-SK" sz="2200" dirty="0" smtClean="0"/>
              <a:t>(</a:t>
            </a:r>
            <a:r>
              <a:rPr lang="sk-SK" sz="2200" dirty="0" err="1" smtClean="0"/>
              <a:t>Transparency</a:t>
            </a:r>
            <a:r>
              <a:rPr lang="sk-SK" sz="2200" dirty="0" smtClean="0"/>
              <a:t> International)</a:t>
            </a:r>
          </a:p>
          <a:p>
            <a:r>
              <a:rPr lang="sk-SK" sz="2200" dirty="0" smtClean="0"/>
              <a:t>Okolnosti, ktoré vytvárajú riziko, že </a:t>
            </a:r>
            <a:r>
              <a:rPr lang="sk-SK" sz="2200" dirty="0"/>
              <a:t>profesionálny úsudok alebo činnosť, ktoré sú primárnym záujmom, budú nepatrične ovplyvnené sekundárnym </a:t>
            </a:r>
            <a:r>
              <a:rPr lang="sk-SK" sz="2200" dirty="0" smtClean="0"/>
              <a:t>záujmom</a:t>
            </a:r>
            <a:r>
              <a:rPr lang="sk-SK" sz="2200" dirty="0"/>
              <a:t> </a:t>
            </a:r>
            <a:r>
              <a:rPr lang="sk-SK" sz="2200" dirty="0" smtClean="0"/>
              <a:t>(</a:t>
            </a:r>
            <a:r>
              <a:rPr lang="sk-SK" sz="2200" dirty="0" err="1" smtClean="0"/>
              <a:t>Institute</a:t>
            </a:r>
            <a:r>
              <a:rPr lang="sk-SK" sz="2200" dirty="0" smtClean="0"/>
              <a:t> of </a:t>
            </a:r>
            <a:r>
              <a:rPr lang="sk-SK" sz="2200" dirty="0" err="1" smtClean="0"/>
              <a:t>Medicine</a:t>
            </a:r>
            <a:r>
              <a:rPr lang="sk-SK" sz="2200" dirty="0" smtClean="0"/>
              <a:t>)</a:t>
            </a:r>
            <a:endParaRPr lang="en-US" sz="2200" dirty="0"/>
          </a:p>
        </p:txBody>
      </p:sp>
      <p:sp>
        <p:nvSpPr>
          <p:cNvPr id="10" name="Content Placeholder 9"/>
          <p:cNvSpPr>
            <a:spLocks noGrp="1"/>
          </p:cNvSpPr>
          <p:nvPr>
            <p:ph idx="21"/>
          </p:nvPr>
        </p:nvSpPr>
        <p:spPr>
          <a:xfrm>
            <a:off x="540000" y="1916832"/>
            <a:ext cx="1799752" cy="3898900"/>
          </a:xfrm>
        </p:spPr>
        <p:txBody>
          <a:bodyPr/>
          <a:lstStyle/>
          <a:p>
            <a:r>
              <a:rPr lang="sk-SK" sz="2400" dirty="0"/>
              <a:t>Konflikt záujmov </a:t>
            </a:r>
            <a:r>
              <a:rPr lang="sk-SK" sz="2400" dirty="0" smtClean="0"/>
              <a:t>neznamená </a:t>
            </a:r>
            <a:r>
              <a:rPr lang="sk-SK" sz="2400" dirty="0"/>
              <a:t>automaticky </a:t>
            </a:r>
            <a:r>
              <a:rPr lang="sk-SK" sz="2400" dirty="0" smtClean="0"/>
              <a:t>problém.</a:t>
            </a:r>
          </a:p>
          <a:p>
            <a:r>
              <a:rPr lang="sk-SK" sz="2400" dirty="0" smtClean="0"/>
              <a:t>Konflikt </a:t>
            </a:r>
            <a:r>
              <a:rPr lang="sk-SK" sz="2400" dirty="0"/>
              <a:t>predstavuje </a:t>
            </a:r>
            <a:r>
              <a:rPr lang="sk-SK" sz="2400" dirty="0" smtClean="0"/>
              <a:t>riziko problému.</a:t>
            </a:r>
            <a:endParaRPr lang="en-US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dirty="0" smtClean="0"/>
              <a:t>Čo znamená konflikt záujmov?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k-SK" sz="2600" dirty="0" smtClean="0"/>
              <a:t>Konflikt záujmov a farmaceutický priemysel</a:t>
            </a:r>
            <a:endParaRPr lang="en-US" sz="2600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419" y="2276872"/>
            <a:ext cx="4692581" cy="3623808"/>
          </a:xfrm>
          <a:prstGeom prst="rect">
            <a:avLst/>
          </a:prstGeom>
        </p:spPr>
      </p:pic>
      <p:sp>
        <p:nvSpPr>
          <p:cNvPr id="5" name="Zástupný symbol obsahu 4"/>
          <p:cNvSpPr>
            <a:spLocks noGrp="1"/>
          </p:cNvSpPr>
          <p:nvPr>
            <p:ph idx="20"/>
          </p:nvPr>
        </p:nvSpPr>
        <p:spPr>
          <a:xfrm>
            <a:off x="540000" y="1628800"/>
            <a:ext cx="3671960" cy="4608512"/>
          </a:xfrm>
        </p:spPr>
        <p:txBody>
          <a:bodyPr/>
          <a:lstStyle/>
          <a:p>
            <a:r>
              <a:rPr lang="sk-SK" dirty="0" smtClean="0"/>
              <a:t>„Od aspoň 2003 do 2004, Pfizer Česká republika, cez svojich zamestnancov a agentov, poskytovala podporu pre medzinárodné cestovanie a rekreačné príležitosti lekárom zamestnaným českou vládou s cieľom ovplyvňovať týchto vládnych predstaviteľov aby predpisovali produkty Pfizer.“</a:t>
            </a:r>
          </a:p>
          <a:p>
            <a:endParaRPr lang="sk-SK" dirty="0" smtClean="0"/>
          </a:p>
          <a:p>
            <a:r>
              <a:rPr lang="sk-SK" dirty="0" smtClean="0"/>
              <a:t>Pfizer americkým úradom v rámci urovnania zaplatil 60 miliónov dolárov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idx="21"/>
          </p:nvPr>
        </p:nvSpPr>
        <p:spPr>
          <a:xfrm>
            <a:off x="5724128" y="5900680"/>
            <a:ext cx="2736304" cy="324464"/>
          </a:xfrm>
        </p:spPr>
        <p:txBody>
          <a:bodyPr/>
          <a:lstStyle/>
          <a:p>
            <a:pPr algn="r"/>
            <a:r>
              <a:rPr lang="sk-SK" sz="1400" dirty="0" smtClean="0"/>
              <a:t>Zdroj: SECI</a:t>
            </a:r>
            <a:endParaRPr lang="en-US" sz="1400" dirty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638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k-SK" sz="2600" dirty="0"/>
              <a:t>Konflikt záujmov a farmaceutický </a:t>
            </a:r>
            <a:r>
              <a:rPr lang="sk-SK" sz="2600" dirty="0" smtClean="0"/>
              <a:t>priemysel II. </a:t>
            </a:r>
            <a:endParaRPr lang="en-US" sz="2600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34489"/>
            <a:ext cx="6480721" cy="4858851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21"/>
          </p:nvPr>
        </p:nvSpPr>
        <p:spPr>
          <a:xfrm>
            <a:off x="4644009" y="6131108"/>
            <a:ext cx="2736304" cy="324464"/>
          </a:xfrm>
        </p:spPr>
        <p:txBody>
          <a:bodyPr/>
          <a:lstStyle/>
          <a:p>
            <a:pPr algn="r"/>
            <a:r>
              <a:rPr lang="sk-SK" sz="1400" dirty="0" smtClean="0"/>
              <a:t>Zdroj: BBCI</a:t>
            </a:r>
            <a:endParaRPr lang="en-US" sz="1400" dirty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6557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Rie</a:t>
            </a:r>
            <a:r>
              <a:rPr lang="sk-SK" dirty="0" err="1" smtClean="0"/>
              <a:t>šenie</a:t>
            </a:r>
            <a:r>
              <a:rPr lang="sk-SK" dirty="0" smtClean="0"/>
              <a:t>? Viac transparentnosti</a:t>
            </a:r>
            <a:endParaRPr lang="en-US" dirty="0"/>
          </a:p>
        </p:txBody>
      </p:sp>
      <p:pic>
        <p:nvPicPr>
          <p:cNvPr id="5" name="Obrázok 4"/>
          <p:cNvPicPr/>
          <p:nvPr/>
        </p:nvPicPr>
        <p:blipFill>
          <a:blip r:embed="rId3"/>
          <a:stretch>
            <a:fillRect/>
          </a:stretch>
        </p:blipFill>
        <p:spPr>
          <a:xfrm>
            <a:off x="540000" y="1916831"/>
            <a:ext cx="7920432" cy="3888433"/>
          </a:xfrm>
          <a:prstGeom prst="rect">
            <a:avLst/>
          </a:prstGeom>
        </p:spPr>
      </p:pic>
      <p:sp>
        <p:nvSpPr>
          <p:cNvPr id="9" name="Content Placeholder 9"/>
          <p:cNvSpPr txBox="1">
            <a:spLocks/>
          </p:cNvSpPr>
          <p:nvPr/>
        </p:nvSpPr>
        <p:spPr>
          <a:xfrm>
            <a:off x="575780" y="5962847"/>
            <a:ext cx="7848872" cy="78482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1800" dirty="0"/>
              <a:t>Ďalšie </a:t>
            </a:r>
            <a:r>
              <a:rPr lang="sk-SK" sz="1800" dirty="0" smtClean="0"/>
              <a:t>krajiny: </a:t>
            </a:r>
            <a:r>
              <a:rPr lang="sk-SK" sz="1800" dirty="0"/>
              <a:t>Holandsko, Francúzsko, pripravuje sa Bulharsko</a:t>
            </a:r>
            <a:endParaRPr lang="en-US" sz="1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67544" y="1464035"/>
            <a:ext cx="5760640" cy="3555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>
                <a:solidFill>
                  <a:srgbClr val="00ABE2"/>
                </a:solidFill>
              </a:rPr>
              <a:t>USA: </a:t>
            </a:r>
            <a:r>
              <a:rPr lang="sk-SK" dirty="0" err="1">
                <a:solidFill>
                  <a:srgbClr val="00ABE2"/>
                </a:solidFill>
              </a:rPr>
              <a:t>Physician</a:t>
            </a:r>
            <a:r>
              <a:rPr lang="sk-SK" dirty="0">
                <a:solidFill>
                  <a:srgbClr val="00ABE2"/>
                </a:solidFill>
              </a:rPr>
              <a:t> </a:t>
            </a:r>
            <a:r>
              <a:rPr lang="sk-SK" dirty="0" err="1">
                <a:solidFill>
                  <a:srgbClr val="00ABE2"/>
                </a:solidFill>
              </a:rPr>
              <a:t>Payments</a:t>
            </a:r>
            <a:r>
              <a:rPr lang="sk-SK" dirty="0">
                <a:solidFill>
                  <a:srgbClr val="00ABE2"/>
                </a:solidFill>
              </a:rPr>
              <a:t> </a:t>
            </a:r>
            <a:r>
              <a:rPr lang="sk-SK" dirty="0" err="1">
                <a:solidFill>
                  <a:srgbClr val="00ABE2"/>
                </a:solidFill>
              </a:rPr>
              <a:t>Sunshine</a:t>
            </a:r>
            <a:r>
              <a:rPr lang="sk-SK" dirty="0">
                <a:solidFill>
                  <a:srgbClr val="00ABE2"/>
                </a:solidFill>
              </a:rPr>
              <a:t> </a:t>
            </a:r>
            <a:r>
              <a:rPr lang="sk-SK" dirty="0" err="1">
                <a:solidFill>
                  <a:srgbClr val="00ABE2"/>
                </a:solidFill>
              </a:rPr>
              <a:t>Act</a:t>
            </a:r>
            <a:r>
              <a:rPr lang="sk-SK" dirty="0">
                <a:solidFill>
                  <a:srgbClr val="00ABE2"/>
                </a:solidFill>
              </a:rPr>
              <a:t> (2010)</a:t>
            </a:r>
            <a:endParaRPr lang="en-US" dirty="0">
              <a:solidFill>
                <a:srgbClr val="00ABE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540000" y="1857364"/>
            <a:ext cx="4394218" cy="4298280"/>
          </a:xfrm>
        </p:spPr>
        <p:txBody>
          <a:bodyPr/>
          <a:lstStyle/>
          <a:p>
            <a:r>
              <a:rPr lang="sk-SK" sz="2600" dirty="0" smtClean="0"/>
              <a:t>Lepší obraz lekárov a farmaceutických spoločností</a:t>
            </a:r>
            <a:r>
              <a:rPr lang="en-US" sz="2600" dirty="0" smtClean="0"/>
              <a:t> – v</a:t>
            </a:r>
            <a:r>
              <a:rPr lang="sk-SK" sz="2600" dirty="0" err="1" smtClean="0"/>
              <a:t>äčšia</a:t>
            </a:r>
            <a:r>
              <a:rPr lang="sk-SK" sz="2600" dirty="0" smtClean="0"/>
              <a:t> dôvera</a:t>
            </a:r>
          </a:p>
          <a:p>
            <a:r>
              <a:rPr lang="sk-SK" sz="2600" dirty="0" smtClean="0"/>
              <a:t>Obmedzenie priestoru pre neetické konanie</a:t>
            </a:r>
            <a:endParaRPr lang="en-US" sz="2600" dirty="0" smtClean="0"/>
          </a:p>
          <a:p>
            <a:r>
              <a:rPr lang="sk-SK" sz="2600" dirty="0" smtClean="0"/>
              <a:t>Lepšie informovaní pacienti, lepšia zdravotná starostlivosť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k-SK" sz="2600" dirty="0"/>
              <a:t>Na čo je dobrá väčšia transparentnosť </a:t>
            </a:r>
            <a:endParaRPr lang="en-US" sz="2600" dirty="0"/>
          </a:p>
        </p:txBody>
      </p:sp>
      <p:sp>
        <p:nvSpPr>
          <p:cNvPr id="4" name="Content Placeholder 9"/>
          <p:cNvSpPr>
            <a:spLocks noGrp="1"/>
          </p:cNvSpPr>
          <p:nvPr>
            <p:ph idx="21"/>
          </p:nvPr>
        </p:nvSpPr>
        <p:spPr>
          <a:xfrm>
            <a:off x="5796136" y="2042341"/>
            <a:ext cx="2736304" cy="3898900"/>
          </a:xfrm>
        </p:spPr>
        <p:txBody>
          <a:bodyPr/>
          <a:lstStyle/>
          <a:p>
            <a:r>
              <a:rPr lang="sk-SK" sz="2400" dirty="0" smtClean="0"/>
              <a:t>„Odporúčame pacientom, aby o týchto vzťahoch diskutovali so svojimi poskytovateľmi “</a:t>
            </a:r>
            <a:endParaRPr lang="en-US" sz="2400" dirty="0" smtClean="0"/>
          </a:p>
          <a:p>
            <a:pPr algn="r"/>
            <a:endParaRPr lang="sk-SK" sz="1400" dirty="0" smtClean="0"/>
          </a:p>
          <a:p>
            <a:pPr algn="r"/>
            <a:r>
              <a:rPr lang="sk-SK" sz="1400" dirty="0" err="1"/>
              <a:t>Centers</a:t>
            </a:r>
            <a:r>
              <a:rPr lang="sk-SK" sz="1400" dirty="0"/>
              <a:t> </a:t>
            </a:r>
            <a:r>
              <a:rPr lang="sk-SK" sz="1400" dirty="0" err="1"/>
              <a:t>for</a:t>
            </a:r>
            <a:r>
              <a:rPr lang="sk-SK" sz="1400" dirty="0"/>
              <a:t> </a:t>
            </a:r>
            <a:r>
              <a:rPr lang="sk-SK" sz="1400" dirty="0" err="1"/>
              <a:t>Medicare</a:t>
            </a:r>
            <a:r>
              <a:rPr lang="sk-SK" sz="1400" dirty="0"/>
              <a:t> </a:t>
            </a:r>
            <a:r>
              <a:rPr lang="en-US" sz="1400" dirty="0"/>
              <a:t>&amp; Medicaid Services</a:t>
            </a:r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5467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1"/>
          </p:nvPr>
        </p:nvSpPr>
        <p:spPr>
          <a:xfrm>
            <a:off x="6444208" y="1747416"/>
            <a:ext cx="2087952" cy="3937000"/>
          </a:xfrm>
        </p:spPr>
        <p:txBody>
          <a:bodyPr/>
          <a:lstStyle/>
          <a:p>
            <a:pPr algn="r"/>
            <a:r>
              <a:rPr lang="sk-SK" dirty="0" smtClean="0"/>
              <a:t>Individuálne informácie o spolupráci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Dôležité informácie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20"/>
          </p:nvPr>
        </p:nvSpPr>
        <p:spPr>
          <a:xfrm>
            <a:off x="540000" y="1772816"/>
            <a:ext cx="6120232" cy="3911600"/>
          </a:xfrm>
        </p:spPr>
        <p:txBody>
          <a:bodyPr/>
          <a:lstStyle/>
          <a:p>
            <a:r>
              <a:rPr lang="sk-SK" sz="2100" dirty="0" smtClean="0"/>
              <a:t>Meno zdravotníckeho pracovníka</a:t>
            </a:r>
            <a:endParaRPr lang="ga-IE" sz="2100" dirty="0" smtClean="0"/>
          </a:p>
          <a:p>
            <a:r>
              <a:rPr lang="sk-SK" sz="2100" dirty="0" smtClean="0"/>
              <a:t>Špecializácia</a:t>
            </a:r>
            <a:endParaRPr lang="ga-IE" sz="2100" dirty="0" smtClean="0"/>
          </a:p>
          <a:p>
            <a:r>
              <a:rPr lang="sk-SK" sz="2100" dirty="0" smtClean="0"/>
              <a:t>Názov pracoviska</a:t>
            </a:r>
          </a:p>
          <a:p>
            <a:r>
              <a:rPr lang="sk-SK" sz="2100" dirty="0" smtClean="0"/>
              <a:t>Miesto pracoviska</a:t>
            </a:r>
            <a:endParaRPr lang="ga-IE" sz="2100" dirty="0" smtClean="0"/>
          </a:p>
          <a:p>
            <a:r>
              <a:rPr lang="sk-SK" sz="2100" dirty="0" smtClean="0"/>
              <a:t>Charakter spolupráce</a:t>
            </a:r>
          </a:p>
          <a:p>
            <a:pPr lvl="1">
              <a:buFontTx/>
              <a:buChar char="-"/>
            </a:pPr>
            <a:r>
              <a:rPr lang="sk-SK" sz="1800" dirty="0" smtClean="0"/>
              <a:t>Klinické skúšanie, klinické neintervenčné skúšanie, prieskum trhu, odborné prednášky, odborné konzultácie, účastnícke a registračné poplatky za účasť na odborných podujatiach, cestovné náklady, náklady na ubytovanie, náklady na stravu, iné</a:t>
            </a:r>
            <a:endParaRPr lang="ga-IE" sz="1800" dirty="0" smtClean="0"/>
          </a:p>
          <a:p>
            <a:r>
              <a:rPr dirty="0" smtClean="0"/>
              <a:t> </a:t>
            </a:r>
            <a:r>
              <a:rPr lang="sk-SK" sz="2100" dirty="0" smtClean="0"/>
              <a:t>Výška finančného alebo nefinančného plnenia</a:t>
            </a:r>
          </a:p>
          <a:p>
            <a:r>
              <a:rPr lang="sk-SK" sz="2100" dirty="0" smtClean="0"/>
              <a:t>Názov farmaceutickej spoločnosti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-presentation-template-2014">
  <a:themeElements>
    <a:clrScheme name="Transparency International">
      <a:dk1>
        <a:sysClr val="windowText" lastClr="000000"/>
      </a:dk1>
      <a:lt1>
        <a:sysClr val="window" lastClr="FFFFFF"/>
      </a:lt1>
      <a:dk2>
        <a:srgbClr val="0B0D11"/>
      </a:dk2>
      <a:lt2>
        <a:srgbClr val="DDDEDD"/>
      </a:lt2>
      <a:accent1>
        <a:srgbClr val="BFBFBF"/>
      </a:accent1>
      <a:accent2>
        <a:srgbClr val="595959"/>
      </a:accent2>
      <a:accent3>
        <a:srgbClr val="4F7689"/>
      </a:accent3>
      <a:accent4>
        <a:srgbClr val="60BCDF"/>
      </a:accent4>
      <a:accent5>
        <a:srgbClr val="009FEE"/>
      </a:accent5>
      <a:accent6>
        <a:srgbClr val="0076B1"/>
      </a:accent6>
      <a:hlink>
        <a:srgbClr val="009FEE"/>
      </a:hlink>
      <a:folHlink>
        <a:srgbClr val="009F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NEXALA">
      <a:dk1>
        <a:srgbClr val="002C44"/>
      </a:dk1>
      <a:lt1>
        <a:srgbClr val="FFFFFE"/>
      </a:lt1>
      <a:dk2>
        <a:srgbClr val="002C44"/>
      </a:dk2>
      <a:lt2>
        <a:srgbClr val="DDDEDD"/>
      </a:lt2>
      <a:accent1>
        <a:srgbClr val="141313"/>
      </a:accent1>
      <a:accent2>
        <a:srgbClr val="313231"/>
      </a:accent2>
      <a:accent3>
        <a:srgbClr val="505150"/>
      </a:accent3>
      <a:accent4>
        <a:srgbClr val="6D6E6D"/>
      </a:accent4>
      <a:accent5>
        <a:srgbClr val="8D8E8D"/>
      </a:accent5>
      <a:accent6>
        <a:srgbClr val="B2B3B2"/>
      </a:accent6>
      <a:hlink>
        <a:srgbClr val="29ABE2"/>
      </a:hlink>
      <a:folHlink>
        <a:srgbClr val="002C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ti-presentation-template-2014.potx</Template>
  <TotalTime>1404</TotalTime>
  <Words>489</Words>
  <Application>Microsoft Office PowerPoint</Application>
  <PresentationFormat>Prezentácia na obrazovke (4:3)</PresentationFormat>
  <Paragraphs>86</Paragraphs>
  <Slides>14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Arial Narrow Bold</vt:lpstr>
      <vt:lpstr>Calibri</vt:lpstr>
      <vt:lpstr>ti-presentation-template-2014</vt:lpstr>
      <vt:lpstr>Office Theme</vt:lpstr>
      <vt:lpstr>Je spolupráca zdravotníkov a farmaceutických spoločností transparentná?</vt:lpstr>
      <vt:lpstr>TIS: Monitoring transparentnosti v sektore zdravotníctva</vt:lpstr>
      <vt:lpstr>133 starostov v konflikte záujmov</vt:lpstr>
      <vt:lpstr>Čo znamená konflikt záujmov?</vt:lpstr>
      <vt:lpstr>Konflikt záujmov a farmaceutický priemysel</vt:lpstr>
      <vt:lpstr>Konflikt záujmov a farmaceutický priemysel II. </vt:lpstr>
      <vt:lpstr>Riešenie? Viac transparentnosti</vt:lpstr>
      <vt:lpstr>Na čo je dobrá väčšia transparentnosť </vt:lpstr>
      <vt:lpstr>Dôležité informácie</vt:lpstr>
      <vt:lpstr>Informácie o spolupráci firiem a zdravotníkov na Slovensku</vt:lpstr>
      <vt:lpstr>Prečo to nefunguje?</vt:lpstr>
      <vt:lpstr>Prečo to nefunguje?</vt:lpstr>
      <vt:lpstr>ČO SA MÁ MENIŤ</vt:lpstr>
      <vt:lpstr>Prezentácia programu PowerPoint</vt:lpstr>
    </vt:vector>
  </TitlesOfParts>
  <Manager/>
  <Company>bruc1e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charlie  brown</dc:creator>
  <cp:keywords/>
  <dc:description/>
  <cp:lastModifiedBy>Zuzana Dančíková TIS</cp:lastModifiedBy>
  <cp:revision>214</cp:revision>
  <dcterms:created xsi:type="dcterms:W3CDTF">2013-10-14T13:11:05Z</dcterms:created>
  <dcterms:modified xsi:type="dcterms:W3CDTF">2015-06-26T09:14:43Z</dcterms:modified>
  <cp:category/>
</cp:coreProperties>
</file>