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0" r:id="rId4"/>
    <p:sldId id="263" r:id="rId5"/>
    <p:sldId id="261" r:id="rId6"/>
    <p:sldId id="258" r:id="rId7"/>
    <p:sldId id="259" r:id="rId8"/>
    <p:sldId id="264" r:id="rId9"/>
    <p:sldId id="262" r:id="rId10"/>
    <p:sldId id="266" r:id="rId11"/>
    <p:sldId id="268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65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/>
              <a:t>7/20/2015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/>
              <a:t>7/20/2015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/>
              <a:t>7/20/2015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/>
              <a:t>7/20/2015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/>
              <a:t>7/20/2015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/>
              <a:t>7/20/2015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/>
              <a:t>7/20/2015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/>
              <a:t>7/20/2015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/>
              <a:t>7/20/2015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/>
              <a:t>7/20/2015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/>
              <a:t>7/20/2015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/>
              <a:t>7/20/2015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sk-SK" b="1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Participatívny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rozpočet</a:t>
            </a:r>
            <a:endParaRPr lang="sk-SK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3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Skúsenosti v Banskej Bystrici</a:t>
            </a:r>
            <a:endParaRPr lang="sk-SK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210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smtClean="0">
                <a:solidFill>
                  <a:srgbClr val="C00000"/>
                </a:solidFill>
              </a:rPr>
              <a:t>2014</a:t>
            </a:r>
            <a:endParaRPr lang="sk-SK" b="1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sk-SK" sz="2400" b="1" smtClean="0"/>
              <a:t>Január 2014:</a:t>
            </a:r>
            <a:r>
              <a:rPr lang="sk-SK" sz="2400" smtClean="0"/>
              <a:t> Stretnutia </a:t>
            </a:r>
            <a:r>
              <a:rPr lang="sk-SK" sz="2400"/>
              <a:t>prípravného výboru k organizácii Prvého diskusného fóra pre širokú verejnosť, ktoré bolo vyhlásené na štvrtok, 13. 2. </a:t>
            </a:r>
            <a:r>
              <a:rPr lang="sk-SK" sz="2400" smtClean="0"/>
              <a:t>2014</a:t>
            </a:r>
          </a:p>
          <a:p>
            <a:r>
              <a:rPr lang="sk-SK" sz="2400" b="1" smtClean="0"/>
              <a:t>13. február:</a:t>
            </a:r>
            <a:r>
              <a:rPr lang="sk-SK" sz="2400" smtClean="0"/>
              <a:t> </a:t>
            </a:r>
            <a:r>
              <a:rPr lang="sk-SK" sz="2400" b="1" smtClean="0"/>
              <a:t>Prvé </a:t>
            </a:r>
            <a:r>
              <a:rPr lang="sk-SK" sz="2400" b="1"/>
              <a:t>diskusné fórum </a:t>
            </a:r>
            <a:r>
              <a:rPr lang="sk-SK" sz="2400" b="1" smtClean="0"/>
              <a:t>PR – prítomní občania Banskej Bystrice: </a:t>
            </a:r>
            <a:endParaRPr lang="sk-SK" sz="2400" b="1"/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2400" smtClean="0"/>
              <a:t>Rozhodli </a:t>
            </a:r>
            <a:r>
              <a:rPr lang="pl-PL" sz="2400"/>
              <a:t>o spôsobe rozdelenia sumy </a:t>
            </a:r>
            <a:r>
              <a:rPr lang="pl-PL" sz="2400" b="1" smtClean="0"/>
              <a:t>€ </a:t>
            </a:r>
            <a:r>
              <a:rPr lang="pl-PL" sz="2400" b="1"/>
              <a:t>19.445</a:t>
            </a:r>
            <a:r>
              <a:rPr lang="pl-PL" sz="2400" b="1" smtClean="0"/>
              <a:t>,-</a:t>
            </a:r>
            <a:r>
              <a:rPr lang="pl-PL" sz="2400" smtClean="0"/>
              <a:t> </a:t>
            </a:r>
            <a:r>
              <a:rPr lang="pl-PL" sz="2400"/>
              <a:t>alokovanej Mestom na projekty PR</a:t>
            </a:r>
            <a:endParaRPr lang="sk-SK" sz="2400"/>
          </a:p>
          <a:p>
            <a:pPr lvl="1">
              <a:buFont typeface="Wingdings" panose="05000000000000000000" pitchFamily="2" charset="2"/>
              <a:buChar char="Ø"/>
            </a:pPr>
            <a:r>
              <a:rPr lang="sk-SK" sz="2400"/>
              <a:t>I</a:t>
            </a:r>
            <a:r>
              <a:rPr lang="sk-SK" sz="2400" smtClean="0"/>
              <a:t>dentifikovali prioritné </a:t>
            </a:r>
            <a:r>
              <a:rPr lang="sk-SK" sz="2400"/>
              <a:t>oblasti, na základe ktorých sa </a:t>
            </a:r>
            <a:r>
              <a:rPr lang="sk-SK" sz="2400" smtClean="0"/>
              <a:t>vytvorili </a:t>
            </a:r>
            <a:r>
              <a:rPr lang="sk-SK" sz="2400"/>
              <a:t>tzv. </a:t>
            </a:r>
            <a:r>
              <a:rPr lang="sk-SK" sz="2400" b="1" i="1"/>
              <a:t>tematické skupiny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k-SK" sz="2400" smtClean="0"/>
              <a:t>Navrhli </a:t>
            </a:r>
            <a:r>
              <a:rPr lang="sk-SK" sz="2400"/>
              <a:t>kandidátov do </a:t>
            </a:r>
            <a:r>
              <a:rPr lang="sk-SK" sz="2400" b="1" i="1"/>
              <a:t>Koordinačnej rady </a:t>
            </a:r>
            <a:r>
              <a:rPr lang="sk-SK" sz="2400" b="1" i="1" smtClean="0"/>
              <a:t>PR (KooR PRBB)</a:t>
            </a:r>
            <a:r>
              <a:rPr lang="sk-SK" sz="2400" smtClean="0"/>
              <a:t> </a:t>
            </a:r>
            <a:r>
              <a:rPr lang="sk-SK" sz="2400"/>
              <a:t>a hlasovaním ich </a:t>
            </a:r>
            <a:r>
              <a:rPr lang="sk-SK" sz="2400" smtClean="0"/>
              <a:t>schválili</a:t>
            </a:r>
            <a:endParaRPr lang="sk-SK" sz="2400"/>
          </a:p>
          <a:p>
            <a:pPr lvl="1">
              <a:buFont typeface="Wingdings" panose="05000000000000000000" pitchFamily="2" charset="2"/>
              <a:buChar char="Ø"/>
            </a:pPr>
            <a:r>
              <a:rPr lang="sk-SK" sz="2400"/>
              <a:t>Stanovili termín konania </a:t>
            </a:r>
            <a:r>
              <a:rPr lang="sk-SK" sz="2400" b="1"/>
              <a:t>Druhého diskusného fóra</a:t>
            </a:r>
            <a:r>
              <a:rPr lang="sk-SK" sz="2400"/>
              <a:t> (22. 5. 2014)</a:t>
            </a:r>
          </a:p>
        </p:txBody>
      </p:sp>
    </p:spTree>
    <p:extLst>
      <p:ext uri="{BB962C8B-B14F-4D97-AF65-F5344CB8AC3E}">
        <p14:creationId xmlns:p14="http://schemas.microsoft.com/office/powerpoint/2010/main" val="170791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smtClean="0">
                <a:solidFill>
                  <a:srgbClr val="C00000"/>
                </a:solidFill>
              </a:rPr>
              <a:t>Prvé diskusné fórum PR BB 2014</a:t>
            </a:r>
            <a:endParaRPr lang="sk-SK" b="1">
              <a:solidFill>
                <a:srgbClr val="C0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8864" y="1846263"/>
            <a:ext cx="7894598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4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400" b="1">
                <a:solidFill>
                  <a:srgbClr val="C00000"/>
                </a:solidFill>
              </a:rPr>
              <a:t>Tematické skupiny PR BB navrhnuté občanmi na Prvom diskusnom fóre 2014:</a:t>
            </a:r>
            <a:r>
              <a:rPr lang="sk-SK" sz="440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k-SK" b="1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sk-SK" sz="2800" b="1" smtClean="0"/>
              <a:t>Aktívne </a:t>
            </a:r>
            <a:r>
              <a:rPr lang="sk-SK" sz="2800" b="1"/>
              <a:t>občianstvo a komunitný rozvoj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sk-SK" sz="2800" b="1"/>
              <a:t>Zeleň v meste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sk-SK" sz="2800" b="1"/>
              <a:t>Kultúra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sk-SK" sz="2800" b="1"/>
              <a:t>Mládež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sk-SK" sz="2800" b="1"/>
              <a:t>Šport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sk-SK" sz="2800" b="1" smtClean="0"/>
              <a:t>Zdravie</a:t>
            </a:r>
            <a:endParaRPr lang="sk-SK" sz="2800" b="1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35040" y="2129356"/>
            <a:ext cx="5116068" cy="364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5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b="1">
                <a:solidFill>
                  <a:srgbClr val="C00000"/>
                </a:solidFill>
              </a:rPr>
              <a:t>Ďalšie </a:t>
            </a:r>
            <a:r>
              <a:rPr lang="sk-SK" sz="4000" b="1" smtClean="0">
                <a:solidFill>
                  <a:srgbClr val="C00000"/>
                </a:solidFill>
              </a:rPr>
              <a:t>kroky procesu participatívneho rozpočtu:</a:t>
            </a:r>
            <a:endParaRPr lang="sk-SK" sz="4000" b="1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k-SK" smtClean="0"/>
          </a:p>
          <a:p>
            <a:r>
              <a:rPr lang="sk-SK" sz="2400" smtClean="0"/>
              <a:t>Stretnutia </a:t>
            </a:r>
            <a:r>
              <a:rPr lang="sk-SK" sz="2400"/>
              <a:t>tematických skupín a vypracovanie </a:t>
            </a:r>
            <a:r>
              <a:rPr lang="sk-SK" sz="2400" smtClean="0"/>
              <a:t>projektov</a:t>
            </a:r>
          </a:p>
          <a:p>
            <a:r>
              <a:rPr lang="sk-SK" sz="2400"/>
              <a:t>Deadline pre podávanie projektových návrhov: 15. 4. 2014;</a:t>
            </a:r>
          </a:p>
          <a:p>
            <a:r>
              <a:rPr lang="sk-SK" sz="2400"/>
              <a:t>KooR posudzuje projekty, či spĺňajú kritériá</a:t>
            </a:r>
          </a:p>
          <a:p>
            <a:r>
              <a:rPr lang="sk-SK" sz="2400"/>
              <a:t>Druhé diskusné fórum (prezentácia a výber víťazných projektov)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02289" y="1973263"/>
            <a:ext cx="281982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73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k-SK" smtClean="0"/>
          </a:p>
          <a:p>
            <a:r>
              <a:rPr lang="sk-SK" sz="2400" smtClean="0"/>
              <a:t>KooR </a:t>
            </a:r>
            <a:r>
              <a:rPr lang="sk-SK" sz="2400"/>
              <a:t>po obdržaní projektových návrhov v počte 31, v spolupráci s ekonomickým oddelením MsÚ, skontrolovala formálnu a finančnú stránku projektov (nákladové položky);</a:t>
            </a:r>
          </a:p>
          <a:p>
            <a:r>
              <a:rPr lang="sk-SK" sz="2400"/>
              <a:t>Do výberového procesu na DDF postúpilo všetkých 31 projektov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58836" y="2226804"/>
            <a:ext cx="4860924" cy="364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19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5400" b="1" smtClean="0">
                <a:solidFill>
                  <a:srgbClr val="C00000"/>
                </a:solidFill>
              </a:rPr>
              <a:t>Druhé diskusné fórum PR BB 2014</a:t>
            </a:r>
            <a:endParaRPr lang="sk-SK" sz="5400" b="1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800" b="1" smtClean="0"/>
              <a:t>DDF – 22. máj 2014</a:t>
            </a:r>
          </a:p>
          <a:p>
            <a:r>
              <a:rPr lang="sk-SK" sz="2800" smtClean="0"/>
              <a:t>Účasť</a:t>
            </a:r>
            <a:r>
              <a:rPr lang="sk-SK" sz="2800"/>
              <a:t>: 205 občanov.</a:t>
            </a:r>
          </a:p>
          <a:p>
            <a:r>
              <a:rPr lang="sk-SK" sz="2800"/>
              <a:t>Občania rozhodli o spôsobe hlasovania o projektoch, po návrhu podanom KooR;</a:t>
            </a:r>
          </a:p>
          <a:p>
            <a:r>
              <a:rPr lang="sk-SK" sz="2800"/>
              <a:t>Prezentácia projektových návrhov ich predkladateľmi;</a:t>
            </a:r>
          </a:p>
          <a:p>
            <a:r>
              <a:rPr lang="sk-SK" sz="2800"/>
              <a:t>Následné hlasovanie do prenosnej urny + možnosť hlasovať na klientskom centre MsÚ v priebehu nasledujúcich 10 dní (do 6. 6. 2014, účasť 177 občanov)</a:t>
            </a:r>
          </a:p>
        </p:txBody>
      </p:sp>
    </p:spTree>
    <p:extLst>
      <p:ext uri="{BB962C8B-B14F-4D97-AF65-F5344CB8AC3E}">
        <p14:creationId xmlns:p14="http://schemas.microsoft.com/office/powerpoint/2010/main" val="35326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smtClean="0">
                <a:solidFill>
                  <a:srgbClr val="C00000"/>
                </a:solidFill>
              </a:rPr>
              <a:t>DDF 2014</a:t>
            </a:r>
            <a:endParaRPr lang="sk-SK" b="1">
              <a:solidFill>
                <a:srgbClr val="C0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3569" y="1846263"/>
            <a:ext cx="5837339" cy="437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7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600" b="1" smtClean="0">
                <a:solidFill>
                  <a:srgbClr val="C00000"/>
                </a:solidFill>
              </a:rPr>
              <a:t>Výsledok verejného hlasovania o projektoch PR BB:</a:t>
            </a:r>
            <a:endParaRPr lang="sk-SK" sz="3600" b="1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smtClean="0"/>
          </a:p>
          <a:p>
            <a:pPr marL="715518" lvl="1" indent="-514350">
              <a:buFont typeface="+mj-lt"/>
              <a:buAutoNum type="arabicPeriod"/>
            </a:pPr>
            <a:r>
              <a:rPr lang="sk-SK" sz="3200" smtClean="0"/>
              <a:t>„Športovo-spoločenský deň“</a:t>
            </a:r>
            <a:endParaRPr lang="sk-SK" sz="3200"/>
          </a:p>
          <a:p>
            <a:pPr marL="715518" lvl="1" indent="-514350">
              <a:buFont typeface="+mj-lt"/>
              <a:buAutoNum type="arabicPeriod"/>
            </a:pPr>
            <a:r>
              <a:rPr lang="sk-SK" sz="3200" smtClean="0"/>
              <a:t>„Projekt </a:t>
            </a:r>
            <a:r>
              <a:rPr lang="sk-SK" sz="3200"/>
              <a:t>LETO - Kultúra pre </a:t>
            </a:r>
            <a:r>
              <a:rPr lang="sk-SK" sz="3200" smtClean="0"/>
              <a:t>ľudí“</a:t>
            </a:r>
            <a:endParaRPr lang="sk-SK" sz="3200"/>
          </a:p>
          <a:p>
            <a:pPr marL="715518" lvl="1" indent="-514350">
              <a:buFont typeface="+mj-lt"/>
              <a:buAutoNum type="arabicPeriod"/>
            </a:pPr>
            <a:r>
              <a:rPr lang="sk-SK" sz="3200" smtClean="0"/>
              <a:t>„Komunitné </a:t>
            </a:r>
            <a:r>
              <a:rPr lang="sk-SK" sz="3200"/>
              <a:t>centrum v </a:t>
            </a:r>
            <a:r>
              <a:rPr lang="sk-SK" sz="3200" smtClean="0"/>
              <a:t>Iliaši“</a:t>
            </a:r>
            <a:endParaRPr lang="sk-SK" sz="3200"/>
          </a:p>
          <a:p>
            <a:pPr marL="715518" lvl="1" indent="-514350">
              <a:buFont typeface="+mj-lt"/>
              <a:buAutoNum type="arabicPeriod"/>
            </a:pPr>
            <a:r>
              <a:rPr lang="sk-SK" sz="3200" smtClean="0"/>
              <a:t>„Florbal </a:t>
            </a:r>
            <a:r>
              <a:rPr lang="sk-SK" sz="3200"/>
              <a:t>- cesta k pohybu a </a:t>
            </a:r>
            <a:r>
              <a:rPr lang="sk-SK" sz="3200" smtClean="0"/>
              <a:t>zdraviu“</a:t>
            </a:r>
          </a:p>
          <a:p>
            <a:pPr marL="201168" lvl="1" indent="0">
              <a:buNone/>
            </a:pPr>
            <a:r>
              <a:rPr lang="sk-SK" sz="3200" smtClean="0"/>
              <a:t>+ 2 projekty, ktoré sa Mesto rozhodlo financovať zo zdrojov mimo sumu, alokovanú pre PR, na podnet poslanca V. Pirošíka (BBA)</a:t>
            </a:r>
            <a:endParaRPr lang="sk-SK" sz="3200"/>
          </a:p>
        </p:txBody>
      </p:sp>
    </p:spTree>
    <p:extLst>
      <p:ext uri="{BB962C8B-B14F-4D97-AF65-F5344CB8AC3E}">
        <p14:creationId xmlns:p14="http://schemas.microsoft.com/office/powerpoint/2010/main" val="63550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800" b="1" smtClean="0"/>
              <a:t>Jún – november 2014:</a:t>
            </a:r>
            <a:r>
              <a:rPr lang="sk-SK" sz="2800" smtClean="0"/>
              <a:t> realizácia projektov PR BB;</a:t>
            </a:r>
          </a:p>
          <a:p>
            <a:r>
              <a:rPr lang="sk-SK" sz="2800"/>
              <a:t>Stretnutia KooR so zástupcami Mesta k vyhodnoteniu doterajšieho priebehu PR: spätná väzba + </a:t>
            </a:r>
            <a:r>
              <a:rPr lang="sk-SK" sz="2800" smtClean="0"/>
              <a:t>pripomienky → požiadavka </a:t>
            </a:r>
            <a:r>
              <a:rPr lang="sk-SK" sz="2800"/>
              <a:t>zmien a doplnení do Štatútu PR </a:t>
            </a:r>
            <a:r>
              <a:rPr lang="sk-SK" sz="2800" smtClean="0"/>
              <a:t>BB </a:t>
            </a:r>
            <a:r>
              <a:rPr lang="sk-SK" sz="2800"/>
              <a:t>k skvalitneniu celého procesu, zo strany KooR aj zo strany </a:t>
            </a:r>
            <a:r>
              <a:rPr lang="sk-SK" sz="2800" smtClean="0"/>
              <a:t>úradníkov Mesta</a:t>
            </a:r>
            <a:r>
              <a:rPr lang="sk-SK" sz="2800"/>
              <a:t>;</a:t>
            </a:r>
          </a:p>
          <a:p>
            <a:r>
              <a:rPr lang="sk-SK" sz="2800" b="1"/>
              <a:t>Október:</a:t>
            </a:r>
            <a:r>
              <a:rPr lang="sk-SK" sz="2800"/>
              <a:t> Verejné stretnutie k PR BB </a:t>
            </a:r>
            <a:r>
              <a:rPr lang="sk-SK" sz="2800" smtClean="0"/>
              <a:t>– „</a:t>
            </a:r>
            <a:r>
              <a:rPr lang="sk-SK" sz="2800" i="1" smtClean="0"/>
              <a:t>Význam </a:t>
            </a:r>
            <a:r>
              <a:rPr lang="sk-SK" sz="2800" i="1"/>
              <a:t>tematických skupín/komunít v procese PR a verejného zvažovania ako mechanizmu rozhodovania v procese </a:t>
            </a:r>
            <a:r>
              <a:rPr lang="sk-SK" sz="2800" i="1" smtClean="0"/>
              <a:t>PR“</a:t>
            </a:r>
            <a:endParaRPr lang="sk-SK" sz="2800" i="1"/>
          </a:p>
        </p:txBody>
      </p:sp>
    </p:spTree>
    <p:extLst>
      <p:ext uri="{BB962C8B-B14F-4D97-AF65-F5344CB8AC3E}">
        <p14:creationId xmlns:p14="http://schemas.microsoft.com/office/powerpoint/2010/main" val="249009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smtClean="0">
                <a:solidFill>
                  <a:srgbClr val="C00000"/>
                </a:solidFill>
              </a:rPr>
              <a:t>Záverečné diskusné fórum PR BB – november 2014:</a:t>
            </a:r>
            <a:endParaRPr lang="sk-SK" b="1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3200"/>
              <a:t>Správa o realizácii projektov – zástupcovia Mesta + predkladatelia;</a:t>
            </a:r>
          </a:p>
          <a:p>
            <a:r>
              <a:rPr lang="sk-SK" sz="3200"/>
              <a:t>Návrh zmien a doplnení do Štatútu PR BB + diskusia k nim</a:t>
            </a:r>
          </a:p>
          <a:p>
            <a:r>
              <a:rPr lang="sk-SK" sz="3200" smtClean="0"/>
              <a:t>KooR </a:t>
            </a:r>
            <a:r>
              <a:rPr lang="sk-SK" sz="3200"/>
              <a:t>PR BB </a:t>
            </a:r>
            <a:r>
              <a:rPr lang="sk-SK" sz="3200" smtClean="0"/>
              <a:t>navrhla </a:t>
            </a:r>
            <a:r>
              <a:rPr lang="sk-SK" sz="3200"/>
              <a:t>ako termín pre </a:t>
            </a:r>
            <a:r>
              <a:rPr lang="sk-SK" sz="3200" b="1"/>
              <a:t>PDF</a:t>
            </a:r>
            <a:r>
              <a:rPr lang="sk-SK" sz="3200"/>
              <a:t> v </a:t>
            </a:r>
            <a:r>
              <a:rPr lang="sk-SK" sz="3200" smtClean="0"/>
              <a:t>nasledujúcom roku </a:t>
            </a:r>
            <a:r>
              <a:rPr lang="sk-SK" sz="3200" b="1" smtClean="0"/>
              <a:t>22</a:t>
            </a:r>
            <a:r>
              <a:rPr lang="sk-SK" sz="3200" b="1"/>
              <a:t>. </a:t>
            </a:r>
            <a:r>
              <a:rPr lang="sk-SK" sz="3200" b="1" smtClean="0"/>
              <a:t>január 2015</a:t>
            </a:r>
            <a:endParaRPr lang="sk-SK" sz="3200"/>
          </a:p>
          <a:p>
            <a:r>
              <a:rPr lang="sk-SK" sz="3200" b="1" smtClean="0"/>
              <a:t>21. </a:t>
            </a:r>
            <a:r>
              <a:rPr lang="sk-SK" sz="3200" b="1"/>
              <a:t>5. 2015 </a:t>
            </a:r>
            <a:r>
              <a:rPr lang="sk-SK" sz="3200" b="1" smtClean="0"/>
              <a:t>DDF</a:t>
            </a:r>
            <a:endParaRPr lang="sk-SK" sz="3200" b="1"/>
          </a:p>
          <a:p>
            <a:r>
              <a:rPr lang="sk-SK" sz="3200"/>
              <a:t>Jún – november 2015 realizácia projektov</a:t>
            </a:r>
          </a:p>
        </p:txBody>
      </p:sp>
    </p:spTree>
    <p:extLst>
      <p:ext uri="{BB962C8B-B14F-4D97-AF65-F5344CB8AC3E}">
        <p14:creationId xmlns:p14="http://schemas.microsoft.com/office/powerpoint/2010/main" val="11682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80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Participatívny rozpočet</a:t>
            </a:r>
            <a:endParaRPr lang="sk-SK" sz="80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sk-SK" sz="4000" smtClean="0"/>
          </a:p>
          <a:p>
            <a:r>
              <a:rPr lang="sk-SK" sz="4000" smtClean="0"/>
              <a:t>PR </a:t>
            </a:r>
            <a:r>
              <a:rPr lang="sk-SK" sz="4000"/>
              <a:t>je agendou Programu OSN pre ľudské sídla (UN – </a:t>
            </a:r>
            <a:r>
              <a:rPr lang="sk-SK" sz="4000" err="1"/>
              <a:t>Habitat</a:t>
            </a:r>
            <a:r>
              <a:rPr lang="sk-SK" sz="4000"/>
              <a:t>), ktorý ho definuje ako </a:t>
            </a:r>
            <a:r>
              <a:rPr lang="sk-SK" sz="4000" i="1"/>
              <a:t>„mechanizmus (alebo </a:t>
            </a:r>
            <a:r>
              <a:rPr lang="sk-SK" sz="4000" i="1" smtClean="0"/>
              <a:t>proces</a:t>
            </a:r>
            <a:r>
              <a:rPr lang="sk-SK" sz="4000" i="1"/>
              <a:t>), pomocou ktorého sa obyvateľstvo rozhoduje alebo podieľa na rozhodovaní o tom, kam smerujú všetky alebo časť dostupných verejných zdrojov".</a:t>
            </a:r>
            <a:endParaRPr lang="sk-SK" sz="4000"/>
          </a:p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6526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smtClean="0">
                <a:solidFill>
                  <a:srgbClr val="C00000"/>
                </a:solidFill>
              </a:rPr>
              <a:t>Participatívny rozpočet v BB v r. 2015</a:t>
            </a:r>
            <a:endParaRPr lang="sk-SK" b="1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800" b="1" smtClean="0"/>
              <a:t>Prvé diskusné fórum – 29. januára</a:t>
            </a:r>
          </a:p>
          <a:p>
            <a:r>
              <a:rPr lang="sk-SK" sz="2800" smtClean="0"/>
              <a:t>Tematické oblasti pre navrhovanie projektov:</a:t>
            </a:r>
            <a:br>
              <a:rPr lang="sk-SK" sz="2800" smtClean="0"/>
            </a:br>
            <a:endParaRPr lang="sk-SK" sz="280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sk-SK" sz="2600" b="1" smtClean="0"/>
              <a:t>Aktívne občianstvo a komunitný rozvoj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k-SK" sz="2600" b="1" smtClean="0"/>
              <a:t>Zeleň v meste a verejné priestory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k-SK" sz="2600" b="1" smtClean="0"/>
              <a:t>Kultúra a história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k-SK" sz="2600" b="1" smtClean="0"/>
              <a:t>Šport a mládež</a:t>
            </a:r>
            <a:endParaRPr lang="sk-SK" sz="2600" b="1"/>
          </a:p>
        </p:txBody>
      </p:sp>
    </p:spTree>
    <p:extLst>
      <p:ext uri="{BB962C8B-B14F-4D97-AF65-F5344CB8AC3E}">
        <p14:creationId xmlns:p14="http://schemas.microsoft.com/office/powerpoint/2010/main" val="71594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smtClean="0">
                <a:solidFill>
                  <a:srgbClr val="C00000"/>
                </a:solidFill>
              </a:rPr>
              <a:t>Druhé diskusné fórum – 21. mája</a:t>
            </a:r>
            <a:endParaRPr lang="sk-SK" b="1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k-SK" sz="2800" smtClean="0"/>
          </a:p>
          <a:p>
            <a:r>
              <a:rPr lang="sk-SK" sz="2800" smtClean="0"/>
              <a:t>Prezentácia 17 (z 20 prijatých) projektov s diskusiou</a:t>
            </a:r>
          </a:p>
          <a:p>
            <a:r>
              <a:rPr lang="sk-SK" sz="2800" smtClean="0"/>
              <a:t>Hlasovanie – záver fóra + 15 dní na klientskom centre MsÚ</a:t>
            </a:r>
          </a:p>
          <a:p>
            <a:r>
              <a:rPr lang="sk-SK" sz="2800" smtClean="0"/>
              <a:t>Celkový počet hlasujúcich: 470</a:t>
            </a:r>
          </a:p>
          <a:p>
            <a:endParaRPr lang="sk-SK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18238" y="2210631"/>
            <a:ext cx="4937125" cy="329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8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2400" b="1">
                <a:solidFill>
                  <a:srgbClr val="C00000"/>
                </a:solidFill>
              </a:rPr>
              <a:t>Projekty, ktoré občania vybrali na realizáciu </a:t>
            </a:r>
            <a:r>
              <a:rPr lang="sk-SK" sz="2400" b="1" smtClean="0">
                <a:solidFill>
                  <a:srgbClr val="C00000"/>
                </a:solidFill>
              </a:rPr>
              <a:t>z </a:t>
            </a:r>
            <a:r>
              <a:rPr lang="sk-SK" sz="2400" b="1">
                <a:solidFill>
                  <a:srgbClr val="C00000"/>
                </a:solidFill>
              </a:rPr>
              <a:t>participatívneho </a:t>
            </a:r>
            <a:r>
              <a:rPr lang="sk-SK" sz="2400" b="1" smtClean="0">
                <a:solidFill>
                  <a:srgbClr val="C00000"/>
                </a:solidFill>
              </a:rPr>
              <a:t>rozpočtu pre r. 2015:</a:t>
            </a:r>
            <a:endParaRPr lang="sk-SK" sz="2400" b="1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4068" lvl="1" indent="-342900">
              <a:buFont typeface="+mj-lt"/>
              <a:buAutoNum type="arabicPeriod"/>
            </a:pPr>
            <a:endParaRPr lang="sk-SK" sz="2000" i="1" smtClean="0"/>
          </a:p>
          <a:p>
            <a:pPr marL="544068" lvl="1" indent="-342900">
              <a:buFont typeface="+mj-lt"/>
              <a:buAutoNum type="arabicPeriod"/>
            </a:pPr>
            <a:r>
              <a:rPr lang="sk-SK" sz="2400" i="1" smtClean="0"/>
              <a:t>Získanie </a:t>
            </a:r>
            <a:r>
              <a:rPr lang="sk-SK" sz="2400" i="1"/>
              <a:t>prostriedkov... na zabezpečenie chodu detského folklórneho súboru Radosť Banská Bystrica a tlač prezentačnej </a:t>
            </a:r>
            <a:r>
              <a:rPr lang="sk-SK" sz="2400" i="1" smtClean="0"/>
              <a:t>brožúry</a:t>
            </a:r>
          </a:p>
          <a:p>
            <a:pPr marL="544068" lvl="1" indent="-342900">
              <a:buFont typeface="+mj-lt"/>
              <a:buAutoNum type="arabicPeriod"/>
            </a:pPr>
            <a:r>
              <a:rPr lang="sk-SK" sz="2400" i="1"/>
              <a:t>Oddychová zóna pre deti a dospelých v Mestskom parku s výtvarnými </a:t>
            </a:r>
            <a:r>
              <a:rPr lang="sk-SK" sz="2400" i="1" smtClean="0"/>
              <a:t>prvkami</a:t>
            </a:r>
          </a:p>
          <a:p>
            <a:pPr marL="544068" lvl="1" indent="-342900">
              <a:buFont typeface="+mj-lt"/>
              <a:buAutoNum type="arabicPeriod"/>
            </a:pPr>
            <a:r>
              <a:rPr lang="sk-SK" sz="2400" i="1"/>
              <a:t>Laskomerské </a:t>
            </a:r>
            <a:r>
              <a:rPr lang="sk-SK" sz="2400" i="1" smtClean="0"/>
              <a:t>singletraily</a:t>
            </a:r>
          </a:p>
          <a:p>
            <a:pPr marL="544068" lvl="1" indent="-342900">
              <a:buFont typeface="+mj-lt"/>
              <a:buAutoNum type="arabicPeriod"/>
            </a:pPr>
            <a:r>
              <a:rPr lang="sk-SK" sz="2400" i="1"/>
              <a:t>Dopravné </a:t>
            </a:r>
            <a:r>
              <a:rPr lang="sk-SK" sz="2400" i="1" smtClean="0"/>
              <a:t>ihrisko</a:t>
            </a:r>
          </a:p>
          <a:p>
            <a:pPr marL="544068" lvl="1" indent="-342900">
              <a:buFont typeface="+mj-lt"/>
              <a:buAutoNum type="arabicPeriod"/>
            </a:pPr>
            <a:r>
              <a:rPr lang="sk-SK" sz="2400" i="1"/>
              <a:t>Sásovská </a:t>
            </a:r>
            <a:r>
              <a:rPr lang="sk-SK" sz="2400" i="1" smtClean="0"/>
              <a:t>mozaika</a:t>
            </a:r>
          </a:p>
          <a:p>
            <a:r>
              <a:rPr lang="sk-SK" sz="2400" smtClean="0"/>
              <a:t>+ z iného zdroja: </a:t>
            </a:r>
            <a:r>
              <a:rPr lang="sk-SK" sz="2400" i="1" smtClean="0"/>
              <a:t>EKO Fončorda – Externá komunitná obývačka</a:t>
            </a:r>
            <a:endParaRPr lang="sk-SK" sz="2400" i="1"/>
          </a:p>
        </p:txBody>
      </p:sp>
    </p:spTree>
    <p:extLst>
      <p:ext uri="{BB962C8B-B14F-4D97-AF65-F5344CB8AC3E}">
        <p14:creationId xmlns:p14="http://schemas.microsoft.com/office/powerpoint/2010/main" val="275710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7200" b="1" smtClean="0">
                <a:solidFill>
                  <a:schemeClr val="accent2">
                    <a:lumMod val="75000"/>
                  </a:schemeClr>
                </a:solidFill>
              </a:rPr>
              <a:t>ĎAKUJEM ZA POZORNOSŤ!</a:t>
            </a:r>
            <a:endParaRPr lang="sk-SK" sz="7200" b="1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7035" y="2723671"/>
            <a:ext cx="8858256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1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5400" b="1" smtClean="0">
                <a:solidFill>
                  <a:srgbClr val="C00000"/>
                </a:solidFill>
              </a:rPr>
              <a:t>História participatívneho rozpočtu</a:t>
            </a:r>
            <a:endParaRPr lang="sk-SK" sz="5400" b="1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sk-SK" b="1" smtClean="0"/>
              <a:t>1989 Porto Alegre,</a:t>
            </a:r>
            <a:r>
              <a:rPr lang="sk-SK" smtClean="0"/>
              <a:t> hlavné mesto brazílskeho štátu Rio Grande do Sul → riešenie neúnosnej situácie: korupcia, kriminalita, gentrifikácia, sociálna exklúzia, chudoba...</a:t>
            </a:r>
          </a:p>
          <a:p>
            <a:r>
              <a:rPr lang="sk-SK" b="1" smtClean="0"/>
              <a:t>1989 – 1996 </a:t>
            </a:r>
            <a:r>
              <a:rPr lang="sk-SK" b="1"/>
              <a:t>→ etapa experimentovania</a:t>
            </a:r>
          </a:p>
          <a:p>
            <a:r>
              <a:rPr lang="sk-SK" b="1" smtClean="0"/>
              <a:t>1997 – 2000 </a:t>
            </a:r>
            <a:r>
              <a:rPr lang="sk-SK" b="1"/>
              <a:t>→ etapa </a:t>
            </a:r>
            <a:r>
              <a:rPr lang="sk-SK" b="1" smtClean="0"/>
              <a:t>expanzie do iných častí Brazílie:</a:t>
            </a:r>
            <a:r>
              <a:rPr lang="sk-SK" smtClean="0"/>
              <a:t> mestá ako Belo Horizonte, Recife, Barra Mansa, Goiânia... </a:t>
            </a:r>
          </a:p>
          <a:p>
            <a:r>
              <a:rPr lang="sk-SK" b="1" smtClean="0"/>
              <a:t>2001 – 2005 → </a:t>
            </a:r>
            <a:r>
              <a:rPr lang="sk-SK" b="1"/>
              <a:t>etapa </a:t>
            </a:r>
            <a:r>
              <a:rPr lang="sk-SK" b="1" smtClean="0"/>
              <a:t>diverzifikácie</a:t>
            </a:r>
          </a:p>
          <a:p>
            <a:r>
              <a:rPr lang="sk-SK" b="1" smtClean="0"/>
              <a:t>2003 – 2005 → rozšírenie do sveta: </a:t>
            </a:r>
            <a:r>
              <a:rPr lang="sk-SK" smtClean="0"/>
              <a:t>USA, Čína, India, Afrika, v Európe Veľká Británia, Francúzsko, Španielsko, Portugalsko, Taliansko, Nemecko, Belgicko... Poľsko, Slovensko...</a:t>
            </a:r>
            <a:endParaRPr lang="sk-SK" b="1" smtClean="0"/>
          </a:p>
          <a:p>
            <a:endParaRPr lang="sk-SK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81800" y="2428874"/>
            <a:ext cx="4279900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19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6000" b="1" smtClean="0">
                <a:solidFill>
                  <a:srgbClr val="C00000"/>
                </a:solidFill>
              </a:rPr>
              <a:t>Participatívny rozpočet vo svete</a:t>
            </a:r>
            <a:endParaRPr lang="sk-SK" sz="6000" b="1">
              <a:solidFill>
                <a:srgbClr val="C0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7631" y="1846263"/>
            <a:ext cx="6877663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0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5400" b="1" smtClean="0">
                <a:solidFill>
                  <a:srgbClr val="C00000"/>
                </a:solidFill>
              </a:rPr>
              <a:t>Participatívny rozpočet na Slovensku</a:t>
            </a:r>
            <a:endParaRPr lang="sk-SK" sz="5400" b="1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endParaRPr lang="sk-SK" sz="2800" b="1" smtClean="0"/>
          </a:p>
          <a:p>
            <a:pPr marL="457200" indent="-457200">
              <a:buFont typeface="+mj-lt"/>
              <a:buAutoNum type="arabicPeriod"/>
            </a:pPr>
            <a:r>
              <a:rPr lang="sk-SK" sz="2800" b="1" smtClean="0"/>
              <a:t>Bratislava – na úrovni Magistrátu </a:t>
            </a:r>
            <a:r>
              <a:rPr lang="sk-SK" sz="2800" smtClean="0"/>
              <a:t>(2011 - 2013);</a:t>
            </a:r>
          </a:p>
          <a:p>
            <a:pPr marL="457200" indent="-457200">
              <a:buFont typeface="+mj-lt"/>
              <a:buAutoNum type="arabicPeriod"/>
            </a:pPr>
            <a:r>
              <a:rPr lang="sk-SK" sz="2800" b="1" smtClean="0"/>
              <a:t>Ružomberok </a:t>
            </a:r>
            <a:r>
              <a:rPr lang="sk-SK" sz="2800" smtClean="0"/>
              <a:t>(2011)</a:t>
            </a:r>
          </a:p>
          <a:p>
            <a:pPr marL="457200" indent="-457200">
              <a:buFont typeface="+mj-lt"/>
              <a:buAutoNum type="arabicPeriod"/>
            </a:pPr>
            <a:r>
              <a:rPr lang="sk-SK" sz="2800" b="1" smtClean="0"/>
              <a:t>Banská Bystrica </a:t>
            </a:r>
            <a:r>
              <a:rPr lang="sk-SK" sz="2800" smtClean="0"/>
              <a:t>(2013)</a:t>
            </a:r>
          </a:p>
          <a:p>
            <a:pPr marL="457200" indent="-457200">
              <a:buFont typeface="+mj-lt"/>
              <a:buAutoNum type="arabicPeriod"/>
            </a:pPr>
            <a:r>
              <a:rPr lang="sk-SK" sz="2800" b="1" smtClean="0"/>
              <a:t>Bratislava – Nové Mesto </a:t>
            </a:r>
            <a:r>
              <a:rPr lang="sk-SK" sz="2800" smtClean="0"/>
              <a:t>(2013/2014)</a:t>
            </a:r>
          </a:p>
          <a:p>
            <a:endParaRPr lang="sk-SK" sz="2800"/>
          </a:p>
          <a:p>
            <a:r>
              <a:rPr lang="sk-SK" sz="2800" smtClean="0"/>
              <a:t>Snahy o zavedenie PR: </a:t>
            </a:r>
            <a:r>
              <a:rPr lang="sk-SK" sz="2800" smtClean="0"/>
              <a:t>Šaľa; </a:t>
            </a:r>
            <a:r>
              <a:rPr lang="sk-SK" sz="2800" smtClean="0"/>
              <a:t>Trnava; </a:t>
            </a:r>
            <a:r>
              <a:rPr lang="sk-SK" sz="2800" u="sng" smtClean="0"/>
              <a:t>Levice</a:t>
            </a:r>
            <a:endParaRPr lang="sk-SK" sz="2800" u="sng"/>
          </a:p>
        </p:txBody>
      </p:sp>
    </p:spTree>
    <p:extLst>
      <p:ext uri="{BB962C8B-B14F-4D97-AF65-F5344CB8AC3E}">
        <p14:creationId xmlns:p14="http://schemas.microsoft.com/office/powerpoint/2010/main" val="263045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smtClean="0">
                <a:solidFill>
                  <a:srgbClr val="C00000"/>
                </a:solidFill>
              </a:rPr>
              <a:t>Kritériá participatívneho rozpočtu</a:t>
            </a:r>
            <a:endParaRPr lang="sk-SK" b="1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sk-SK"/>
              <a:t>Predmetom procesu je </a:t>
            </a:r>
            <a:r>
              <a:rPr lang="sk-SK" u="sng"/>
              <a:t>verejný rozpočet</a:t>
            </a:r>
            <a:r>
              <a:rPr lang="sk-SK"/>
              <a:t>, alebo aspoň jeho časť (nejde teda o mestské plánovanie</a:t>
            </a:r>
            <a:r>
              <a:rPr lang="sk-SK" smtClean="0"/>
              <a:t>);</a:t>
            </a:r>
          </a:p>
          <a:p>
            <a:pPr marL="457200" indent="-457200">
              <a:buFont typeface="+mj-lt"/>
              <a:buAutoNum type="arabicPeriod"/>
            </a:pPr>
            <a:r>
              <a:rPr lang="sk-SK" u="sng"/>
              <a:t>Účasť (participácia) občanov</a:t>
            </a:r>
            <a:r>
              <a:rPr lang="sk-SK"/>
              <a:t> má priamy dopad na rozpočet (nie je to teda konzultácia</a:t>
            </a:r>
            <a:r>
              <a:rPr lang="sk-SK" smtClean="0"/>
              <a:t>);</a:t>
            </a:r>
          </a:p>
          <a:p>
            <a:pPr marL="457200" indent="-457200">
              <a:buFont typeface="+mj-lt"/>
              <a:buAutoNum type="arabicPeriod"/>
            </a:pPr>
            <a:r>
              <a:rPr lang="sk-SK" smtClean="0"/>
              <a:t>O </a:t>
            </a:r>
            <a:r>
              <a:rPr lang="sk-SK"/>
              <a:t>pravidlách, ktorými sa celý proces riadi, </a:t>
            </a:r>
            <a:r>
              <a:rPr lang="sk-SK" u="sng"/>
              <a:t>rozhodujú občania</a:t>
            </a:r>
            <a:r>
              <a:rPr lang="sk-SK" smtClean="0"/>
              <a:t>;</a:t>
            </a:r>
          </a:p>
          <a:p>
            <a:pPr marL="457200" indent="-457200">
              <a:buFont typeface="+mj-lt"/>
              <a:buAutoNum type="arabicPeriod"/>
            </a:pPr>
            <a:r>
              <a:rPr lang="sk-SK"/>
              <a:t>Proces PR obsahuje </a:t>
            </a:r>
            <a:r>
              <a:rPr lang="sk-SK" u="sng"/>
              <a:t>prvok zvažovania</a:t>
            </a:r>
            <a:r>
              <a:rPr lang="sk-SK"/>
              <a:t> (nie je to teda obdoba švajčiarskeho fiškálneho referenda</a:t>
            </a:r>
            <a:r>
              <a:rPr lang="sk-SK" smtClean="0"/>
              <a:t>);</a:t>
            </a:r>
          </a:p>
          <a:p>
            <a:pPr marL="457200" indent="-457200">
              <a:buFont typeface="+mj-lt"/>
              <a:buAutoNum type="arabicPeriod"/>
            </a:pPr>
            <a:r>
              <a:rPr lang="sk-SK"/>
              <a:t>Súčasťou podoby procesu PR je </a:t>
            </a:r>
            <a:r>
              <a:rPr lang="sk-SK" u="sng"/>
              <a:t>redistributívna logika</a:t>
            </a:r>
            <a:r>
              <a:rPr lang="sk-SK"/>
              <a:t> - napr. najchudobnejšie časti či oblasti dostanú viac peňazí a naopak</a:t>
            </a:r>
            <a:r>
              <a:rPr lang="sk-SK" smtClean="0"/>
              <a:t>;</a:t>
            </a:r>
          </a:p>
          <a:p>
            <a:pPr marL="457200" indent="-457200">
              <a:buFont typeface="+mj-lt"/>
              <a:buAutoNum type="arabicPeriod"/>
            </a:pPr>
            <a:r>
              <a:rPr lang="sk-SK"/>
              <a:t>Proces PR je navrhnutý inštitucionálne tak, aby zaisťoval občanom </a:t>
            </a:r>
            <a:r>
              <a:rPr lang="sk-SK" u="sng"/>
              <a:t>možnosť monitorovať verejné výdavky</a:t>
            </a:r>
            <a:r>
              <a:rPr lang="sk-SK" smtClean="0"/>
              <a:t>;</a:t>
            </a:r>
          </a:p>
          <a:p>
            <a:pPr marL="457200" indent="-457200">
              <a:buFont typeface="+mj-lt"/>
              <a:buAutoNum type="arabicPeriod"/>
            </a:pPr>
            <a:r>
              <a:rPr lang="sk-SK"/>
              <a:t>Proces PR sa </a:t>
            </a:r>
            <a:r>
              <a:rPr lang="sk-SK" u="sng"/>
              <a:t>periodicky opakuje</a:t>
            </a:r>
            <a:r>
              <a:rPr lang="sk-SK"/>
              <a:t> (najčastejšie na ročnej báze).</a:t>
            </a:r>
          </a:p>
        </p:txBody>
      </p:sp>
    </p:spTree>
    <p:extLst>
      <p:ext uri="{BB962C8B-B14F-4D97-AF65-F5344CB8AC3E}">
        <p14:creationId xmlns:p14="http://schemas.microsoft.com/office/powerpoint/2010/main" val="142043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smtClean="0">
                <a:solidFill>
                  <a:srgbClr val="C00000"/>
                </a:solidFill>
              </a:rPr>
              <a:t>Iná definícia PR vychádza z týchto kritérií:</a:t>
            </a:r>
            <a:endParaRPr lang="sk-SK" b="1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sk-SK" u="sng" smtClean="0"/>
              <a:t>O </a:t>
            </a:r>
            <a:r>
              <a:rPr lang="sk-SK" u="sng"/>
              <a:t>finančnej a rozpočtovej dimenzii musí prebiehať diskusia</a:t>
            </a:r>
            <a:r>
              <a:rPr lang="sk-SK"/>
              <a:t>; PR sa zaoberá vzácnymi, resp. obmedzenými zdrojmi.</a:t>
            </a:r>
          </a:p>
          <a:p>
            <a:pPr marL="457200" indent="-457200">
              <a:buFont typeface="+mj-lt"/>
              <a:buAutoNum type="arabicPeriod"/>
            </a:pPr>
            <a:r>
              <a:rPr lang="sk-SK" smtClean="0"/>
              <a:t>Súčasťou </a:t>
            </a:r>
            <a:r>
              <a:rPr lang="sk-SK"/>
              <a:t>procesu PR musí byť úroveň mesta alebo (decentralizovaná) mestská štvrť či obvod s istou mocou v oblasti administrácie.</a:t>
            </a:r>
          </a:p>
          <a:p>
            <a:pPr marL="457200" indent="-457200">
              <a:buFont typeface="+mj-lt"/>
              <a:buAutoNum type="arabicPeriod"/>
            </a:pPr>
            <a:r>
              <a:rPr lang="sk-SK" smtClean="0"/>
              <a:t>Musí </a:t>
            </a:r>
            <a:r>
              <a:rPr lang="sk-SK"/>
              <a:t>ísť o </a:t>
            </a:r>
            <a:r>
              <a:rPr lang="sk-SK" u="sng"/>
              <a:t>opakovaný proces</a:t>
            </a:r>
            <a:r>
              <a:rPr lang="sk-SK"/>
              <a:t> (jedno stretnutie alebo jedno referendum o finančných záležitostiach teda nie sú príkladmi participatívneho rozpočtovania).</a:t>
            </a:r>
          </a:p>
          <a:p>
            <a:pPr marL="457200" indent="-457200">
              <a:buFont typeface="+mj-lt"/>
              <a:buAutoNum type="arabicPeriod"/>
            </a:pPr>
            <a:r>
              <a:rPr lang="sk-SK" smtClean="0"/>
              <a:t>Proces </a:t>
            </a:r>
            <a:r>
              <a:rPr lang="sk-SK"/>
              <a:t>musí zahrňovať nejakú </a:t>
            </a:r>
            <a:r>
              <a:rPr lang="sk-SK" u="sng"/>
              <a:t>formu verejného zvažovania (deliberácia)</a:t>
            </a:r>
            <a:r>
              <a:rPr lang="sk-SK"/>
              <a:t> v rámci špecifických stretnutí/fór (otvorenie administratívnych stretnutí či klasických zastupiteľských inštancií voči normálnym občanom mesta nie je participatívnym rozpočtovaním).</a:t>
            </a:r>
          </a:p>
          <a:p>
            <a:pPr marL="457200" indent="-457200">
              <a:buFont typeface="+mj-lt"/>
              <a:buAutoNum type="arabicPeriod"/>
            </a:pPr>
            <a:r>
              <a:rPr lang="sk-SK" smtClean="0"/>
              <a:t>Vyžaduje </a:t>
            </a:r>
            <a:r>
              <a:rPr lang="sk-SK"/>
              <a:t>sa istá </a:t>
            </a:r>
            <a:r>
              <a:rPr lang="sk-SK" u="sng"/>
              <a:t>zodpovednosť vo veci výstupov</a:t>
            </a:r>
            <a:r>
              <a:rPr lang="sk-SK"/>
              <a:t>/výstupných údajov.</a:t>
            </a:r>
          </a:p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812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Participatívny rozpočet v Banskej Bystrici</a:t>
            </a:r>
            <a:endParaRPr lang="sk-SK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71718" y="1846263"/>
            <a:ext cx="3989202" cy="402272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18238" y="2435117"/>
            <a:ext cx="4937125" cy="284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5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smtClean="0">
                <a:solidFill>
                  <a:srgbClr val="C00000"/>
                </a:solidFill>
              </a:rPr>
              <a:t>2013 – začiatky PR v BB</a:t>
            </a:r>
            <a:endParaRPr lang="sk-SK" b="1">
              <a:solidFill>
                <a:srgbClr val="C0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sk-SK" smtClean="0"/>
          </a:p>
          <a:p>
            <a:r>
              <a:rPr lang="sk-SK" sz="2400" b="1" smtClean="0"/>
              <a:t>Máj:</a:t>
            </a:r>
            <a:r>
              <a:rPr lang="sk-SK" sz="2400" smtClean="0"/>
              <a:t> OZ Via Altera a OZ Utopia → stretnutie v Bratislave</a:t>
            </a:r>
          </a:p>
          <a:p>
            <a:r>
              <a:rPr lang="sk-SK" sz="2400" b="1" smtClean="0"/>
              <a:t>3</a:t>
            </a:r>
            <a:r>
              <a:rPr lang="sk-SK" sz="2400" b="1"/>
              <a:t>. </a:t>
            </a:r>
            <a:r>
              <a:rPr lang="sk-SK" sz="2400" b="1" smtClean="0"/>
              <a:t>September: </a:t>
            </a:r>
            <a:r>
              <a:rPr lang="sk-SK" sz="2400"/>
              <a:t>Prvé stretnutie občanov BB k participatívnemu rozpočtu</a:t>
            </a:r>
          </a:p>
          <a:p>
            <a:r>
              <a:rPr lang="sk-SK" sz="2400" b="1" smtClean="0"/>
              <a:t>September – december:</a:t>
            </a:r>
            <a:r>
              <a:rPr lang="sk-SK" sz="2400" smtClean="0"/>
              <a:t> Celkovo </a:t>
            </a:r>
            <a:r>
              <a:rPr lang="sk-SK" sz="2400"/>
              <a:t>7 informačných stretnutí </a:t>
            </a:r>
            <a:r>
              <a:rPr lang="sk-SK" sz="2400" smtClean="0"/>
              <a:t>s občanmi BB</a:t>
            </a:r>
            <a:endParaRPr lang="sk-SK" sz="2400"/>
          </a:p>
          <a:p>
            <a:r>
              <a:rPr lang="sk-SK" sz="2400" b="1" smtClean="0"/>
              <a:t>Október:</a:t>
            </a:r>
            <a:r>
              <a:rPr lang="sk-SK" sz="2400" smtClean="0"/>
              <a:t> Stretnutie za prítomnosti </a:t>
            </a:r>
            <a:r>
              <a:rPr lang="sk-SK" sz="2400"/>
              <a:t>špeciálneho hosťa →</a:t>
            </a:r>
            <a:r>
              <a:rPr lang="sk-SK" sz="2400" smtClean="0"/>
              <a:t> </a:t>
            </a:r>
            <a:r>
              <a:rPr lang="sk-SK" sz="2400"/>
              <a:t>p. </a:t>
            </a:r>
            <a:r>
              <a:rPr lang="sk-SK" sz="2400" b="1"/>
              <a:t>Ph.D. </a:t>
            </a:r>
            <a:r>
              <a:rPr lang="sk-SK" sz="2400" b="1" smtClean="0"/>
              <a:t>Ewa Markowska-Bzducha</a:t>
            </a:r>
            <a:r>
              <a:rPr lang="sk-SK" sz="2400" smtClean="0"/>
              <a:t> </a:t>
            </a:r>
            <a:r>
              <a:rPr lang="sk-SK" sz="2400"/>
              <a:t>z Univerzity technológií a humanitných vied v poľskom Radome – info o participatívnom rozpočte v Poľsku </a:t>
            </a:r>
          </a:p>
          <a:p>
            <a:r>
              <a:rPr lang="sk-SK" sz="2400" b="1" smtClean="0"/>
              <a:t>November:</a:t>
            </a:r>
            <a:r>
              <a:rPr lang="sk-SK" sz="2400" smtClean="0"/>
              <a:t> Občania sa podieľali </a:t>
            </a:r>
            <a:r>
              <a:rPr lang="sk-SK" sz="2400"/>
              <a:t>na spolutvorbe </a:t>
            </a:r>
            <a:r>
              <a:rPr lang="sk-SK" sz="2400" i="1"/>
              <a:t>Štatútu </a:t>
            </a:r>
            <a:r>
              <a:rPr lang="sk-SK" sz="2400" i="1" smtClean="0"/>
              <a:t>PR BB</a:t>
            </a:r>
            <a:r>
              <a:rPr lang="sk-SK" sz="2400" smtClean="0"/>
              <a:t>, </a:t>
            </a:r>
            <a:r>
              <a:rPr lang="sk-SK" sz="2400"/>
              <a:t>ktorý bol 10. 12. 2013  schválený na zasadnutí </a:t>
            </a:r>
            <a:r>
              <a:rPr lang="sk-SK" sz="2400" smtClean="0"/>
              <a:t>MsZ</a:t>
            </a:r>
            <a:endParaRPr lang="sk-SK" sz="2400"/>
          </a:p>
        </p:txBody>
      </p:sp>
    </p:spTree>
    <p:extLst>
      <p:ext uri="{BB962C8B-B14F-4D97-AF65-F5344CB8AC3E}">
        <p14:creationId xmlns:p14="http://schemas.microsoft.com/office/powerpoint/2010/main" val="136690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1606</TotalTime>
  <Words>887</Words>
  <Application>Microsoft Office PowerPoint</Application>
  <PresentationFormat>Widescreen</PresentationFormat>
  <Paragraphs>111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Calibri</vt:lpstr>
      <vt:lpstr>Calibri Light</vt:lpstr>
      <vt:lpstr>Wingdings</vt:lpstr>
      <vt:lpstr>Retrospect</vt:lpstr>
      <vt:lpstr>Participatívny rozpočet</vt:lpstr>
      <vt:lpstr>Participatívny rozpočet</vt:lpstr>
      <vt:lpstr>História participatívneho rozpočtu</vt:lpstr>
      <vt:lpstr>Participatívny rozpočet vo svete</vt:lpstr>
      <vt:lpstr>Participatívny rozpočet na Slovensku</vt:lpstr>
      <vt:lpstr>Kritériá participatívneho rozpočtu</vt:lpstr>
      <vt:lpstr>Iná definícia PR vychádza z týchto kritérií:</vt:lpstr>
      <vt:lpstr>Participatívny rozpočet v Banskej Bystrici</vt:lpstr>
      <vt:lpstr>2013 – začiatky PR v BB</vt:lpstr>
      <vt:lpstr>2014</vt:lpstr>
      <vt:lpstr>Prvé diskusné fórum PR BB 2014</vt:lpstr>
      <vt:lpstr>Tematické skupiny PR BB navrhnuté občanmi na Prvom diskusnom fóre 2014: </vt:lpstr>
      <vt:lpstr>Ďalšie kroky procesu participatívneho rozpočtu:</vt:lpstr>
      <vt:lpstr>PowerPoint Presentation</vt:lpstr>
      <vt:lpstr>Druhé diskusné fórum PR BB 2014</vt:lpstr>
      <vt:lpstr>DDF 2014</vt:lpstr>
      <vt:lpstr>Výsledok verejného hlasovania o projektoch PR BB:</vt:lpstr>
      <vt:lpstr>PowerPoint Presentation</vt:lpstr>
      <vt:lpstr>Záverečné diskusné fórum PR BB – november 2014:</vt:lpstr>
      <vt:lpstr>Participatívny rozpočet v BB v r. 2015</vt:lpstr>
      <vt:lpstr>Druhé diskusné fórum – 21. mája</vt:lpstr>
      <vt:lpstr>Projekty, ktoré občania vybrali na realizáciu z participatívneho rozpočtu pre r. 2015:</vt:lpstr>
      <vt:lpstr>ĎAKUJEM ZA POZORNOSŤ!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Harriden</dc:creator>
  <cp:lastModifiedBy>Edwin Harriden</cp:lastModifiedBy>
  <cp:revision>83</cp:revision>
  <dcterms:created xsi:type="dcterms:W3CDTF">2015-07-12T18:37:57Z</dcterms:created>
  <dcterms:modified xsi:type="dcterms:W3CDTF">2015-07-19T22:26:07Z</dcterms:modified>
</cp:coreProperties>
</file>