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9" r:id="rId1"/>
  </p:sldMasterIdLst>
  <p:notesMasterIdLst>
    <p:notesMasterId r:id="rId16"/>
  </p:notesMasterIdLst>
  <p:sldIdLst>
    <p:sldId id="256" r:id="rId2"/>
    <p:sldId id="259" r:id="rId3"/>
    <p:sldId id="260" r:id="rId4"/>
    <p:sldId id="265" r:id="rId5"/>
    <p:sldId id="266" r:id="rId6"/>
    <p:sldId id="270" r:id="rId7"/>
    <p:sldId id="269" r:id="rId8"/>
    <p:sldId id="275" r:id="rId9"/>
    <p:sldId id="278" r:id="rId10"/>
    <p:sldId id="279" r:id="rId11"/>
    <p:sldId id="273" r:id="rId12"/>
    <p:sldId id="280" r:id="rId13"/>
    <p:sldId id="281" r:id="rId14"/>
    <p:sldId id="274" r:id="rId15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914D4B-B5C3-4BBF-9967-316701095D47}" type="datetimeFigureOut">
              <a:rPr lang="en-GB" smtClean="0"/>
              <a:t>23/07/2015</a:t>
            </a:fld>
            <a:endParaRPr lang="en-GB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CB69FC-13CE-4CE1-9196-FFE8C2B652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8378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CB69FC-13CE-4CE1-9196-FFE8C2B6522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996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41BE-4612-4BB0-BF21-8978B130FDBE}" type="datetime1">
              <a:rPr lang="sk-SK" smtClean="0"/>
              <a:t>23.7.2015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Slovak Compliance days 2014</a:t>
            </a: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566BF-D49B-4AFB-ACEE-A43801497D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92704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F8D7-B419-4DC8-8EEB-02599FCBEC1B}" type="datetime1">
              <a:rPr lang="sk-SK" smtClean="0"/>
              <a:t>23.7.2015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Slovak Compliance days 2014</a:t>
            </a: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566BF-D49B-4AFB-ACEE-A43801497D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83226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2A7A4-841C-4756-8355-755DE668479B}" type="datetime1">
              <a:rPr lang="sk-SK" smtClean="0"/>
              <a:t>23.7.2015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Slovak Compliance days 2014</a:t>
            </a: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566BF-D49B-4AFB-ACEE-A43801497D51}" type="slidenum">
              <a:rPr lang="sk-SK" smtClean="0"/>
              <a:t>‹#›</a:t>
            </a:fld>
            <a:endParaRPr lang="sk-SK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005128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1D943-A728-45A3-A7C6-1AA08F5132F2}" type="datetime1">
              <a:rPr lang="sk-SK" smtClean="0"/>
              <a:t>23.7.2015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Slovak Compliance days 2014</a:t>
            </a: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566BF-D49B-4AFB-ACEE-A43801497D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5600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6B203-6E4F-4321-806F-BD68ED4DCE24}" type="datetime1">
              <a:rPr lang="sk-SK" smtClean="0"/>
              <a:t>23.7.2015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Slovak Compliance days 2014</a:t>
            </a: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566BF-D49B-4AFB-ACEE-A43801497D51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83856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0671-C279-4E01-90FC-93FC94871A20}" type="datetime1">
              <a:rPr lang="sk-SK" smtClean="0"/>
              <a:t>23.7.2015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Slovak Compliance days 2014</a:t>
            </a: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566BF-D49B-4AFB-ACEE-A43801497D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006012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A716-9C35-4F87-A094-02BA1E751EB4}" type="datetime1">
              <a:rPr lang="sk-SK" smtClean="0"/>
              <a:t>23.7.2015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Slovak Compliance days 2014</a:t>
            </a: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566BF-D49B-4AFB-ACEE-A43801497D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86889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50F51-5FB8-43F3-9904-0388344CC64D}" type="datetime1">
              <a:rPr lang="sk-SK" smtClean="0"/>
              <a:t>23.7.2015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Slovak Compliance days 2014</a:t>
            </a: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566BF-D49B-4AFB-ACEE-A43801497D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41704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F1A6-DCDE-4B83-8FE4-35C14A78D79E}" type="datetime1">
              <a:rPr lang="sk-SK" smtClean="0"/>
              <a:t>23.7.2015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Slovak Compliance days 2014</a:t>
            </a: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566BF-D49B-4AFB-ACEE-A43801497D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68975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2D371-C2F2-49FD-8A7F-40B1A5841EF1}" type="datetime1">
              <a:rPr lang="sk-SK" smtClean="0"/>
              <a:t>23.7.2015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Slovak Compliance days 2014</a:t>
            </a: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566BF-D49B-4AFB-ACEE-A43801497D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3665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6CD5-C730-4E2F-B9E1-6DF7617E5ADE}" type="datetime1">
              <a:rPr lang="sk-SK" smtClean="0"/>
              <a:t>23.7.2015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Slovak Compliance days 2014</a:t>
            </a: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566BF-D49B-4AFB-ACEE-A43801497D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25276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496F2-A47A-4A5E-BF72-6693DA6E0774}" type="datetime1">
              <a:rPr lang="sk-SK" smtClean="0"/>
              <a:t>23.7.2015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Slovak Compliance days 2014</a:t>
            </a:r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566BF-D49B-4AFB-ACEE-A43801497D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40536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BC5E-F3B0-4866-A79D-82721F8FCFB1}" type="datetime1">
              <a:rPr lang="sk-SK" smtClean="0"/>
              <a:t>23.7.2015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Slovak Compliance days 2014</a:t>
            </a:r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566BF-D49B-4AFB-ACEE-A43801497D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18507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C4049-D493-4E84-ADEE-0224E418DCE4}" type="datetime1">
              <a:rPr lang="sk-SK" smtClean="0"/>
              <a:t>23.7.2015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Slovak Compliance days 2014</a:t>
            </a:r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566BF-D49B-4AFB-ACEE-A43801497D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26223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24759-A5E9-46BA-8ECD-D19BD2E45B81}" type="datetime1">
              <a:rPr lang="sk-SK" smtClean="0"/>
              <a:t>23.7.2015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Slovak Compliance days 2014</a:t>
            </a: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566BF-D49B-4AFB-ACEE-A43801497D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8269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0390D-3784-4BCE-A33B-6B89B98E8F84}" type="datetime1">
              <a:rPr lang="sk-SK" smtClean="0"/>
              <a:t>23.7.2015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Slovak Compliance days 2014</a:t>
            </a: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566BF-D49B-4AFB-ACEE-A43801497D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69770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5791E-59E4-4D56-8CEB-8ABFBD9AFFBB}" type="datetime1">
              <a:rPr lang="sk-SK" smtClean="0"/>
              <a:t>23.7.2015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k-SK" smtClean="0"/>
              <a:t>Slovak Compliance days 2014</a:t>
            </a: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EB566BF-D49B-4AFB-ACEE-A43801497D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88545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Chránené oznamovanie</a:t>
            </a:r>
            <a:br>
              <a:rPr lang="sk-SK" dirty="0" smtClean="0"/>
            </a:br>
            <a:r>
              <a:rPr lang="sk-SK" dirty="0"/>
              <a:t>(</a:t>
            </a:r>
            <a:r>
              <a:rPr lang="sk-SK" dirty="0" smtClean="0"/>
              <a:t>Whistleblowing)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JUDr. Pavel Nechala, PhD.</a:t>
            </a:r>
          </a:p>
          <a:p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1088" y="4807053"/>
            <a:ext cx="1587260" cy="593388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335" y="4807053"/>
            <a:ext cx="1401680" cy="497370"/>
          </a:xfrm>
          <a:prstGeom prst="rect">
            <a:avLst/>
          </a:prstGeom>
        </p:spPr>
      </p:pic>
      <p:pic>
        <p:nvPicPr>
          <p:cNvPr id="7" name="Obrázok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7685" y="5903949"/>
            <a:ext cx="6297714" cy="36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10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dirty="0" smtClean="0"/>
              <a:t>Zákon </a:t>
            </a:r>
            <a:r>
              <a:rPr lang="sk-SK" sz="2800" dirty="0"/>
              <a:t>o niektorých opatreniach súvisiacich s oznamovaním protispoločenskej činnosti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8466666" cy="3880772"/>
          </a:xfrm>
        </p:spPr>
        <p:txBody>
          <a:bodyPr>
            <a:normAutofit lnSpcReduction="10000"/>
          </a:bodyPr>
          <a:lstStyle/>
          <a:p>
            <a:r>
              <a:rPr lang="sk-SK" b="1" dirty="0" smtClean="0"/>
              <a:t>Závažná protispoločenská činnosť</a:t>
            </a:r>
          </a:p>
          <a:p>
            <a:pPr>
              <a:buFontTx/>
              <a:buChar char="-"/>
            </a:pPr>
            <a:r>
              <a:rPr lang="sk-SK" dirty="0" smtClean="0"/>
              <a:t>Trestné činy – vymenované v zákone a s hornou hranicou trestnej sadzby 3 roky</a:t>
            </a:r>
          </a:p>
          <a:p>
            <a:pPr>
              <a:buFontTx/>
              <a:buChar char="-"/>
            </a:pPr>
            <a:r>
              <a:rPr lang="sk-SK" dirty="0" smtClean="0"/>
              <a:t>Správne delikty s pokutou najmenej 50.000 eur</a:t>
            </a:r>
          </a:p>
          <a:p>
            <a:pPr>
              <a:buFontTx/>
              <a:buChar char="-"/>
            </a:pPr>
            <a:endParaRPr lang="sk-SK" dirty="0" smtClean="0"/>
          </a:p>
          <a:p>
            <a:pPr lvl="1" algn="just">
              <a:lnSpc>
                <a:spcPct val="125000"/>
              </a:lnSpc>
              <a:spcBef>
                <a:spcPct val="0"/>
              </a:spcBef>
              <a:buClr>
                <a:srgbClr val="006600"/>
              </a:buClr>
              <a:buSzPct val="105000"/>
              <a:buFont typeface="Wingdings" panose="05000000000000000000" pitchFamily="2" charset="2"/>
              <a:buChar char="§"/>
            </a:pPr>
            <a:r>
              <a:rPr lang="sk-SK" dirty="0"/>
              <a:t>poskytovanie ochrany na základe žiadosti,</a:t>
            </a:r>
          </a:p>
          <a:p>
            <a:pPr lvl="1" algn="just">
              <a:lnSpc>
                <a:spcPct val="125000"/>
              </a:lnSpc>
              <a:spcBef>
                <a:spcPct val="0"/>
              </a:spcBef>
              <a:buClr>
                <a:srgbClr val="006600"/>
              </a:buClr>
              <a:buSzPct val="105000"/>
              <a:buFont typeface="Wingdings" panose="05000000000000000000" pitchFamily="2" charset="2"/>
              <a:buChar char="§"/>
            </a:pPr>
            <a:r>
              <a:rPr lang="sk-SK" dirty="0"/>
              <a:t>potrebný súhlas na pracovnoprávne úkony po dobu ochrany,</a:t>
            </a:r>
          </a:p>
          <a:p>
            <a:pPr lvl="1" algn="just">
              <a:lnSpc>
                <a:spcPct val="125000"/>
              </a:lnSpc>
              <a:spcBef>
                <a:spcPct val="0"/>
              </a:spcBef>
              <a:buClr>
                <a:srgbClr val="006600"/>
              </a:buClr>
              <a:buSzPct val="105000"/>
              <a:buFont typeface="Wingdings" panose="05000000000000000000" pitchFamily="2" charset="2"/>
              <a:buChar char="§"/>
            </a:pPr>
            <a:r>
              <a:rPr lang="sk-SK" dirty="0"/>
              <a:t>neplatnosť úkonu bez súhlasu,</a:t>
            </a:r>
          </a:p>
          <a:p>
            <a:pPr lvl="1" algn="just">
              <a:lnSpc>
                <a:spcPct val="125000"/>
              </a:lnSpc>
              <a:spcBef>
                <a:spcPct val="0"/>
              </a:spcBef>
              <a:buClr>
                <a:srgbClr val="006600"/>
              </a:buClr>
              <a:buSzPct val="105000"/>
              <a:buFont typeface="Wingdings" panose="05000000000000000000" pitchFamily="2" charset="2"/>
              <a:buChar char="§"/>
            </a:pPr>
            <a:r>
              <a:rPr lang="sk-SK" dirty="0"/>
              <a:t>zamestnávateľ preukáže, že navrhovaný pracovnoprávny úkon nemá žiadnu príčinnú súvislosť s oznámením, </a:t>
            </a:r>
          </a:p>
          <a:p>
            <a:pPr lvl="1" algn="just">
              <a:lnSpc>
                <a:spcPct val="125000"/>
              </a:lnSpc>
              <a:spcBef>
                <a:spcPct val="0"/>
              </a:spcBef>
              <a:buClr>
                <a:srgbClr val="006600"/>
              </a:buClr>
              <a:buSzPct val="105000"/>
              <a:buFont typeface="Wingdings" panose="05000000000000000000" pitchFamily="2" charset="2"/>
              <a:buChar char="§"/>
            </a:pPr>
            <a:r>
              <a:rPr lang="sk-SK" dirty="0"/>
              <a:t>inšpektoráty práce,</a:t>
            </a:r>
          </a:p>
          <a:p>
            <a:pPr lvl="1" algn="just">
              <a:lnSpc>
                <a:spcPct val="125000"/>
              </a:lnSpc>
              <a:spcBef>
                <a:spcPct val="0"/>
              </a:spcBef>
              <a:buClr>
                <a:srgbClr val="006600"/>
              </a:buClr>
              <a:buSzPct val="105000"/>
              <a:buFont typeface="Wingdings" panose="05000000000000000000" pitchFamily="2" charset="2"/>
              <a:buChar char="§"/>
            </a:pPr>
            <a:r>
              <a:rPr lang="sk-SK" dirty="0"/>
              <a:t>právna pomoc zamestnancom.</a:t>
            </a:r>
          </a:p>
        </p:txBody>
      </p:sp>
      <p:sp>
        <p:nvSpPr>
          <p:cNvPr id="6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/>
              <a:t>Verejná kontrola miestnej </a:t>
            </a:r>
            <a:r>
              <a:rPr lang="sk-SK" dirty="0" smtClean="0"/>
              <a:t>samosprávy, 24-26.7.2015, Hotel Summit, Bešeňová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8681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dirty="0" smtClean="0"/>
              <a:t>Zákon </a:t>
            </a:r>
            <a:r>
              <a:rPr lang="sk-SK" sz="2800" dirty="0"/>
              <a:t>o niektorých opatreniach súvisiacich s oznamovaním protispoločenskej činnosti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787651" y="2160589"/>
            <a:ext cx="8486353" cy="3880773"/>
          </a:xfrm>
        </p:spPr>
        <p:txBody>
          <a:bodyPr>
            <a:normAutofit fontScale="92500" lnSpcReduction="10000"/>
          </a:bodyPr>
          <a:lstStyle/>
          <a:p>
            <a:r>
              <a:rPr lang="sk-SK" b="1" dirty="0" smtClean="0"/>
              <a:t>Iná protispoločenská činnosť</a:t>
            </a:r>
          </a:p>
          <a:p>
            <a:pPr algn="just">
              <a:buFontTx/>
              <a:buChar char="-"/>
            </a:pPr>
            <a:r>
              <a:rPr lang="sk-SK" dirty="0" smtClean="0"/>
              <a:t>konanie</a:t>
            </a:r>
            <a:r>
              <a:rPr lang="sk-SK" dirty="0"/>
              <a:t>, ktoré je priestupkom alebo iným správnym </a:t>
            </a:r>
            <a:r>
              <a:rPr lang="sk-SK" dirty="0" smtClean="0"/>
              <a:t>deliktom, </a:t>
            </a:r>
          </a:p>
          <a:p>
            <a:pPr algn="just">
              <a:buFontTx/>
              <a:buChar char="-"/>
            </a:pPr>
            <a:r>
              <a:rPr lang="sk-SK" dirty="0" smtClean="0"/>
              <a:t>aj </a:t>
            </a:r>
            <a:r>
              <a:rPr lang="sk-SK" dirty="0"/>
              <a:t>konanie, ktoré </a:t>
            </a:r>
            <a:r>
              <a:rPr lang="sk-SK" dirty="0" smtClean="0"/>
              <a:t>pôsobí </a:t>
            </a:r>
            <a:r>
              <a:rPr lang="sk-SK" dirty="0"/>
              <a:t>negatívne na spoločnosť.</a:t>
            </a:r>
            <a:endParaRPr lang="sk-SK" dirty="0" smtClean="0"/>
          </a:p>
          <a:p>
            <a:pPr algn="just">
              <a:buFontTx/>
              <a:buChar char="-"/>
            </a:pPr>
            <a:endParaRPr lang="sk-SK" dirty="0"/>
          </a:p>
          <a:p>
            <a:pPr marL="998538" lvl="1" algn="just">
              <a:lnSpc>
                <a:spcPct val="125000"/>
              </a:lnSpc>
              <a:spcBef>
                <a:spcPct val="0"/>
              </a:spcBef>
              <a:buClr>
                <a:srgbClr val="006600"/>
              </a:buClr>
              <a:buSzPct val="105000"/>
              <a:buFont typeface="Wingdings" panose="05000000000000000000" pitchFamily="2" charset="2"/>
              <a:buChar char="§"/>
            </a:pPr>
            <a:r>
              <a:rPr lang="sk-SK" altLang="en-US" sz="1800" dirty="0"/>
              <a:t>zneužitie právomoci pre materiálny zisk </a:t>
            </a:r>
          </a:p>
          <a:p>
            <a:pPr marL="533400" indent="-533400" algn="just">
              <a:lnSpc>
                <a:spcPct val="125000"/>
              </a:lnSpc>
              <a:spcBef>
                <a:spcPct val="0"/>
              </a:spcBef>
              <a:buClr>
                <a:srgbClr val="006600"/>
              </a:buClr>
              <a:buSzPct val="105000"/>
              <a:buFont typeface="Wingdings" panose="05000000000000000000" pitchFamily="2" charset="2"/>
              <a:buNone/>
            </a:pPr>
            <a:r>
              <a:rPr lang="sk-SK" altLang="en-US" dirty="0"/>
              <a:t>		 (vrátane korupcie, krádeže),</a:t>
            </a:r>
            <a:endParaRPr lang="en-US" altLang="en-US" dirty="0"/>
          </a:p>
          <a:p>
            <a:pPr marL="998538" lvl="1" algn="just">
              <a:lnSpc>
                <a:spcPct val="125000"/>
              </a:lnSpc>
              <a:spcBef>
                <a:spcPct val="0"/>
              </a:spcBef>
              <a:buClr>
                <a:srgbClr val="006600"/>
              </a:buClr>
              <a:buSzPct val="105000"/>
              <a:buFont typeface="Wingdings" panose="05000000000000000000" pitchFamily="2" charset="2"/>
              <a:buChar char="§"/>
            </a:pPr>
            <a:r>
              <a:rPr lang="sk-SK" altLang="en-US" sz="1800" dirty="0"/>
              <a:t>konflikt záujmov,</a:t>
            </a:r>
            <a:endParaRPr lang="en-US" altLang="en-US" sz="1800" dirty="0"/>
          </a:p>
          <a:p>
            <a:pPr marL="998538" lvl="1" algn="just">
              <a:lnSpc>
                <a:spcPct val="125000"/>
              </a:lnSpc>
              <a:spcBef>
                <a:spcPct val="0"/>
              </a:spcBef>
              <a:buClr>
                <a:srgbClr val="006600"/>
              </a:buClr>
              <a:buSzPct val="105000"/>
              <a:buFont typeface="Wingdings" panose="05000000000000000000" pitchFamily="2" charset="2"/>
              <a:buChar char="§"/>
            </a:pPr>
            <a:r>
              <a:rPr lang="sk-SK" altLang="en-US" sz="1800" dirty="0"/>
              <a:t>nesprávne a neprofesionálne správanie,</a:t>
            </a:r>
            <a:endParaRPr lang="en-US" altLang="en-US" sz="1800" dirty="0"/>
          </a:p>
          <a:p>
            <a:pPr marL="998538" lvl="1" algn="just">
              <a:lnSpc>
                <a:spcPct val="125000"/>
              </a:lnSpc>
              <a:spcBef>
                <a:spcPct val="0"/>
              </a:spcBef>
              <a:buClr>
                <a:srgbClr val="006600"/>
              </a:buClr>
              <a:buSzPct val="105000"/>
              <a:buFont typeface="Wingdings" panose="05000000000000000000" pitchFamily="2" charset="2"/>
              <a:buChar char="§"/>
            </a:pPr>
            <a:r>
              <a:rPr lang="sk-SK" altLang="en-US" sz="1800" dirty="0"/>
              <a:t>chybné administratívne </a:t>
            </a:r>
            <a:r>
              <a:rPr lang="sk-SK" altLang="en-US" sz="1800" dirty="0" smtClean="0"/>
              <a:t>konanie,</a:t>
            </a:r>
            <a:endParaRPr lang="en-US" altLang="en-US" sz="1800" dirty="0"/>
          </a:p>
          <a:p>
            <a:pPr marL="998538" lvl="1" algn="just">
              <a:lnSpc>
                <a:spcPct val="125000"/>
              </a:lnSpc>
              <a:spcBef>
                <a:spcPct val="0"/>
              </a:spcBef>
              <a:buClr>
                <a:srgbClr val="006600"/>
              </a:buClr>
              <a:buSzPct val="105000"/>
              <a:buFont typeface="Wingdings" panose="05000000000000000000" pitchFamily="2" charset="2"/>
              <a:buChar char="§"/>
            </a:pPr>
            <a:r>
              <a:rPr lang="sk-SK" altLang="en-US" sz="1800" dirty="0"/>
              <a:t>plytvanie alebo zlé riadenie zdrojov,</a:t>
            </a:r>
            <a:endParaRPr lang="en-US" altLang="en-US" sz="1800" dirty="0"/>
          </a:p>
          <a:p>
            <a:pPr marL="998538" lvl="1" algn="just">
              <a:lnSpc>
                <a:spcPct val="125000"/>
              </a:lnSpc>
              <a:spcBef>
                <a:spcPct val="0"/>
              </a:spcBef>
              <a:buClr>
                <a:srgbClr val="006600"/>
              </a:buClr>
              <a:buSzPct val="105000"/>
              <a:buFont typeface="Wingdings" panose="05000000000000000000" pitchFamily="2" charset="2"/>
              <a:buChar char="§"/>
            </a:pPr>
            <a:r>
              <a:rPr lang="sk-SK" altLang="en-US" sz="1800" dirty="0"/>
              <a:t>bránenie spravodlivosti alebo zodpovednosti,</a:t>
            </a:r>
          </a:p>
          <a:p>
            <a:pPr marL="998538" lvl="1" algn="just">
              <a:lnSpc>
                <a:spcPct val="125000"/>
              </a:lnSpc>
              <a:spcBef>
                <a:spcPct val="0"/>
              </a:spcBef>
              <a:buClr>
                <a:srgbClr val="006600"/>
              </a:buClr>
              <a:buSzPct val="105000"/>
              <a:buFont typeface="Wingdings" panose="05000000000000000000" pitchFamily="2" charset="2"/>
              <a:buChar char="§"/>
            </a:pPr>
            <a:r>
              <a:rPr lang="sk-SK" altLang="en-US" sz="1800" dirty="0"/>
              <a:t>osobná alebo pracovná krivda. </a:t>
            </a:r>
          </a:p>
          <a:p>
            <a:pPr algn="just">
              <a:buFontTx/>
              <a:buChar char="-"/>
            </a:pPr>
            <a:endParaRPr lang="sk-SK" dirty="0" smtClean="0"/>
          </a:p>
          <a:p>
            <a:pPr algn="just">
              <a:buFontTx/>
              <a:buChar char="-"/>
            </a:pPr>
            <a:endParaRPr lang="sk-SK" dirty="0"/>
          </a:p>
        </p:txBody>
      </p:sp>
      <p:sp>
        <p:nvSpPr>
          <p:cNvPr id="6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/>
              <a:t>Verejná kontrola miestnej </a:t>
            </a:r>
            <a:r>
              <a:rPr lang="sk-SK" dirty="0" smtClean="0"/>
              <a:t>samosprávy, 24-26.7.2015, Hotel Summit, Bešeňová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0693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dirty="0" smtClean="0"/>
              <a:t>Zákon </a:t>
            </a:r>
            <a:r>
              <a:rPr lang="sk-SK" sz="2800" dirty="0"/>
              <a:t>o niektorých opatreniach súvisiacich s oznamovaním protispoločenskej činnosti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787651" y="2160589"/>
            <a:ext cx="8486353" cy="38807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b="1" dirty="0" smtClean="0"/>
              <a:t>Zamestnávateľ </a:t>
            </a:r>
            <a:r>
              <a:rPr lang="sk-SK" dirty="0" smtClean="0"/>
              <a:t>(orgán verejnej moci a nad 50 zamestnancov) povinnosti:</a:t>
            </a:r>
          </a:p>
          <a:p>
            <a:pPr algn="just">
              <a:buFontTx/>
              <a:buChar char="-"/>
            </a:pPr>
            <a:endParaRPr lang="sk-SK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sk-SK" dirty="0" smtClean="0"/>
              <a:t>vydať </a:t>
            </a:r>
            <a:r>
              <a:rPr lang="sk-SK" dirty="0"/>
              <a:t>vnútorný predpis – podávanie podnetov, preverovanie, </a:t>
            </a:r>
            <a:r>
              <a:rPr lang="sk-SK" dirty="0" smtClean="0"/>
              <a:t>evidovanie,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sk-SK" dirty="0" smtClean="0"/>
              <a:t>ustanoviť </a:t>
            </a:r>
            <a:r>
              <a:rPr lang="sk-SK" dirty="0"/>
              <a:t>zodpovednú </a:t>
            </a:r>
            <a:r>
              <a:rPr lang="sk-SK" dirty="0" smtClean="0"/>
              <a:t>osobu – obce a VÚC plní úlohy hlavný kontrolór,</a:t>
            </a:r>
            <a:endParaRPr lang="sk-SK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sk-SK" dirty="0" smtClean="0"/>
              <a:t>zriadiť </a:t>
            </a:r>
            <a:r>
              <a:rPr lang="sk-SK" dirty="0"/>
              <a:t>komunikačný </a:t>
            </a:r>
            <a:r>
              <a:rPr lang="sk-SK" dirty="0" smtClean="0"/>
              <a:t>nástroj </a:t>
            </a:r>
            <a:r>
              <a:rPr lang="sk-SK" dirty="0"/>
              <a:t>prístupný 24 </a:t>
            </a:r>
            <a:r>
              <a:rPr lang="sk-SK" dirty="0" smtClean="0"/>
              <a:t>hodín,</a:t>
            </a:r>
            <a:endParaRPr lang="sk-SK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sk-SK" dirty="0" smtClean="0"/>
              <a:t>viesť </a:t>
            </a:r>
            <a:r>
              <a:rPr lang="sk-SK" dirty="0"/>
              <a:t>evidenciu podnetov po dobu 3 </a:t>
            </a:r>
            <a:r>
              <a:rPr lang="sk-SK" dirty="0" smtClean="0"/>
              <a:t>rokov,</a:t>
            </a:r>
            <a:endParaRPr lang="sk-SK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sk-SK" dirty="0" smtClean="0"/>
              <a:t>preveriť </a:t>
            </a:r>
            <a:r>
              <a:rPr lang="sk-SK" dirty="0"/>
              <a:t>každý podnet do 90 dní (predĺženie o ďalších 30 dní</a:t>
            </a:r>
            <a:r>
              <a:rPr lang="sk-SK" dirty="0" smtClean="0"/>
              <a:t>),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sk-SK" dirty="0" smtClean="0"/>
              <a:t>informovať oznamovateľa do 10 dní od preverenia.</a:t>
            </a:r>
          </a:p>
          <a:p>
            <a:pPr marL="0" lvl="0" indent="0">
              <a:buNone/>
            </a:pPr>
            <a:r>
              <a:rPr lang="sk-SK" b="1" dirty="0" smtClean="0"/>
              <a:t>Pokuty: do 20 000 eur.</a:t>
            </a:r>
            <a:endParaRPr lang="sk-SK" b="1" dirty="0"/>
          </a:p>
        </p:txBody>
      </p:sp>
      <p:sp>
        <p:nvSpPr>
          <p:cNvPr id="6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/>
              <a:t>Verejná kontrola miestnej </a:t>
            </a:r>
            <a:r>
              <a:rPr lang="sk-SK" dirty="0" smtClean="0"/>
              <a:t>samosprávy, 24-26.7.2015, Hotel Summit, Bešeňová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7987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dirty="0" smtClean="0"/>
              <a:t>Zákon </a:t>
            </a:r>
            <a:r>
              <a:rPr lang="sk-SK" sz="2800" dirty="0"/>
              <a:t>o niektorých opatreniach súvisiacich s oznamovaním protispoločenskej činnosti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787651" y="2160589"/>
            <a:ext cx="8486353" cy="38807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dirty="0" smtClean="0"/>
              <a:t>Zamestnanecké práva:</a:t>
            </a:r>
          </a:p>
          <a:p>
            <a:pPr marL="0" indent="0" algn="just">
              <a:buNone/>
            </a:pPr>
            <a:endParaRPr lang="sk-SK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sk-SK" dirty="0" smtClean="0"/>
              <a:t>v dobrej viere podať podnet na preverenie podozrenia,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sk-SK" dirty="0" smtClean="0"/>
              <a:t>byť informovaný o výsledkoch prešetrenia,</a:t>
            </a:r>
            <a:endParaRPr lang="sk-SK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sk-SK" dirty="0" smtClean="0"/>
              <a:t>požiadať inšpektorát práce o pozastavenie účinnosti pracovnoprávneho úkonu (postačuje dôvodné podozrenie na súvislosť),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sk-SK" dirty="0" smtClean="0"/>
              <a:t>žiadať poskytnutie bezplatnej právnej pomoci</a:t>
            </a:r>
            <a:endParaRPr lang="sk-SK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sk-SK" dirty="0" smtClean="0"/>
              <a:t>podať antidiskriminačnú žalobu,</a:t>
            </a:r>
            <a:endParaRPr lang="sk-SK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sk-SK" dirty="0" smtClean="0"/>
              <a:t>žiadať neplatnosť právneho úkonu pozastavené inšpektorátom práce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sk-SK" dirty="0"/>
          </a:p>
        </p:txBody>
      </p:sp>
      <p:sp>
        <p:nvSpPr>
          <p:cNvPr id="6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/>
              <a:t>Verejná kontrola miestnej </a:t>
            </a:r>
            <a:r>
              <a:rPr lang="sk-SK" dirty="0" smtClean="0"/>
              <a:t>samosprávy, 24-26.7.2015, Hotel Summit, Bešeňová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5499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Ďakujem za pozornosť</a:t>
            </a:r>
            <a:endParaRPr lang="sk-SK" dirty="0"/>
          </a:p>
        </p:txBody>
      </p:sp>
      <p:sp>
        <p:nvSpPr>
          <p:cNvPr id="4" name="Podnadpis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841009"/>
          </a:xfrm>
        </p:spPr>
        <p:txBody>
          <a:bodyPr/>
          <a:lstStyle/>
          <a:p>
            <a:r>
              <a:rPr lang="sk-SK" dirty="0" smtClean="0"/>
              <a:t>JUDr. Pavel </a:t>
            </a:r>
            <a:r>
              <a:rPr lang="sk-SK" dirty="0" smtClean="0"/>
              <a:t>Nechala, PhD.</a:t>
            </a:r>
            <a:endParaRPr lang="sk-SK" dirty="0" smtClean="0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8710" y="4554344"/>
            <a:ext cx="1587260" cy="593388"/>
          </a:xfrm>
          <a:prstGeom prst="rect">
            <a:avLst/>
          </a:prstGeom>
        </p:spPr>
      </p:pic>
      <p:pic>
        <p:nvPicPr>
          <p:cNvPr id="6" name="Obrázo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6136" y="4472882"/>
            <a:ext cx="1401680" cy="497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8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Obsah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Pojem </a:t>
            </a:r>
            <a:r>
              <a:rPr lang="sk-SK" dirty="0" err="1" smtClean="0"/>
              <a:t>whistleblowing</a:t>
            </a:r>
            <a:r>
              <a:rPr lang="sk-SK" dirty="0" smtClean="0"/>
              <a:t> (chránené oznamovanie)</a:t>
            </a:r>
          </a:p>
          <a:p>
            <a:r>
              <a:rPr lang="sk-SK" dirty="0" smtClean="0"/>
              <a:t>Význam pri odhaľovaní podvodov</a:t>
            </a:r>
          </a:p>
          <a:p>
            <a:r>
              <a:rPr lang="sk-SK" dirty="0" smtClean="0"/>
              <a:t>Zákona </a:t>
            </a:r>
            <a:r>
              <a:rPr lang="sk-SK" dirty="0"/>
              <a:t>o </a:t>
            </a:r>
            <a:r>
              <a:rPr lang="sk-SK" dirty="0" smtClean="0"/>
              <a:t>niektorých </a:t>
            </a:r>
            <a:r>
              <a:rPr lang="sk-SK" dirty="0"/>
              <a:t>opatreniach súvisiacich s oznamovaním </a:t>
            </a:r>
            <a:r>
              <a:rPr lang="sk-SK"/>
              <a:t>protispoločenskej </a:t>
            </a:r>
            <a:r>
              <a:rPr lang="sk-SK" smtClean="0"/>
              <a:t>činnosti</a:t>
            </a:r>
            <a:endParaRPr lang="sk-SK" dirty="0" smtClean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/>
              <a:t>Verejná kontrola miestnej </a:t>
            </a:r>
            <a:r>
              <a:rPr lang="sk-SK" dirty="0" smtClean="0"/>
              <a:t>samosprávy, 24-26.7.2015, Hotel Summit, Bešeňová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9665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Pojem </a:t>
            </a:r>
            <a:r>
              <a:rPr lang="sk-SK" dirty="0" err="1" smtClean="0"/>
              <a:t>whistleblowing</a:t>
            </a:r>
            <a:r>
              <a:rPr lang="sk-SK" dirty="0" smtClean="0"/>
              <a:t> (chránené oznamovanie)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i="1" dirty="0" err="1"/>
              <a:t>Parrhesia</a:t>
            </a:r>
            <a:r>
              <a:rPr lang="sk-SK" b="1" i="1" dirty="0"/>
              <a:t> -  </a:t>
            </a:r>
            <a:r>
              <a:rPr lang="sk-SK" i="1" dirty="0"/>
              <a:t>opis </a:t>
            </a:r>
            <a:r>
              <a:rPr lang="sk-SK" dirty="0"/>
              <a:t>slovnej činnosti, pri ktorej rečník vyjadruje svoj osobný vzťah k pravde a riskuje svoj život, pretože uznáva vyslovenie pravdivých informácií ako povinnosť zlepšiť a pomôcť iným ľuďom (ako tiež sebe). </a:t>
            </a:r>
          </a:p>
          <a:p>
            <a:endParaRPr lang="sk-SK" dirty="0" smtClean="0"/>
          </a:p>
          <a:p>
            <a:r>
              <a:rPr lang="sk-SK" dirty="0" err="1" smtClean="0"/>
              <a:t>Marcie</a:t>
            </a:r>
            <a:r>
              <a:rPr lang="sk-SK" dirty="0" smtClean="0"/>
              <a:t> </a:t>
            </a:r>
            <a:r>
              <a:rPr lang="sk-SK" dirty="0"/>
              <a:t>P. </a:t>
            </a:r>
            <a:r>
              <a:rPr lang="sk-SK" dirty="0" err="1"/>
              <a:t>Micelli</a:t>
            </a:r>
            <a:r>
              <a:rPr lang="sk-SK" dirty="0"/>
              <a:t> a </a:t>
            </a:r>
            <a:r>
              <a:rPr lang="sk-SK" dirty="0" err="1"/>
              <a:t>Janett</a:t>
            </a:r>
            <a:r>
              <a:rPr lang="sk-SK" dirty="0"/>
              <a:t> P. </a:t>
            </a:r>
            <a:r>
              <a:rPr lang="sk-SK" dirty="0" err="1"/>
              <a:t>Near</a:t>
            </a:r>
            <a:r>
              <a:rPr lang="sk-SK" dirty="0"/>
              <a:t>, ktoré ako prvé stanovili vedecké štandardy pre chránené oznamovanie (</a:t>
            </a:r>
            <a:r>
              <a:rPr lang="sk-SK" b="1" i="1" dirty="0" err="1"/>
              <a:t>whistleblowing</a:t>
            </a:r>
            <a:r>
              <a:rPr lang="sk-SK" dirty="0"/>
              <a:t>) ako: </a:t>
            </a:r>
          </a:p>
          <a:p>
            <a:pPr marL="0" indent="0">
              <a:buNone/>
            </a:pPr>
            <a:r>
              <a:rPr lang="sk-SK" dirty="0" smtClean="0"/>
              <a:t>	„</a:t>
            </a:r>
            <a:r>
              <a:rPr lang="sk-SK" i="1" dirty="0"/>
              <a:t>poskytnutie informácií, členmi organizácie (bývalými alebo súčasnými), o </a:t>
            </a:r>
            <a:r>
              <a:rPr lang="sk-SK" i="1" dirty="0" smtClean="0"/>
              <a:t>	nezákonných</a:t>
            </a:r>
            <a:r>
              <a:rPr lang="sk-SK" i="1" dirty="0"/>
              <a:t>, nemorálnych alebo nelegitímnych praktikách pod kontrolou </a:t>
            </a:r>
            <a:r>
              <a:rPr lang="sk-SK" i="1" dirty="0" smtClean="0"/>
              <a:t>	ich </a:t>
            </a:r>
            <a:r>
              <a:rPr lang="sk-SK" i="1" dirty="0"/>
              <a:t>zamestnávateľov, osobám alebo organizáciám, ktoré môžu konať</a:t>
            </a:r>
            <a:r>
              <a:rPr lang="sk-SK" dirty="0"/>
              <a:t>.“ </a:t>
            </a:r>
          </a:p>
          <a:p>
            <a:endParaRPr lang="sk-SK" dirty="0"/>
          </a:p>
        </p:txBody>
      </p:sp>
      <p:sp>
        <p:nvSpPr>
          <p:cNvPr id="5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/>
              <a:t>Verejná kontrola miestnej </a:t>
            </a:r>
            <a:r>
              <a:rPr lang="sk-SK" dirty="0" smtClean="0"/>
              <a:t>samosprávy, 24-26.7.2015, Hotel Summit, Bešeňová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8031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431322"/>
            <a:ext cx="3854528" cy="957532"/>
          </a:xfrm>
        </p:spPr>
        <p:txBody>
          <a:bodyPr/>
          <a:lstStyle/>
          <a:p>
            <a:r>
              <a:rPr lang="sk-SK" dirty="0" smtClean="0"/>
              <a:t>Odhaľovanie trestnej činnosti</a:t>
            </a:r>
            <a:endParaRPr lang="sk-SK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77334" y="1388855"/>
            <a:ext cx="3854528" cy="3972664"/>
          </a:xfrm>
        </p:spPr>
        <p:txBody>
          <a:bodyPr>
            <a:normAutofit fontScale="92500" lnSpcReduction="10000"/>
          </a:bodyPr>
          <a:lstStyle/>
          <a:p>
            <a:r>
              <a:rPr lang="sk-SK" dirty="0" smtClean="0"/>
              <a:t>Majetková kriminalita v roku 2013 - GP </a:t>
            </a:r>
          </a:p>
          <a:p>
            <a:r>
              <a:rPr lang="sk-SK" dirty="0" smtClean="0"/>
              <a:t>Odsúdení celkový počet – 16 274 </a:t>
            </a:r>
          </a:p>
          <a:p>
            <a:r>
              <a:rPr lang="sk-SK" dirty="0" smtClean="0"/>
              <a:t>Krádež – 11 018 </a:t>
            </a:r>
          </a:p>
          <a:p>
            <a:r>
              <a:rPr lang="sk-SK" dirty="0" smtClean="0"/>
              <a:t>Sprenevera - 630</a:t>
            </a:r>
          </a:p>
          <a:p>
            <a:endParaRPr lang="sk-SK" dirty="0"/>
          </a:p>
          <a:p>
            <a:r>
              <a:rPr lang="sk-SK" dirty="0" smtClean="0"/>
              <a:t>Hospodárska kriminalita  - </a:t>
            </a:r>
            <a:r>
              <a:rPr lang="sk-SK" dirty="0" err="1" smtClean="0"/>
              <a:t>PwC</a:t>
            </a:r>
            <a:r>
              <a:rPr lang="sk-SK" dirty="0" smtClean="0"/>
              <a:t> 2014</a:t>
            </a:r>
          </a:p>
          <a:p>
            <a:r>
              <a:rPr lang="sk-SK" dirty="0"/>
              <a:t>34 % respondentov </a:t>
            </a:r>
            <a:r>
              <a:rPr lang="sk-SK" dirty="0" smtClean="0"/>
              <a:t>stretlo v 24 mesiacoch </a:t>
            </a:r>
            <a:endParaRPr lang="sk-SK" dirty="0"/>
          </a:p>
          <a:p>
            <a:r>
              <a:rPr lang="sk-SK" dirty="0" smtClean="0"/>
              <a:t>nárast </a:t>
            </a:r>
            <a:r>
              <a:rPr lang="sk-SK" dirty="0"/>
              <a:t>v porovnaní </a:t>
            </a:r>
            <a:r>
              <a:rPr lang="sk-SK" dirty="0" smtClean="0"/>
              <a:t>s rokom 2011 (21</a:t>
            </a:r>
            <a:r>
              <a:rPr lang="en-GB" dirty="0" smtClean="0"/>
              <a:t>%</a:t>
            </a:r>
            <a:r>
              <a:rPr lang="sk-SK" dirty="0" smtClean="0"/>
              <a:t>). </a:t>
            </a:r>
          </a:p>
          <a:p>
            <a:r>
              <a:rPr lang="sk-SK" dirty="0" smtClean="0"/>
              <a:t>Z toho sprenevera </a:t>
            </a:r>
            <a:r>
              <a:rPr lang="sk-SK" dirty="0"/>
              <a:t>majetku </a:t>
            </a:r>
            <a:r>
              <a:rPr lang="sk-SK" dirty="0" smtClean="0"/>
              <a:t>(</a:t>
            </a:r>
            <a:r>
              <a:rPr lang="sk-SK" dirty="0"/>
              <a:t>54 </a:t>
            </a:r>
            <a:r>
              <a:rPr lang="sk-SK" dirty="0" smtClean="0"/>
              <a:t>%) </a:t>
            </a:r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r>
              <a:rPr lang="pl-PL" dirty="0"/>
              <a:t>Podnikateľské </a:t>
            </a:r>
            <a:r>
              <a:rPr lang="pl-PL" dirty="0" smtClean="0"/>
              <a:t>subjekty - Štatistický úrad 2014 </a:t>
            </a:r>
          </a:p>
          <a:p>
            <a:r>
              <a:rPr lang="sk-SK" dirty="0" smtClean="0"/>
              <a:t>569 372</a:t>
            </a:r>
            <a:endParaRPr lang="sk-SK" dirty="0"/>
          </a:p>
          <a:p>
            <a:endParaRPr lang="sk-SK" dirty="0"/>
          </a:p>
        </p:txBody>
      </p:sp>
      <p:pic>
        <p:nvPicPr>
          <p:cNvPr id="7" name="Zástupný symbol obsahu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0913" y="2374262"/>
            <a:ext cx="4513262" cy="1807851"/>
          </a:xfrm>
        </p:spPr>
      </p:pic>
      <p:pic>
        <p:nvPicPr>
          <p:cNvPr id="8" name="Obrázo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2559" y="97356"/>
            <a:ext cx="2674967" cy="2276906"/>
          </a:xfrm>
          <a:prstGeom prst="rect">
            <a:avLst/>
          </a:prstGeom>
        </p:spPr>
      </p:pic>
      <p:pic>
        <p:nvPicPr>
          <p:cNvPr id="9" name="Obrázok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1370" y="4182113"/>
            <a:ext cx="4332347" cy="1635091"/>
          </a:xfrm>
          <a:prstGeom prst="rect">
            <a:avLst/>
          </a:prstGeom>
        </p:spPr>
      </p:pic>
      <p:sp>
        <p:nvSpPr>
          <p:cNvPr id="10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/>
              <a:t>Verejná kontrola miestnej </a:t>
            </a:r>
            <a:r>
              <a:rPr lang="sk-SK" dirty="0" smtClean="0"/>
              <a:t>samosprávy, 24-27.7.2015, Hotel Summit, Bešeňová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7785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Prevencia podvodov – pasívny prístup na základe smerníc a kontrol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sk-SK" dirty="0"/>
              <a:t>V Česku i na Slovensku sa využívajú k prevencii podvodov najmä nástroje na pasívne zamedzovanie podvodom (smernice a postupy, interné kontroly proti podvodom, monitorovanie zamestnancov a opatrenia v oblasti IT).</a:t>
            </a:r>
          </a:p>
          <a:p>
            <a:endParaRPr lang="sk-SK" dirty="0"/>
          </a:p>
          <a:p>
            <a:pPr algn="just"/>
            <a:r>
              <a:rPr lang="sk-SK" dirty="0"/>
              <a:t>Vzdelávanie manažmentu a zamestnancov v oblasti </a:t>
            </a:r>
            <a:r>
              <a:rPr lang="sk-SK" dirty="0" smtClean="0"/>
              <a:t>podvodov </a:t>
            </a:r>
            <a:r>
              <a:rPr lang="sk-SK" dirty="0"/>
              <a:t>sa využíva minimálne. </a:t>
            </a:r>
          </a:p>
          <a:p>
            <a:endParaRPr lang="sk-SK" dirty="0"/>
          </a:p>
        </p:txBody>
      </p:sp>
      <p:pic>
        <p:nvPicPr>
          <p:cNvPr id="1026" name="Picture 2" descr="http://static.guim.co.uk/sys-images/Business/Pix/pictures/2010/10/19/1287476298203/Deepwater-Horizon-006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352" y="3648167"/>
            <a:ext cx="4184650" cy="2510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BlokTextu 4"/>
          <p:cNvSpPr txBox="1"/>
          <p:nvPr/>
        </p:nvSpPr>
        <p:spPr>
          <a:xfrm>
            <a:off x="5322498" y="2277374"/>
            <a:ext cx="36489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Deepwater</a:t>
            </a:r>
            <a:r>
              <a:rPr lang="sk-SK" dirty="0" smtClean="0"/>
              <a:t> </a:t>
            </a:r>
            <a:r>
              <a:rPr lang="sk-SK" dirty="0" err="1" smtClean="0"/>
              <a:t>Horizon</a:t>
            </a:r>
            <a:r>
              <a:rPr lang="sk-SK" dirty="0" smtClean="0"/>
              <a:t>, 20.4.2010</a:t>
            </a:r>
          </a:p>
          <a:p>
            <a:r>
              <a:rPr lang="sk-SK" dirty="0" smtClean="0"/>
              <a:t>British Petroleum</a:t>
            </a:r>
            <a:endParaRPr lang="sk-SK" dirty="0"/>
          </a:p>
        </p:txBody>
      </p:sp>
      <p:sp>
        <p:nvSpPr>
          <p:cNvPr id="7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/>
              <a:t>Verejná kontrola miestnej </a:t>
            </a:r>
            <a:r>
              <a:rPr lang="sk-SK" dirty="0" smtClean="0"/>
              <a:t>samosprávy, 24-26.7.2015, Hotel Summit, Bešeňová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7800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Odhaľovanie podvodov</a:t>
            </a:r>
          </a:p>
        </p:txBody>
      </p:sp>
      <p:sp>
        <p:nvSpPr>
          <p:cNvPr id="6" name="BlokTextu 5"/>
          <p:cNvSpPr txBox="1"/>
          <p:nvPr/>
        </p:nvSpPr>
        <p:spPr>
          <a:xfrm>
            <a:off x="1032910" y="6438333"/>
            <a:ext cx="3045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 smtClean="0"/>
              <a:t>Zdroj: ACFE 2014 – Report to </a:t>
            </a:r>
            <a:r>
              <a:rPr lang="sk-SK" sz="1200" dirty="0" err="1" smtClean="0"/>
              <a:t>the</a:t>
            </a:r>
            <a:r>
              <a:rPr lang="sk-SK" sz="1200" dirty="0" smtClean="0"/>
              <a:t> </a:t>
            </a:r>
            <a:r>
              <a:rPr lang="sk-SK" sz="1200" dirty="0" err="1" smtClean="0"/>
              <a:t>Nations</a:t>
            </a:r>
            <a:endParaRPr lang="sk-SK" sz="1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514" y="1459224"/>
            <a:ext cx="9557657" cy="4769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/>
              <a:t>Verejná kontrola miestnej </a:t>
            </a:r>
            <a:r>
              <a:rPr lang="sk-SK" dirty="0" smtClean="0"/>
              <a:t>samosprávy, 24-26.7.2015, Hotel Summit, Bešeňová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3070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Odhaľovanie podvodov</a:t>
            </a:r>
            <a:endParaRPr lang="sk-SK" dirty="0"/>
          </a:p>
        </p:txBody>
      </p:sp>
      <p:pic>
        <p:nvPicPr>
          <p:cNvPr id="4" name="Picture 10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4" t="14685" r="55760" b="5592"/>
          <a:stretch>
            <a:fillRect/>
          </a:stretch>
        </p:blipFill>
        <p:spPr bwMode="auto">
          <a:xfrm>
            <a:off x="1503862" y="2160588"/>
            <a:ext cx="6944314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BlokTextu 4"/>
          <p:cNvSpPr txBox="1"/>
          <p:nvPr/>
        </p:nvSpPr>
        <p:spPr>
          <a:xfrm>
            <a:off x="6228877" y="6133713"/>
            <a:ext cx="3045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 smtClean="0"/>
              <a:t>Zdroj: </a:t>
            </a:r>
            <a:r>
              <a:rPr lang="sk-SK" sz="1200" dirty="0" err="1" smtClean="0"/>
              <a:t>Surveilligence</a:t>
            </a:r>
            <a:r>
              <a:rPr lang="sk-SK" sz="1200" dirty="0" smtClean="0"/>
              <a:t> 2011</a:t>
            </a:r>
            <a:endParaRPr lang="sk-SK" sz="1200" dirty="0"/>
          </a:p>
        </p:txBody>
      </p:sp>
      <p:sp>
        <p:nvSpPr>
          <p:cNvPr id="6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/>
              <a:t>Verejná kontrola miestnej </a:t>
            </a:r>
            <a:r>
              <a:rPr lang="sk-SK" dirty="0" smtClean="0"/>
              <a:t>samosprávy, 24-26.7.2015, Hotel Summit, Bešeňová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2565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Efektívne a účinné oznamovanie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k-SK" sz="2000" dirty="0" smtClean="0"/>
              <a:t>Tri nevyhnutné prvky:</a:t>
            </a:r>
          </a:p>
          <a:p>
            <a:pPr marL="0" indent="0">
              <a:buNone/>
            </a:pPr>
            <a:endParaRPr lang="sk-SK" sz="2000" dirty="0" smtClean="0"/>
          </a:p>
          <a:p>
            <a:r>
              <a:rPr lang="sk-SK" sz="2000" dirty="0" smtClean="0"/>
              <a:t>Ľahká prístupnosť pre podanie oznámenia v zvolenej skupine,</a:t>
            </a:r>
          </a:p>
          <a:p>
            <a:r>
              <a:rPr lang="sk-SK" sz="2000" dirty="0" smtClean="0"/>
              <a:t>Tréning  a pravidelné upozorňovanie</a:t>
            </a:r>
          </a:p>
          <a:p>
            <a:r>
              <a:rPr lang="sk-SK" sz="2000" dirty="0" smtClean="0"/>
              <a:t>Dôvera</a:t>
            </a:r>
          </a:p>
          <a:p>
            <a:endParaRPr lang="sk-SK" sz="2000" dirty="0"/>
          </a:p>
          <a:p>
            <a:pPr marL="0" indent="0">
              <a:buNone/>
            </a:pPr>
            <a:r>
              <a:rPr lang="sk-SK" sz="2000" dirty="0" smtClean="0"/>
              <a:t>Tri </a:t>
            </a:r>
            <a:r>
              <a:rPr lang="sk-SK" sz="2000" dirty="0"/>
              <a:t>možnosti ako riešiť dilemu - reagovať na nekalú praktiku:</a:t>
            </a:r>
          </a:p>
          <a:p>
            <a:r>
              <a:rPr lang="sk-SK" sz="2000" dirty="0" smtClean="0"/>
              <a:t>Nekonať, nevšímať si </a:t>
            </a:r>
            <a:endParaRPr lang="sk-SK" sz="2000" dirty="0"/>
          </a:p>
          <a:p>
            <a:r>
              <a:rPr lang="sk-SK" sz="2000" dirty="0"/>
              <a:t>Konať predpísaným spôsobom do vnútra spoločnosti (interný </a:t>
            </a:r>
            <a:r>
              <a:rPr lang="sk-SK" sz="2000" dirty="0" err="1"/>
              <a:t>whistleblowing</a:t>
            </a:r>
            <a:r>
              <a:rPr lang="sk-SK" sz="2000" dirty="0"/>
              <a:t>), konať mimo spoločnosti (externý </a:t>
            </a:r>
            <a:r>
              <a:rPr lang="sk-SK" sz="2000" dirty="0" err="1"/>
              <a:t>whistleblowing</a:t>
            </a:r>
            <a:r>
              <a:rPr lang="sk-SK" sz="2000" dirty="0" smtClean="0"/>
              <a:t>) </a:t>
            </a:r>
            <a:endParaRPr lang="sk-SK" sz="2000" dirty="0"/>
          </a:p>
          <a:p>
            <a:r>
              <a:rPr lang="sk-SK" sz="2000" dirty="0"/>
              <a:t>Nepodieľať sa a </a:t>
            </a:r>
            <a:r>
              <a:rPr lang="sk-SK" sz="2000" dirty="0" smtClean="0"/>
              <a:t>odísť zo zamestnania</a:t>
            </a:r>
            <a:endParaRPr lang="sk-SK" sz="2000" dirty="0"/>
          </a:p>
          <a:p>
            <a:endParaRPr lang="sk-SK" sz="2000" dirty="0"/>
          </a:p>
          <a:p>
            <a:pPr marL="0" indent="0">
              <a:buNone/>
            </a:pPr>
            <a:r>
              <a:rPr lang="sk-SK" sz="2000" dirty="0"/>
              <a:t>Potreba vytvoriť kultúru všímavosti a informovania.</a:t>
            </a:r>
          </a:p>
          <a:p>
            <a:endParaRPr lang="sk-SK" dirty="0" smtClean="0"/>
          </a:p>
          <a:p>
            <a:pPr marL="0" indent="0">
              <a:buNone/>
            </a:pPr>
            <a:endParaRPr lang="sk-SK" dirty="0" smtClean="0"/>
          </a:p>
          <a:p>
            <a:endParaRPr lang="sk-SK" dirty="0"/>
          </a:p>
        </p:txBody>
      </p:sp>
      <p:sp>
        <p:nvSpPr>
          <p:cNvPr id="5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/>
              <a:t>Verejná kontrola miestnej </a:t>
            </a:r>
            <a:r>
              <a:rPr lang="sk-SK" dirty="0" smtClean="0"/>
              <a:t>samosprávy, 24-26.7.2015, Hotel Summit, Bešeňová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2928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dirty="0" smtClean="0"/>
              <a:t>Zákona </a:t>
            </a:r>
            <a:r>
              <a:rPr lang="sk-SK" sz="2800" dirty="0"/>
              <a:t>o niektorých opatreniach súvisiacich s oznamovaním protispoločenskej činnosti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8596668" cy="388077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 smtClean="0"/>
              <a:t>			Tento </a:t>
            </a:r>
            <a:r>
              <a:rPr lang="sk-SK" dirty="0"/>
              <a:t>zákon </a:t>
            </a:r>
            <a:r>
              <a:rPr lang="sk-SK" dirty="0" smtClean="0"/>
              <a:t>nadobudol </a:t>
            </a:r>
            <a:r>
              <a:rPr lang="sk-SK" dirty="0"/>
              <a:t>účinnosť </a:t>
            </a:r>
            <a:r>
              <a:rPr lang="sk-SK" b="1" dirty="0"/>
              <a:t>1. januára 2015</a:t>
            </a:r>
            <a:r>
              <a:rPr lang="sk-SK" b="1" dirty="0" smtClean="0"/>
              <a:t>.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 smtClean="0"/>
          </a:p>
          <a:p>
            <a:pPr marL="0" lvl="0" indent="0" algn="ctr">
              <a:buNone/>
            </a:pPr>
            <a:r>
              <a:rPr lang="sk-SK" dirty="0"/>
              <a:t>Zamestnávateľ je povinný zabezpečiť plnenie povinností </a:t>
            </a:r>
            <a:endParaRPr lang="sk-SK" dirty="0" smtClean="0"/>
          </a:p>
          <a:p>
            <a:pPr marL="0" lvl="0" indent="0" algn="ctr">
              <a:buNone/>
            </a:pPr>
            <a:r>
              <a:rPr lang="sk-SK" b="1" dirty="0" smtClean="0"/>
              <a:t>do </a:t>
            </a:r>
            <a:r>
              <a:rPr lang="sk-SK" b="1" dirty="0"/>
              <a:t>šiestich mesiacov </a:t>
            </a:r>
            <a:r>
              <a:rPr lang="sk-SK" dirty="0"/>
              <a:t>od nadobudnutia účinnosti tohto </a:t>
            </a:r>
            <a:r>
              <a:rPr lang="sk-SK" dirty="0" smtClean="0"/>
              <a:t>zákona.</a:t>
            </a:r>
            <a:endParaRPr lang="sk-SK" dirty="0"/>
          </a:p>
          <a:p>
            <a:pPr marL="0" indent="0" algn="ctr">
              <a:buNone/>
            </a:pPr>
            <a:endParaRPr lang="en-GB" dirty="0"/>
          </a:p>
        </p:txBody>
      </p:sp>
      <p:sp>
        <p:nvSpPr>
          <p:cNvPr id="6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/>
              <a:t>Verejná kontrola miestnej </a:t>
            </a:r>
            <a:r>
              <a:rPr lang="sk-SK" dirty="0" smtClean="0"/>
              <a:t>samosprávy, 24-26.7.2015, Hotel Summit, Bešeňová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4012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2234</TotalTime>
  <Words>652</Words>
  <Application>Microsoft Office PowerPoint</Application>
  <PresentationFormat>Širokouhlá</PresentationFormat>
  <Paragraphs>115</Paragraphs>
  <Slides>14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20" baseType="lpstr">
      <vt:lpstr>Arial</vt:lpstr>
      <vt:lpstr>Calibri</vt:lpstr>
      <vt:lpstr>Trebuchet MS</vt:lpstr>
      <vt:lpstr>Wingdings</vt:lpstr>
      <vt:lpstr>Wingdings 3</vt:lpstr>
      <vt:lpstr>Fazeta</vt:lpstr>
      <vt:lpstr>Chránené oznamovanie (Whistleblowing)</vt:lpstr>
      <vt:lpstr>Obsah</vt:lpstr>
      <vt:lpstr>Pojem whistleblowing (chránené oznamovanie)</vt:lpstr>
      <vt:lpstr>Odhaľovanie trestnej činnosti</vt:lpstr>
      <vt:lpstr>Prevencia podvodov – pasívny prístup na základe smerníc a kontrol</vt:lpstr>
      <vt:lpstr>Odhaľovanie podvodov</vt:lpstr>
      <vt:lpstr>Odhaľovanie podvodov</vt:lpstr>
      <vt:lpstr>Efektívne a účinné oznamovanie</vt:lpstr>
      <vt:lpstr>Zákona o niektorých opatreniach súvisiacich s oznamovaním protispoločenskej činnosti</vt:lpstr>
      <vt:lpstr>Zákon o niektorých opatreniach súvisiacich s oznamovaním protispoločenskej činnosti</vt:lpstr>
      <vt:lpstr>Zákon o niektorých opatreniach súvisiacich s oznamovaním protispoločenskej činnosti</vt:lpstr>
      <vt:lpstr>Zákon o niektorých opatreniach súvisiacich s oznamovaním protispoločenskej činnosti</vt:lpstr>
      <vt:lpstr>Zákon o niektorých opatreniach súvisiacich s oznamovaním protispoločenskej činnosti</vt:lpstr>
      <vt:lpstr>Ďakujem za pozornosť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Whistleblowing</dc:title>
  <dc:creator>pavel</dc:creator>
  <cp:lastModifiedBy>Konto Microsoft</cp:lastModifiedBy>
  <cp:revision>36</cp:revision>
  <dcterms:created xsi:type="dcterms:W3CDTF">2014-04-22T07:59:50Z</dcterms:created>
  <dcterms:modified xsi:type="dcterms:W3CDTF">2015-07-23T12:36:08Z</dcterms:modified>
</cp:coreProperties>
</file>