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657" r:id="rId3"/>
    <p:sldMasterId id="2147483661" r:id="rId4"/>
  </p:sldMasterIdLst>
  <p:notesMasterIdLst>
    <p:notesMasterId r:id="rId36"/>
  </p:notesMasterIdLst>
  <p:handoutMasterIdLst>
    <p:handoutMasterId r:id="rId37"/>
  </p:handoutMasterIdLst>
  <p:sldIdLst>
    <p:sldId id="271" r:id="rId5"/>
    <p:sldId id="301" r:id="rId6"/>
    <p:sldId id="303" r:id="rId7"/>
    <p:sldId id="275" r:id="rId8"/>
    <p:sldId id="305" r:id="rId9"/>
    <p:sldId id="306" r:id="rId10"/>
    <p:sldId id="325" r:id="rId11"/>
    <p:sldId id="307" r:id="rId12"/>
    <p:sldId id="290" r:id="rId13"/>
    <p:sldId id="291" r:id="rId14"/>
    <p:sldId id="297" r:id="rId15"/>
    <p:sldId id="302" r:id="rId16"/>
    <p:sldId id="289" r:id="rId17"/>
    <p:sldId id="279" r:id="rId18"/>
    <p:sldId id="308" r:id="rId19"/>
    <p:sldId id="309" r:id="rId20"/>
    <p:sldId id="310" r:id="rId21"/>
    <p:sldId id="311" r:id="rId22"/>
    <p:sldId id="312" r:id="rId23"/>
    <p:sldId id="304" r:id="rId24"/>
    <p:sldId id="313" r:id="rId25"/>
    <p:sldId id="314" r:id="rId26"/>
    <p:sldId id="315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F769A41F-6ED9-45A5-9276-0BB538AA80CD}">
          <p14:sldIdLst>
            <p14:sldId id="271"/>
            <p14:sldId id="301"/>
            <p14:sldId id="303"/>
            <p14:sldId id="275"/>
            <p14:sldId id="305"/>
            <p14:sldId id="306"/>
            <p14:sldId id="325"/>
            <p14:sldId id="307"/>
            <p14:sldId id="290"/>
            <p14:sldId id="291"/>
            <p14:sldId id="297"/>
            <p14:sldId id="302"/>
            <p14:sldId id="289"/>
            <p14:sldId id="279"/>
            <p14:sldId id="308"/>
            <p14:sldId id="309"/>
            <p14:sldId id="310"/>
            <p14:sldId id="311"/>
            <p14:sldId id="312"/>
            <p14:sldId id="304"/>
            <p14:sldId id="313"/>
            <p14:sldId id="314"/>
            <p14:sldId id="315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Sekcia bez názvu" id="{B2ADDE58-3CB8-47B8-971B-E5B805997EA4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CAB"/>
    <a:srgbClr val="1C1B0C"/>
    <a:srgbClr val="FF17DA"/>
    <a:srgbClr val="00002E"/>
    <a:srgbClr val="000040"/>
    <a:srgbClr val="152758"/>
    <a:srgbClr val="009FEE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478" autoAdjust="0"/>
  </p:normalViewPr>
  <p:slideViewPr>
    <p:cSldViewPr>
      <p:cViewPr varScale="1">
        <p:scale>
          <a:sx n="61" d="100"/>
          <a:sy n="61" d="100"/>
        </p:scale>
        <p:origin x="582" y="78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0A1F1-6A37-4794-BDE2-4485614943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F218BAD-0F2A-4723-B298-BE963EDD82DD}">
      <dgm:prSet custT="1"/>
      <dgm:spPr/>
      <dgm:t>
        <a:bodyPr/>
        <a:lstStyle/>
        <a:p>
          <a:pPr rtl="0"/>
          <a:r>
            <a:rPr lang="sk-SK" sz="1200" dirty="0" smtClean="0"/>
            <a:t>V apríli 2015 padol pre </a:t>
          </a:r>
          <a:r>
            <a:rPr lang="sk-SK" sz="1200" b="1" dirty="0" smtClean="0"/>
            <a:t>klientelistický škandál </a:t>
          </a:r>
          <a:r>
            <a:rPr lang="sk-SK" sz="1200" dirty="0" smtClean="0"/>
            <a:t>v štátnej firme MH Invest Minister hospodárstva Pavol Pavlis (Smer) hospodárstva</a:t>
          </a:r>
          <a:endParaRPr lang="sk-SK" sz="1200" dirty="0"/>
        </a:p>
      </dgm:t>
    </dgm:pt>
    <dgm:pt modelId="{4BC9A537-F99C-4890-AEBE-75A3CC3F54E5}" type="parTrans" cxnId="{BC0CADE2-65EC-472D-86F2-38A8E2885EEC}">
      <dgm:prSet/>
      <dgm:spPr/>
      <dgm:t>
        <a:bodyPr/>
        <a:lstStyle/>
        <a:p>
          <a:endParaRPr lang="sk-SK"/>
        </a:p>
      </dgm:t>
    </dgm:pt>
    <dgm:pt modelId="{649AA335-F490-4E87-8901-ED9AFB8A54BB}" type="sibTrans" cxnId="{BC0CADE2-65EC-472D-86F2-38A8E2885EEC}">
      <dgm:prSet/>
      <dgm:spPr/>
      <dgm:t>
        <a:bodyPr/>
        <a:lstStyle/>
        <a:p>
          <a:endParaRPr lang="sk-SK"/>
        </a:p>
      </dgm:t>
    </dgm:pt>
    <dgm:pt modelId="{E64027CE-1D74-4E41-B1D8-480D3464594F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k-SK" sz="1200" dirty="0" smtClean="0"/>
            <a:t>Išlo skôr o </a:t>
          </a:r>
          <a:r>
            <a:rPr lang="sk-SK" sz="1200" b="1" dirty="0" smtClean="0"/>
            <a:t>ojedinelý prípad</a:t>
          </a:r>
          <a:r>
            <a:rPr lang="sk-SK" sz="1200" dirty="0" smtClean="0"/>
            <a:t> odhalenia netransparentnosti vo firmách vlastnených štátom či samosprávou </a:t>
          </a:r>
          <a:endParaRPr lang="sk-SK" sz="1200" dirty="0"/>
        </a:p>
      </dgm:t>
    </dgm:pt>
    <dgm:pt modelId="{5D0D3C50-380A-4BB8-B31F-C612C6A83B85}" type="parTrans" cxnId="{8D033662-7673-4436-BE79-F1988FBD687D}">
      <dgm:prSet/>
      <dgm:spPr/>
      <dgm:t>
        <a:bodyPr/>
        <a:lstStyle/>
        <a:p>
          <a:endParaRPr lang="sk-SK"/>
        </a:p>
      </dgm:t>
    </dgm:pt>
    <dgm:pt modelId="{DF4C848B-CD1D-469B-833C-3548F4416B59}" type="sibTrans" cxnId="{8D033662-7673-4436-BE79-F1988FBD687D}">
      <dgm:prSet/>
      <dgm:spPr/>
      <dgm:t>
        <a:bodyPr/>
        <a:lstStyle/>
        <a:p>
          <a:endParaRPr lang="sk-SK"/>
        </a:p>
      </dgm:t>
    </dgm:pt>
    <dgm:pt modelId="{8E7F52A9-4ED9-4B01-9960-699F847A1DC4}">
      <dgm:prSet custT="1"/>
      <dgm:spPr/>
      <dgm:t>
        <a:bodyPr/>
        <a:lstStyle/>
        <a:p>
          <a:pPr rtl="0"/>
          <a:r>
            <a:rPr lang="sk-SK" sz="1200" dirty="0" smtClean="0"/>
            <a:t>Manažmenty firiem sú pod oveľa </a:t>
          </a:r>
          <a:r>
            <a:rPr lang="sk-SK" sz="1200" b="1" dirty="0" smtClean="0"/>
            <a:t>menším dohľadom </a:t>
          </a:r>
          <a:r>
            <a:rPr lang="sk-SK" sz="1200" dirty="0" smtClean="0"/>
            <a:t>obyvateľov, médií, aktivistov</a:t>
          </a:r>
          <a:endParaRPr lang="sk-SK" sz="1200" dirty="0"/>
        </a:p>
      </dgm:t>
    </dgm:pt>
    <dgm:pt modelId="{9FBF8706-DD58-4B9A-92E0-2D9BC298CA52}" type="parTrans" cxnId="{82EFB974-51B2-4188-8BFC-9ABA86CD7207}">
      <dgm:prSet/>
      <dgm:spPr/>
      <dgm:t>
        <a:bodyPr/>
        <a:lstStyle/>
        <a:p>
          <a:endParaRPr lang="sk-SK"/>
        </a:p>
      </dgm:t>
    </dgm:pt>
    <dgm:pt modelId="{C019A2CD-20CA-4C84-AF02-3891762D32AD}" type="sibTrans" cxnId="{82EFB974-51B2-4188-8BFC-9ABA86CD7207}">
      <dgm:prSet/>
      <dgm:spPr/>
      <dgm:t>
        <a:bodyPr/>
        <a:lstStyle/>
        <a:p>
          <a:endParaRPr lang="sk-SK"/>
        </a:p>
      </dgm:t>
    </dgm:pt>
    <dgm:pt modelId="{983FA5D0-0EDE-400A-B22E-A9DEEB60905B}">
      <dgm:prSet custT="1"/>
      <dgm:spPr/>
      <dgm:t>
        <a:bodyPr/>
        <a:lstStyle/>
        <a:p>
          <a:pPr rtl="0"/>
          <a:r>
            <a:rPr lang="sk-SK" sz="1200" dirty="0" smtClean="0"/>
            <a:t>Obmedzene sa na ne pre ochranu na trhu vzťahuje aj </a:t>
          </a:r>
          <a:r>
            <a:rPr lang="sk-SK" sz="1200" b="1" dirty="0" smtClean="0"/>
            <a:t>infozákon</a:t>
          </a:r>
          <a:endParaRPr lang="sk-SK" sz="1200" b="1" dirty="0"/>
        </a:p>
      </dgm:t>
    </dgm:pt>
    <dgm:pt modelId="{B8991CF9-2B31-448C-A6AE-E71887178962}" type="parTrans" cxnId="{7C6A04B4-B0D8-42E7-8914-D4D19AA01DB1}">
      <dgm:prSet/>
      <dgm:spPr/>
      <dgm:t>
        <a:bodyPr/>
        <a:lstStyle/>
        <a:p>
          <a:endParaRPr lang="sk-SK"/>
        </a:p>
      </dgm:t>
    </dgm:pt>
    <dgm:pt modelId="{E9D77E47-ED22-43B8-86AE-2FEFB5F20EBB}" type="sibTrans" cxnId="{7C6A04B4-B0D8-42E7-8914-D4D19AA01DB1}">
      <dgm:prSet/>
      <dgm:spPr/>
      <dgm:t>
        <a:bodyPr/>
        <a:lstStyle/>
        <a:p>
          <a:endParaRPr lang="sk-SK"/>
        </a:p>
      </dgm:t>
    </dgm:pt>
    <dgm:pt modelId="{EE2C9EB7-D3F7-448A-97BD-201B06518FFE}">
      <dgm:prSet custT="1"/>
      <dgm:spPr/>
      <dgm:t>
        <a:bodyPr/>
        <a:lstStyle/>
        <a:p>
          <a:pPr rtl="0"/>
          <a:r>
            <a:rPr lang="sk-SK" sz="1200" dirty="0" smtClean="0"/>
            <a:t>V desiatke </a:t>
          </a:r>
          <a:r>
            <a:rPr lang="sk-SK" sz="1200" b="1" dirty="0" smtClean="0"/>
            <a:t>najväčších zamestnávateľov </a:t>
          </a:r>
          <a:r>
            <a:rPr lang="sk-SK" sz="1200" dirty="0" smtClean="0"/>
            <a:t>na Slovensku pritom figuruje až päť firiem stopercentne vlastnených štátom</a:t>
          </a:r>
          <a:endParaRPr lang="sk-SK" sz="1200" dirty="0"/>
        </a:p>
      </dgm:t>
    </dgm:pt>
    <dgm:pt modelId="{AEF076B2-4E16-4E78-800C-3AA42FD6396B}" type="parTrans" cxnId="{0E74A2F7-DCE9-4B22-9CA9-E3E1975C2EB2}">
      <dgm:prSet/>
      <dgm:spPr/>
      <dgm:t>
        <a:bodyPr/>
        <a:lstStyle/>
        <a:p>
          <a:endParaRPr lang="sk-SK"/>
        </a:p>
      </dgm:t>
    </dgm:pt>
    <dgm:pt modelId="{28273E54-EF5B-4421-9543-0AFAB80B2C64}" type="sibTrans" cxnId="{0E74A2F7-DCE9-4B22-9CA9-E3E1975C2EB2}">
      <dgm:prSet/>
      <dgm:spPr/>
      <dgm:t>
        <a:bodyPr/>
        <a:lstStyle/>
        <a:p>
          <a:endParaRPr lang="sk-SK"/>
        </a:p>
      </dgm:t>
    </dgm:pt>
    <dgm:pt modelId="{C7E240D9-AB97-4BD0-AFEA-CC82D3EDC06E}">
      <dgm:prSet custT="1"/>
      <dgm:spPr/>
      <dgm:t>
        <a:bodyPr/>
        <a:lstStyle/>
        <a:p>
          <a:pPr rtl="0"/>
          <a:r>
            <a:rPr lang="sk-SK" sz="1200" dirty="0" smtClean="0"/>
            <a:t>80 najväčších verejných spoločností dovedna </a:t>
          </a:r>
          <a:r>
            <a:rPr lang="pl-PL" sz="1200" dirty="0" smtClean="0"/>
            <a:t>hospodári s vyše </a:t>
          </a:r>
          <a:r>
            <a:rPr lang="pl-PL" sz="1200" b="1" dirty="0" smtClean="0"/>
            <a:t>9,5 miliardami </a:t>
          </a:r>
          <a:r>
            <a:rPr lang="pl-PL" sz="1200" dirty="0" smtClean="0"/>
            <a:t>eur. To je ekvivalent polovice výdavkov </a:t>
          </a:r>
          <a:r>
            <a:rPr lang="sk-SK" sz="1200" dirty="0" smtClean="0"/>
            <a:t>štátneho rozpočtu</a:t>
          </a:r>
          <a:endParaRPr lang="sk-SK" sz="1200" dirty="0"/>
        </a:p>
      </dgm:t>
    </dgm:pt>
    <dgm:pt modelId="{D58DD3CA-FA93-4B88-8888-9D9354435CAF}" type="parTrans" cxnId="{A06CAAF1-DD18-4233-92DD-ECA71A4CEAD9}">
      <dgm:prSet/>
      <dgm:spPr/>
      <dgm:t>
        <a:bodyPr/>
        <a:lstStyle/>
        <a:p>
          <a:endParaRPr lang="sk-SK"/>
        </a:p>
      </dgm:t>
    </dgm:pt>
    <dgm:pt modelId="{C0489CCA-F6F8-41FD-A0E5-A50D0736B06D}" type="sibTrans" cxnId="{A06CAAF1-DD18-4233-92DD-ECA71A4CEAD9}">
      <dgm:prSet/>
      <dgm:spPr/>
      <dgm:t>
        <a:bodyPr/>
        <a:lstStyle/>
        <a:p>
          <a:endParaRPr lang="sk-SK"/>
        </a:p>
      </dgm:t>
    </dgm:pt>
    <dgm:pt modelId="{A48FFA12-119C-4497-ACC0-0F3BA97EE313}" type="pres">
      <dgm:prSet presAssocID="{4160A1F1-6A37-4794-BDE2-4485614943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70A54B2-835B-4755-AFB7-39A19BD499C3}" type="pres">
      <dgm:prSet presAssocID="{0F218BAD-0F2A-4723-B298-BE963EDD82DD}" presName="circ1" presStyleLbl="vennNode1" presStyleIdx="0" presStyleCnt="6"/>
      <dgm:spPr>
        <a:solidFill>
          <a:srgbClr val="FF0000">
            <a:alpha val="50000"/>
          </a:srgbClr>
        </a:solidFill>
      </dgm:spPr>
    </dgm:pt>
    <dgm:pt modelId="{D81C2FE4-609B-4047-93D0-80B27CCA7BD8}" type="pres">
      <dgm:prSet presAssocID="{0F218BAD-0F2A-4723-B298-BE963EDD82DD}" presName="circ1Tx" presStyleLbl="revTx" presStyleIdx="0" presStyleCnt="0" custScaleX="109730" custScaleY="135723" custLinFactNeighborX="2609" custLinFactNeighborY="-16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FC6653-1163-4ABD-A6BB-49CDA613855B}" type="pres">
      <dgm:prSet presAssocID="{E64027CE-1D74-4E41-B1D8-480D3464594F}" presName="circ2" presStyleLbl="vennNode1" presStyleIdx="1" presStyleCnt="6"/>
      <dgm:spPr>
        <a:solidFill>
          <a:srgbClr val="00B050">
            <a:alpha val="50000"/>
          </a:srgbClr>
        </a:solidFill>
      </dgm:spPr>
    </dgm:pt>
    <dgm:pt modelId="{06755358-9829-4A37-B890-7A67EF337A8F}" type="pres">
      <dgm:prSet presAssocID="{E64027CE-1D74-4E41-B1D8-480D3464594F}" presName="circ2Tx" presStyleLbl="revTx" presStyleIdx="0" presStyleCnt="0" custScaleX="107306" custScaleY="144394" custLinFactX="-100000" custLinFactNeighborX="-139693" custLinFactNeighborY="3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EE91358-408C-4F66-870B-7FF189C259EA}" type="pres">
      <dgm:prSet presAssocID="{8E7F52A9-4ED9-4B01-9960-699F847A1DC4}" presName="circ3" presStyleLbl="vennNode1" presStyleIdx="2" presStyleCnt="6"/>
      <dgm:spPr>
        <a:solidFill>
          <a:srgbClr val="C9BCAB">
            <a:alpha val="49804"/>
          </a:srgbClr>
        </a:solidFill>
      </dgm:spPr>
    </dgm:pt>
    <dgm:pt modelId="{52AA19D5-9573-4182-9380-3F316F55B7FC}" type="pres">
      <dgm:prSet presAssocID="{8E7F52A9-4ED9-4B01-9960-699F847A1D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CF14969-91E0-4FCD-935B-A66818341492}" type="pres">
      <dgm:prSet presAssocID="{983FA5D0-0EDE-400A-B22E-A9DEEB60905B}" presName="circ4" presStyleLbl="vennNode1" presStyleIdx="3" presStyleCnt="6"/>
      <dgm:spPr>
        <a:solidFill>
          <a:srgbClr val="FF17DA">
            <a:alpha val="50000"/>
          </a:srgbClr>
        </a:solidFill>
      </dgm:spPr>
    </dgm:pt>
    <dgm:pt modelId="{E61BE56C-84EF-46D2-82B6-F73D411C312D}" type="pres">
      <dgm:prSet presAssocID="{983FA5D0-0EDE-400A-B22E-A9DEEB60905B}" presName="circ4Tx" presStyleLbl="revTx" presStyleIdx="0" presStyleCnt="0" custLinFactX="13455" custLinFactY="-100000" custLinFactNeighborX="100000" custLinFactNeighborY="-182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AA77CE5-2674-45BB-AE31-17F8AC8A7932}" type="pres">
      <dgm:prSet presAssocID="{EE2C9EB7-D3F7-448A-97BD-201B06518FFE}" presName="circ5" presStyleLbl="vennNode1" presStyleIdx="4" presStyleCnt="6"/>
      <dgm:spPr>
        <a:solidFill>
          <a:schemeClr val="tx1">
            <a:lumMod val="50000"/>
            <a:lumOff val="50000"/>
            <a:alpha val="50000"/>
          </a:schemeClr>
        </a:solidFill>
      </dgm:spPr>
    </dgm:pt>
    <dgm:pt modelId="{FF5C33C8-A4A0-47EE-A204-9C8C004E9700}" type="pres">
      <dgm:prSet presAssocID="{EE2C9EB7-D3F7-448A-97BD-201B06518FFE}" presName="circ5Tx" presStyleLbl="revTx" presStyleIdx="0" presStyleCnt="0" custLinFactX="30996" custLinFactY="3676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B51A69D-C588-4865-B619-1F82E375B4CA}" type="pres">
      <dgm:prSet presAssocID="{C7E240D9-AB97-4BD0-AFEA-CC82D3EDC06E}" presName="circ6" presStyleLbl="vennNode1" presStyleIdx="5" presStyleCnt="6"/>
      <dgm:spPr>
        <a:solidFill>
          <a:srgbClr val="FFC000">
            <a:alpha val="50000"/>
          </a:srgbClr>
        </a:solidFill>
      </dgm:spPr>
    </dgm:pt>
    <dgm:pt modelId="{4CFA5959-2ADF-4C6A-8B10-6FAB9B662493}" type="pres">
      <dgm:prSet presAssocID="{C7E240D9-AB97-4BD0-AFEA-CC82D3EDC06E}" presName="circ6Tx" presStyleLbl="revTx" presStyleIdx="0" presStyleCnt="0" custScaleX="105344" custScaleY="148113" custLinFactY="56867" custLinFactNeighborX="779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489C93D-22DE-460D-A9DA-0EB618F5797B}" type="presOf" srcId="{8E7F52A9-4ED9-4B01-9960-699F847A1DC4}" destId="{52AA19D5-9573-4182-9380-3F316F55B7FC}" srcOrd="0" destOrd="0" presId="urn:microsoft.com/office/officeart/2005/8/layout/venn1"/>
    <dgm:cxn modelId="{82EFB974-51B2-4188-8BFC-9ABA86CD7207}" srcId="{4160A1F1-6A37-4794-BDE2-4485614943AF}" destId="{8E7F52A9-4ED9-4B01-9960-699F847A1DC4}" srcOrd="2" destOrd="0" parTransId="{9FBF8706-DD58-4B9A-92E0-2D9BC298CA52}" sibTransId="{C019A2CD-20CA-4C84-AF02-3891762D32AD}"/>
    <dgm:cxn modelId="{9D1A8737-F10F-443F-9945-C2BDFDE672C6}" type="presOf" srcId="{4160A1F1-6A37-4794-BDE2-4485614943AF}" destId="{A48FFA12-119C-4497-ACC0-0F3BA97EE313}" srcOrd="0" destOrd="0" presId="urn:microsoft.com/office/officeart/2005/8/layout/venn1"/>
    <dgm:cxn modelId="{0BC371EA-DE01-4102-AC1E-B578A9C3DFCB}" type="presOf" srcId="{EE2C9EB7-D3F7-448A-97BD-201B06518FFE}" destId="{FF5C33C8-A4A0-47EE-A204-9C8C004E9700}" srcOrd="0" destOrd="0" presId="urn:microsoft.com/office/officeart/2005/8/layout/venn1"/>
    <dgm:cxn modelId="{BC0CADE2-65EC-472D-86F2-38A8E2885EEC}" srcId="{4160A1F1-6A37-4794-BDE2-4485614943AF}" destId="{0F218BAD-0F2A-4723-B298-BE963EDD82DD}" srcOrd="0" destOrd="0" parTransId="{4BC9A537-F99C-4890-AEBE-75A3CC3F54E5}" sibTransId="{649AA335-F490-4E87-8901-ED9AFB8A54BB}"/>
    <dgm:cxn modelId="{0E74A2F7-DCE9-4B22-9CA9-E3E1975C2EB2}" srcId="{4160A1F1-6A37-4794-BDE2-4485614943AF}" destId="{EE2C9EB7-D3F7-448A-97BD-201B06518FFE}" srcOrd="4" destOrd="0" parTransId="{AEF076B2-4E16-4E78-800C-3AA42FD6396B}" sibTransId="{28273E54-EF5B-4421-9543-0AFAB80B2C64}"/>
    <dgm:cxn modelId="{4EFD2915-0F6E-4561-AA03-8970B17CF254}" type="presOf" srcId="{983FA5D0-0EDE-400A-B22E-A9DEEB60905B}" destId="{E61BE56C-84EF-46D2-82B6-F73D411C312D}" srcOrd="0" destOrd="0" presId="urn:microsoft.com/office/officeart/2005/8/layout/venn1"/>
    <dgm:cxn modelId="{273F12FC-F7AE-4F2A-8B44-7A7332B2F422}" type="presOf" srcId="{0F218BAD-0F2A-4723-B298-BE963EDD82DD}" destId="{D81C2FE4-609B-4047-93D0-80B27CCA7BD8}" srcOrd="0" destOrd="0" presId="urn:microsoft.com/office/officeart/2005/8/layout/venn1"/>
    <dgm:cxn modelId="{9347DEA1-FC24-45D9-94E9-68523DFB5F02}" type="presOf" srcId="{E64027CE-1D74-4E41-B1D8-480D3464594F}" destId="{06755358-9829-4A37-B890-7A67EF337A8F}" srcOrd="0" destOrd="0" presId="urn:microsoft.com/office/officeart/2005/8/layout/venn1"/>
    <dgm:cxn modelId="{7C6A04B4-B0D8-42E7-8914-D4D19AA01DB1}" srcId="{4160A1F1-6A37-4794-BDE2-4485614943AF}" destId="{983FA5D0-0EDE-400A-B22E-A9DEEB60905B}" srcOrd="3" destOrd="0" parTransId="{B8991CF9-2B31-448C-A6AE-E71887178962}" sibTransId="{E9D77E47-ED22-43B8-86AE-2FEFB5F20EBB}"/>
    <dgm:cxn modelId="{959EBF75-835C-41A9-AFD9-E865B3C0F58E}" type="presOf" srcId="{C7E240D9-AB97-4BD0-AFEA-CC82D3EDC06E}" destId="{4CFA5959-2ADF-4C6A-8B10-6FAB9B662493}" srcOrd="0" destOrd="0" presId="urn:microsoft.com/office/officeart/2005/8/layout/venn1"/>
    <dgm:cxn modelId="{8D033662-7673-4436-BE79-F1988FBD687D}" srcId="{4160A1F1-6A37-4794-BDE2-4485614943AF}" destId="{E64027CE-1D74-4E41-B1D8-480D3464594F}" srcOrd="1" destOrd="0" parTransId="{5D0D3C50-380A-4BB8-B31F-C612C6A83B85}" sibTransId="{DF4C848B-CD1D-469B-833C-3548F4416B59}"/>
    <dgm:cxn modelId="{A06CAAF1-DD18-4233-92DD-ECA71A4CEAD9}" srcId="{4160A1F1-6A37-4794-BDE2-4485614943AF}" destId="{C7E240D9-AB97-4BD0-AFEA-CC82D3EDC06E}" srcOrd="5" destOrd="0" parTransId="{D58DD3CA-FA93-4B88-8888-9D9354435CAF}" sibTransId="{C0489CCA-F6F8-41FD-A0E5-A50D0736B06D}"/>
    <dgm:cxn modelId="{11A86410-E027-4DCF-8D11-592AECB82241}" type="presParOf" srcId="{A48FFA12-119C-4497-ACC0-0F3BA97EE313}" destId="{770A54B2-835B-4755-AFB7-39A19BD499C3}" srcOrd="0" destOrd="0" presId="urn:microsoft.com/office/officeart/2005/8/layout/venn1"/>
    <dgm:cxn modelId="{6B5815A4-437D-446A-8522-8F70AA01A033}" type="presParOf" srcId="{A48FFA12-119C-4497-ACC0-0F3BA97EE313}" destId="{D81C2FE4-609B-4047-93D0-80B27CCA7BD8}" srcOrd="1" destOrd="0" presId="urn:microsoft.com/office/officeart/2005/8/layout/venn1"/>
    <dgm:cxn modelId="{01E449B5-1D11-44C0-B036-7CC9CDDB0AED}" type="presParOf" srcId="{A48FFA12-119C-4497-ACC0-0F3BA97EE313}" destId="{4CFC6653-1163-4ABD-A6BB-49CDA613855B}" srcOrd="2" destOrd="0" presId="urn:microsoft.com/office/officeart/2005/8/layout/venn1"/>
    <dgm:cxn modelId="{D4087634-CF2B-43DC-B5BB-4D5923B9A965}" type="presParOf" srcId="{A48FFA12-119C-4497-ACC0-0F3BA97EE313}" destId="{06755358-9829-4A37-B890-7A67EF337A8F}" srcOrd="3" destOrd="0" presId="urn:microsoft.com/office/officeart/2005/8/layout/venn1"/>
    <dgm:cxn modelId="{80EF3516-81AD-4E80-9CA9-4E766C5B7346}" type="presParOf" srcId="{A48FFA12-119C-4497-ACC0-0F3BA97EE313}" destId="{BEE91358-408C-4F66-870B-7FF189C259EA}" srcOrd="4" destOrd="0" presId="urn:microsoft.com/office/officeart/2005/8/layout/venn1"/>
    <dgm:cxn modelId="{FC896C01-BDEC-4EEC-8F80-7B6BDE53461A}" type="presParOf" srcId="{A48FFA12-119C-4497-ACC0-0F3BA97EE313}" destId="{52AA19D5-9573-4182-9380-3F316F55B7FC}" srcOrd="5" destOrd="0" presId="urn:microsoft.com/office/officeart/2005/8/layout/venn1"/>
    <dgm:cxn modelId="{219BB7E2-9108-4769-8412-1AB8A3A6AB6C}" type="presParOf" srcId="{A48FFA12-119C-4497-ACC0-0F3BA97EE313}" destId="{BCF14969-91E0-4FCD-935B-A66818341492}" srcOrd="6" destOrd="0" presId="urn:microsoft.com/office/officeart/2005/8/layout/venn1"/>
    <dgm:cxn modelId="{E4533541-5E3D-49FC-AD91-F32470472459}" type="presParOf" srcId="{A48FFA12-119C-4497-ACC0-0F3BA97EE313}" destId="{E61BE56C-84EF-46D2-82B6-F73D411C312D}" srcOrd="7" destOrd="0" presId="urn:microsoft.com/office/officeart/2005/8/layout/venn1"/>
    <dgm:cxn modelId="{3CF16A59-4F51-4A1E-A215-8D398FD40932}" type="presParOf" srcId="{A48FFA12-119C-4497-ACC0-0F3BA97EE313}" destId="{6AA77CE5-2674-45BB-AE31-17F8AC8A7932}" srcOrd="8" destOrd="0" presId="urn:microsoft.com/office/officeart/2005/8/layout/venn1"/>
    <dgm:cxn modelId="{1675FD3E-3E2D-4912-9D30-3B24E775AD46}" type="presParOf" srcId="{A48FFA12-119C-4497-ACC0-0F3BA97EE313}" destId="{FF5C33C8-A4A0-47EE-A204-9C8C004E9700}" srcOrd="9" destOrd="0" presId="urn:microsoft.com/office/officeart/2005/8/layout/venn1"/>
    <dgm:cxn modelId="{827F3E3A-E6FC-4673-9518-E1A1F2A2F834}" type="presParOf" srcId="{A48FFA12-119C-4497-ACC0-0F3BA97EE313}" destId="{7B51A69D-C588-4865-B619-1F82E375B4CA}" srcOrd="10" destOrd="0" presId="urn:microsoft.com/office/officeart/2005/8/layout/venn1"/>
    <dgm:cxn modelId="{7860D069-8DD3-470C-9452-26BA37810D0F}" type="presParOf" srcId="{A48FFA12-119C-4497-ACC0-0F3BA97EE313}" destId="{4CFA5959-2ADF-4C6A-8B10-6FAB9B66249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A54B2-835B-4755-AFB7-39A19BD499C3}">
      <dsp:nvSpPr>
        <dsp:cNvPr id="0" name=""/>
        <dsp:cNvSpPr/>
      </dsp:nvSpPr>
      <dsp:spPr>
        <a:xfrm>
          <a:off x="1840701" y="1498442"/>
          <a:ext cx="1166830" cy="116683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1C2FE4-609B-4047-93D0-80B27CCA7BD8}">
      <dsp:nvSpPr>
        <dsp:cNvPr id="0" name=""/>
        <dsp:cNvSpPr/>
      </dsp:nvSpPr>
      <dsp:spPr>
        <a:xfrm>
          <a:off x="1661942" y="355040"/>
          <a:ext cx="1600453" cy="10783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V apríli 2015 padol pre </a:t>
          </a:r>
          <a:r>
            <a:rPr lang="sk-SK" sz="1200" b="1" kern="1200" dirty="0" smtClean="0"/>
            <a:t>klientelistický škandál </a:t>
          </a:r>
          <a:r>
            <a:rPr lang="sk-SK" sz="1200" kern="1200" dirty="0" smtClean="0"/>
            <a:t>v štátnej firme MH Invest Minister hospodárstva Pavol Pavlis (Smer) hospodárstva</a:t>
          </a:r>
          <a:endParaRPr lang="sk-SK" sz="1200" kern="1200" dirty="0"/>
        </a:p>
      </dsp:txBody>
      <dsp:txXfrm>
        <a:off x="1661942" y="355040"/>
        <a:ext cx="1600453" cy="1078365"/>
      </dsp:txXfrm>
    </dsp:sp>
    <dsp:sp modelId="{4CFC6653-1163-4ABD-A6BB-49CDA613855B}">
      <dsp:nvSpPr>
        <dsp:cNvPr id="0" name=""/>
        <dsp:cNvSpPr/>
      </dsp:nvSpPr>
      <dsp:spPr>
        <a:xfrm>
          <a:off x="2219434" y="1717128"/>
          <a:ext cx="1166830" cy="116683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755358-9829-4A37-B890-7A67EF337A8F}">
      <dsp:nvSpPr>
        <dsp:cNvPr id="0" name=""/>
        <dsp:cNvSpPr/>
      </dsp:nvSpPr>
      <dsp:spPr>
        <a:xfrm>
          <a:off x="109258" y="1224133"/>
          <a:ext cx="1483191" cy="12565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Išlo skôr o </a:t>
          </a:r>
          <a:r>
            <a:rPr lang="sk-SK" sz="1200" b="1" kern="1200" dirty="0" smtClean="0"/>
            <a:t>ojedinelý prípad</a:t>
          </a:r>
          <a:r>
            <a:rPr lang="sk-SK" sz="1200" kern="1200" dirty="0" smtClean="0"/>
            <a:t> odhalenia netransparentnosti vo firmách vlastnených štátom či samosprávou </a:t>
          </a:r>
          <a:endParaRPr lang="sk-SK" sz="1200" kern="1200" dirty="0"/>
        </a:p>
      </dsp:txBody>
      <dsp:txXfrm>
        <a:off x="109258" y="1224133"/>
        <a:ext cx="1483191" cy="1256522"/>
      </dsp:txXfrm>
    </dsp:sp>
    <dsp:sp modelId="{BEE91358-408C-4F66-870B-7FF189C259EA}">
      <dsp:nvSpPr>
        <dsp:cNvPr id="0" name=""/>
        <dsp:cNvSpPr/>
      </dsp:nvSpPr>
      <dsp:spPr>
        <a:xfrm>
          <a:off x="2219434" y="2154500"/>
          <a:ext cx="1166830" cy="1166830"/>
        </a:xfrm>
        <a:prstGeom prst="ellipse">
          <a:avLst/>
        </a:prstGeom>
        <a:solidFill>
          <a:srgbClr val="C9BCAB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AA19D5-9573-4182-9380-3F316F55B7FC}">
      <dsp:nvSpPr>
        <dsp:cNvPr id="0" name=""/>
        <dsp:cNvSpPr/>
      </dsp:nvSpPr>
      <dsp:spPr>
        <a:xfrm>
          <a:off x="3472804" y="2681920"/>
          <a:ext cx="1382207" cy="9723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Manažmenty firiem sú pod oveľa </a:t>
          </a:r>
          <a:r>
            <a:rPr lang="sk-SK" sz="1200" b="1" kern="1200" dirty="0" smtClean="0"/>
            <a:t>menším dohľadom </a:t>
          </a:r>
          <a:r>
            <a:rPr lang="sk-SK" sz="1200" kern="1200" dirty="0" smtClean="0"/>
            <a:t>obyvateľov, médií, aktivistov</a:t>
          </a:r>
          <a:endParaRPr lang="sk-SK" sz="1200" kern="1200" dirty="0"/>
        </a:p>
      </dsp:txBody>
      <dsp:txXfrm>
        <a:off x="3472804" y="2681920"/>
        <a:ext cx="1382207" cy="972358"/>
      </dsp:txXfrm>
    </dsp:sp>
    <dsp:sp modelId="{BCF14969-91E0-4FCD-935B-A66818341492}">
      <dsp:nvSpPr>
        <dsp:cNvPr id="0" name=""/>
        <dsp:cNvSpPr/>
      </dsp:nvSpPr>
      <dsp:spPr>
        <a:xfrm>
          <a:off x="1840701" y="2373565"/>
          <a:ext cx="1166830" cy="1166830"/>
        </a:xfrm>
        <a:prstGeom prst="ellipse">
          <a:avLst/>
        </a:prstGeom>
        <a:solidFill>
          <a:srgbClr val="FF17D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1BE56C-84EF-46D2-82B6-F73D411C312D}">
      <dsp:nvSpPr>
        <dsp:cNvPr id="0" name=""/>
        <dsp:cNvSpPr/>
      </dsp:nvSpPr>
      <dsp:spPr>
        <a:xfrm>
          <a:off x="3349631" y="1368150"/>
          <a:ext cx="1458537" cy="7945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Obmedzene sa na ne pre ochranu na trhu vzťahuje aj </a:t>
          </a:r>
          <a:r>
            <a:rPr lang="sk-SK" sz="1200" b="1" kern="1200" dirty="0" smtClean="0"/>
            <a:t>infozákon</a:t>
          </a:r>
          <a:endParaRPr lang="sk-SK" sz="1200" b="1" kern="1200" dirty="0"/>
        </a:p>
      </dsp:txBody>
      <dsp:txXfrm>
        <a:off x="3349631" y="1368150"/>
        <a:ext cx="1458537" cy="794534"/>
      </dsp:txXfrm>
    </dsp:sp>
    <dsp:sp modelId="{6AA77CE5-2674-45BB-AE31-17F8AC8A7932}">
      <dsp:nvSpPr>
        <dsp:cNvPr id="0" name=""/>
        <dsp:cNvSpPr/>
      </dsp:nvSpPr>
      <dsp:spPr>
        <a:xfrm>
          <a:off x="1461967" y="2154500"/>
          <a:ext cx="1166830" cy="1166830"/>
        </a:xfrm>
        <a:prstGeom prst="ellipse">
          <a:avLst/>
        </a:prstGeom>
        <a:solidFill>
          <a:schemeClr val="tx1">
            <a:lumMod val="50000"/>
            <a:lumOff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5C33C8-A4A0-47EE-A204-9C8C004E9700}">
      <dsp:nvSpPr>
        <dsp:cNvPr id="0" name=""/>
        <dsp:cNvSpPr/>
      </dsp:nvSpPr>
      <dsp:spPr>
        <a:xfrm>
          <a:off x="1803856" y="3690022"/>
          <a:ext cx="1382207" cy="9723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V desiatke </a:t>
          </a:r>
          <a:r>
            <a:rPr lang="sk-SK" sz="1200" b="1" kern="1200" dirty="0" smtClean="0"/>
            <a:t>najväčších zamestnávateľov </a:t>
          </a:r>
          <a:r>
            <a:rPr lang="sk-SK" sz="1200" kern="1200" dirty="0" smtClean="0"/>
            <a:t>na Slovensku pritom figuruje až päť firiem stopercentne vlastnených štátom</a:t>
          </a:r>
          <a:endParaRPr lang="sk-SK" sz="1200" kern="1200" dirty="0"/>
        </a:p>
      </dsp:txBody>
      <dsp:txXfrm>
        <a:off x="1803856" y="3690022"/>
        <a:ext cx="1382207" cy="972358"/>
      </dsp:txXfrm>
    </dsp:sp>
    <dsp:sp modelId="{7B51A69D-C588-4865-B619-1F82E375B4CA}">
      <dsp:nvSpPr>
        <dsp:cNvPr id="0" name=""/>
        <dsp:cNvSpPr/>
      </dsp:nvSpPr>
      <dsp:spPr>
        <a:xfrm>
          <a:off x="1461967" y="1717128"/>
          <a:ext cx="1166830" cy="1166830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FA5959-2ADF-4C6A-8B10-6FAB9B662493}">
      <dsp:nvSpPr>
        <dsp:cNvPr id="0" name=""/>
        <dsp:cNvSpPr/>
      </dsp:nvSpPr>
      <dsp:spPr>
        <a:xfrm>
          <a:off x="63961" y="2675575"/>
          <a:ext cx="1456072" cy="14401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80 najväčších verejných spoločností dovedna </a:t>
          </a:r>
          <a:r>
            <a:rPr lang="pl-PL" sz="1200" kern="1200" dirty="0" smtClean="0"/>
            <a:t>hospodári s vyše </a:t>
          </a:r>
          <a:r>
            <a:rPr lang="pl-PL" sz="1200" b="1" kern="1200" dirty="0" smtClean="0"/>
            <a:t>9,5 miliardami </a:t>
          </a:r>
          <a:r>
            <a:rPr lang="pl-PL" sz="1200" kern="1200" dirty="0" smtClean="0"/>
            <a:t>eur. To je ekvivalent polovice výdavkov </a:t>
          </a:r>
          <a:r>
            <a:rPr lang="sk-SK" sz="1200" kern="1200" dirty="0" smtClean="0"/>
            <a:t>štátneho rozpočtu</a:t>
          </a:r>
          <a:endParaRPr lang="sk-SK" sz="1200" kern="1200" dirty="0"/>
        </a:p>
      </dsp:txBody>
      <dsp:txXfrm>
        <a:off x="63961" y="2675575"/>
        <a:ext cx="1456072" cy="144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1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0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Štátne – majetok na </a:t>
            </a:r>
            <a:r>
              <a:rPr lang="sk-SK" dirty="0" smtClean="0"/>
              <a:t>webe zverejňuje 78%, a až 78% tvrdí, že pravidlá má (30% poskytli)</a:t>
            </a:r>
            <a:endParaRPr lang="sk-SK" dirty="0"/>
          </a:p>
          <a:p>
            <a:r>
              <a:rPr lang="sk-SK" dirty="0"/>
              <a:t>Samosprávne  - majetok na webe </a:t>
            </a:r>
            <a:r>
              <a:rPr lang="sk-SK" dirty="0" smtClean="0"/>
              <a:t>má </a:t>
            </a:r>
            <a:r>
              <a:rPr lang="sk-SK" dirty="0"/>
              <a:t>– </a:t>
            </a:r>
            <a:r>
              <a:rPr lang="sk-SK" dirty="0" smtClean="0"/>
              <a:t>42%, tvrdí, že má pravidlá – 49%</a:t>
            </a:r>
            <a:endParaRPr lang="sk-SK" dirty="0"/>
          </a:p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5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Nesprístupnili mená – 36%</a:t>
            </a:r>
          </a:p>
          <a:p>
            <a:r>
              <a:rPr lang="sk-SK" dirty="0" smtClean="0"/>
              <a:t>Životopisy – 85%</a:t>
            </a:r>
          </a:p>
          <a:p>
            <a:r>
              <a:rPr lang="sk-SK" dirty="0" smtClean="0"/>
              <a:t>Platy – 55%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Nemá pravidlá na predaj majetku – 35%</a:t>
            </a:r>
          </a:p>
          <a:p>
            <a:r>
              <a:rPr lang="sk-SK" dirty="0" smtClean="0"/>
              <a:t>Na odmeňovanie – 38%</a:t>
            </a:r>
          </a:p>
          <a:p>
            <a:r>
              <a:rPr lang="sk-SK" dirty="0" smtClean="0"/>
              <a:t>Na obsadzovanie pozícií – 47%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88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Slovenské verejné – 12%</a:t>
            </a:r>
          </a:p>
          <a:p>
            <a:r>
              <a:rPr lang="sk-SK" dirty="0" smtClean="0"/>
              <a:t>České – 40%</a:t>
            </a:r>
          </a:p>
          <a:p>
            <a:r>
              <a:rPr lang="sk-SK" dirty="0" smtClean="0"/>
              <a:t>Súkromné – 80%</a:t>
            </a:r>
          </a:p>
          <a:p>
            <a:r>
              <a:rPr lang="sk-SK" dirty="0" smtClean="0"/>
              <a:t>Zahraničné – 90%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2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9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2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1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Len 5 firiem s najväčšími príspevkami rozdá ročne necelých 8 miliónov eur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Len od vstupu Slovana do KHL dostal klub od </a:t>
            </a:r>
            <a:r>
              <a:rPr lang="sk-SK" dirty="0" err="1" smtClean="0"/>
              <a:t>TIPOSu</a:t>
            </a:r>
            <a:r>
              <a:rPr lang="sk-SK" dirty="0" smtClean="0"/>
              <a:t>, Transpetrolu či Slovenskej pošty cez reklamné služby či predaj </a:t>
            </a:r>
            <a:r>
              <a:rPr lang="sk-SK" dirty="0" err="1" smtClean="0"/>
              <a:t>skyboxov</a:t>
            </a:r>
            <a:r>
              <a:rPr lang="sk-SK" dirty="0" smtClean="0"/>
              <a:t> minimálne1,5 milióna eur.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6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Transpetrol v roku 2012 </a:t>
            </a:r>
          </a:p>
          <a:p>
            <a:r>
              <a:rPr lang="sk-SK" dirty="0" smtClean="0"/>
              <a:t>priamo 50-tisíc, </a:t>
            </a:r>
          </a:p>
          <a:p>
            <a:r>
              <a:rPr lang="sk-SK" dirty="0" smtClean="0"/>
              <a:t>47-tisíc za publikáciu k výročiu Družby </a:t>
            </a:r>
          </a:p>
          <a:p>
            <a:r>
              <a:rPr lang="sk-SK" dirty="0" smtClean="0"/>
              <a:t>30-tisíc cez </a:t>
            </a:r>
            <a:r>
              <a:rPr lang="sk-SK" dirty="0"/>
              <a:t>neznámu </a:t>
            </a:r>
            <a:r>
              <a:rPr lang="sk-SK" dirty="0" smtClean="0"/>
              <a:t>NO </a:t>
            </a:r>
            <a:r>
              <a:rPr lang="sk-SK" dirty="0"/>
              <a:t>Hodnoty života</a:t>
            </a:r>
            <a:r>
              <a:rPr lang="sk-SK" dirty="0" smtClean="0"/>
              <a:t>.</a:t>
            </a:r>
          </a:p>
          <a:p>
            <a:r>
              <a:rPr lang="sk-SK" dirty="0" smtClean="0"/>
              <a:t>Tipos v roku 2014 z 2% 11 400</a:t>
            </a:r>
          </a:p>
          <a:p>
            <a:r>
              <a:rPr lang="sk-SK" dirty="0" smtClean="0"/>
              <a:t>10 600 cez nečinný Neinvestičný fond Kriváň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7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7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Slovenské verejné – 35%</a:t>
            </a:r>
          </a:p>
          <a:p>
            <a:r>
              <a:rPr lang="sk-SK" dirty="0"/>
              <a:t>České – 49%</a:t>
            </a:r>
          </a:p>
          <a:p>
            <a:r>
              <a:rPr lang="sk-SK" dirty="0"/>
              <a:t>Súkromné – 66%</a:t>
            </a:r>
          </a:p>
          <a:p>
            <a:r>
              <a:rPr lang="sk-SK" dirty="0"/>
              <a:t>Zahraničné – 71%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0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21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8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 </a:t>
            </a:r>
            <a:r>
              <a:rPr lang="sk-SK" dirty="0"/>
              <a:t>prvej </a:t>
            </a:r>
            <a:r>
              <a:rPr lang="sk-SK" dirty="0" smtClean="0"/>
              <a:t>polovici </a:t>
            </a:r>
            <a:r>
              <a:rPr lang="sk-SK" b="1" dirty="0" smtClean="0"/>
              <a:t>iba </a:t>
            </a:r>
            <a:r>
              <a:rPr lang="sk-SK" b="1" dirty="0"/>
              <a:t>sedem mestských </a:t>
            </a:r>
            <a:r>
              <a:rPr lang="sk-SK" b="1" dirty="0" smtClean="0"/>
              <a:t>firiem</a:t>
            </a:r>
          </a:p>
          <a:p>
            <a:r>
              <a:rPr lang="sk-SK" dirty="0" smtClean="0"/>
              <a:t>Najlepší z nich Dopravný </a:t>
            </a:r>
            <a:r>
              <a:rPr lang="sk-SK" dirty="0"/>
              <a:t>podnik </a:t>
            </a:r>
            <a:r>
              <a:rPr lang="sk-SK" dirty="0" smtClean="0"/>
              <a:t>Bratislava </a:t>
            </a:r>
          </a:p>
          <a:p>
            <a:r>
              <a:rPr lang="sk-SK" dirty="0" smtClean="0"/>
              <a:t>Do </a:t>
            </a:r>
            <a:r>
              <a:rPr lang="sk-SK" dirty="0"/>
              <a:t>prvej štyridsiatky sa </a:t>
            </a:r>
            <a:r>
              <a:rPr lang="sk-SK" dirty="0" smtClean="0"/>
              <a:t>nezmestil SPP s </a:t>
            </a:r>
            <a:r>
              <a:rPr lang="sk-SK" dirty="0"/>
              <a:t>výškou tržieb </a:t>
            </a:r>
            <a:r>
              <a:rPr lang="sk-SK" dirty="0" smtClean="0"/>
              <a:t>1,9 miliárd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3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Služobné cesty – nedopovedali alebo nesprístupnili – 67%</a:t>
            </a:r>
          </a:p>
          <a:p>
            <a:r>
              <a:rPr lang="sk-SK" dirty="0" smtClean="0"/>
              <a:t>Telefónne faktúry – 59%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1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9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10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4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55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srgbClr val="00003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E"/>
              </a:solidFill>
            </a:endParaRPr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7272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bvsas.sk/sk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me.sk/c/6374467/obvineny-sef-bani-skoncil-zaskocilo-ho-to.html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akrail.sk/uploads/tx_main/2013/04/19/eticky_kodex_2013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blog.sme.sk/c/378647/my-sme-slovan-a-my-sme-na-cypre-doma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y.blog.sme.sk/c/379909/preco-statne-firmy-dotuju-zabavku-jedneho-z-najbohatsich-slovakov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y.sk/wp-content/uploads/2015/06/Audit-transparentnosti-SP_Auditova-sprava_final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rmy.transparency.sk" TargetMode="External"/><Relationship Id="rId4" Type="http://schemas.openxmlformats.org/officeDocument/2006/relationships/hyperlink" Target="http://www.transparency.sk/wp-content/uploads/2015/06/Audit-transparentnosti-SP_odporucania_final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my.transparency.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irmy.transparency.sk/s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hyperlink" Target="http://firmy.transparency.s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y.s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irmy.transparency.sk/transparency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my.transparency.sk/transparency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4995" y="1886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5400"/>
            <a:ext cx="7543800" cy="641201"/>
          </a:xfrm>
          <a:ln>
            <a:noFill/>
          </a:ln>
        </p:spPr>
        <p:txBody>
          <a:bodyPr/>
          <a:lstStyle/>
          <a:p>
            <a:r>
              <a:rPr lang="en-US" sz="2000" dirty="0"/>
              <a:t>REBRÍČEK TRANSPARENTNOSTI ŠTÁTNYCH, MESTSKÝCH </a:t>
            </a:r>
          </a:p>
          <a:p>
            <a:r>
              <a:rPr lang="en-US" sz="2000" dirty="0"/>
              <a:t>A ŽUPNÝCH FIRIEM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5932109"/>
            <a:ext cx="7200800" cy="377211"/>
          </a:xfrm>
        </p:spPr>
        <p:txBody>
          <a:bodyPr/>
          <a:lstStyle/>
          <a:p>
            <a:r>
              <a:rPr lang="en-US" dirty="0"/>
              <a:t>Transparency International </a:t>
            </a:r>
            <a:r>
              <a:rPr lang="en-US" dirty="0" err="1" smtClean="0"/>
              <a:t>Slovensko</a:t>
            </a:r>
            <a:r>
              <a:rPr lang="sk-SK" dirty="0" smtClean="0"/>
              <a:t> 2015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78972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81508" cy="154890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5800" y="3046063"/>
            <a:ext cx="7198568" cy="1824733"/>
          </a:xfrm>
        </p:spPr>
        <p:txBody>
          <a:bodyPr/>
          <a:lstStyle/>
          <a:p>
            <a:r>
              <a:rPr lang="sk-SK" sz="4400" dirty="0" smtClean="0"/>
              <a:t>Verejné firmy: vitajte v uzavretom svete vlažných pravidiel</a:t>
            </a:r>
            <a:endParaRPr lang="sk-SK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+mj-lt"/>
              </a:rPr>
              <a:t>odpovede na žiadosť občana </a:t>
            </a:r>
            <a:endParaRPr lang="en-US" dirty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8084" y="1534693"/>
            <a:ext cx="5936124" cy="38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Automobilové opravovne ministerstva vnútra 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41324"/>
            <a:ext cx="6824908" cy="73313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540000" y="3374607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Rudné bane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8" y="1980615"/>
            <a:ext cx="5925108" cy="11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+mj-lt"/>
              </a:rPr>
              <a:t>Sporný výklad </a:t>
            </a:r>
            <a:r>
              <a:rPr lang="sk-SK" sz="2800" dirty="0" err="1" smtClean="0">
                <a:latin typeface="+mj-lt"/>
              </a:rPr>
              <a:t>infozákona</a:t>
            </a:r>
            <a:r>
              <a:rPr lang="sk-SK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508104" y="1556792"/>
            <a:ext cx="3041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Niektoré spoločnosti si </a:t>
            </a:r>
            <a:r>
              <a:rPr lang="sk-SK" b="1" dirty="0" smtClean="0"/>
              <a:t>výnimku</a:t>
            </a:r>
            <a:r>
              <a:rPr lang="sk-SK" dirty="0" smtClean="0"/>
              <a:t> pre verejné obchodné spoločnosti v </a:t>
            </a:r>
            <a:r>
              <a:rPr lang="sk-SK" dirty="0" err="1"/>
              <a:t>infozákone</a:t>
            </a:r>
            <a:r>
              <a:rPr lang="sk-SK" dirty="0"/>
              <a:t> </a:t>
            </a:r>
            <a:r>
              <a:rPr lang="sk-SK" dirty="0" smtClean="0"/>
              <a:t> (zverejňovať </a:t>
            </a:r>
            <a:r>
              <a:rPr lang="sk-SK" dirty="0"/>
              <a:t>musia len informácie o hospodárení s verejnými prostriedkami a nakladaní s majetkom štátu, župy ale </a:t>
            </a:r>
            <a:r>
              <a:rPr lang="sk-SK" dirty="0" smtClean="0"/>
              <a:t>obce) vysvetľujú tak široko, že o nich nezistíte prakticky nič. Takto na väčšinu otázok odpovedali </a:t>
            </a:r>
            <a:r>
              <a:rPr lang="sk-SK" b="1" dirty="0" smtClean="0"/>
              <a:t>Mestské lesy Košice</a:t>
            </a:r>
            <a:r>
              <a:rPr lang="sk-SK" dirty="0" smtClean="0"/>
              <a:t>, TIS rozhodnutie napadne na súde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12049" y="4749289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366838"/>
            <a:ext cx="5237709" cy="50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dirty="0" smtClean="0"/>
              <a:t>Manuál aktívneho občana pri kontrole verejných firiem</a:t>
            </a:r>
            <a:endParaRPr lang="en-US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" y="1772816"/>
            <a:ext cx="9144000" cy="419914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524328" y="600860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Zdroj: TIS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41775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KVALITA ZVEREJŇOVANIA </a:t>
            </a:r>
            <a:r>
              <a:rPr lang="en-US" sz="2800" dirty="0" smtClean="0"/>
              <a:t>ZMLÚV</a:t>
            </a:r>
            <a:endParaRPr lang="en-US" sz="2800" dirty="0"/>
          </a:p>
        </p:txBody>
      </p:sp>
      <p:pic>
        <p:nvPicPr>
          <p:cNvPr id="11" name="Picture 4" descr="zmluvy_faktu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00002"/>
            <a:ext cx="7273067" cy="436384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540000" y="1453671"/>
            <a:ext cx="8473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/>
              <a:t>Chabé je </a:t>
            </a:r>
            <a:r>
              <a:rPr lang="sk-SK" dirty="0" smtClean="0"/>
              <a:t>aj </a:t>
            </a:r>
            <a:r>
              <a:rPr lang="sk-SK" b="1" dirty="0"/>
              <a:t>zverejňovanie zmlúv</a:t>
            </a:r>
            <a:r>
              <a:rPr lang="sk-SK" dirty="0"/>
              <a:t>, často chýbajú prílohy, </a:t>
            </a:r>
            <a:r>
              <a:rPr lang="sk-SK" dirty="0" smtClean="0"/>
              <a:t>možnosť </a:t>
            </a:r>
            <a:r>
              <a:rPr lang="sk-SK" dirty="0"/>
              <a:t>vyhľadávať a triediť dokumenty podľa sumy či </a:t>
            </a:r>
            <a:r>
              <a:rPr lang="sk-SK" dirty="0" smtClean="0"/>
              <a:t>protistrany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06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/>
              <a:t>Ako zmluvy </a:t>
            </a:r>
            <a:r>
              <a:rPr lang="sk-SK" sz="2800" dirty="0" smtClean="0"/>
              <a:t>nezverejňovať</a:t>
            </a:r>
            <a:endParaRPr lang="en-US" sz="2800" dirty="0"/>
          </a:p>
        </p:txBody>
      </p:sp>
      <p:pic>
        <p:nvPicPr>
          <p:cNvPr id="5" name="Obrázok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896544" cy="461451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868144" y="1628800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Faktúry a objednávky </a:t>
            </a:r>
            <a:r>
              <a:rPr lang="sk-SK" dirty="0"/>
              <a:t>firmy nezriedka zverejňujú len ako zoznam nič nehovoriacich súborov a čísel </a:t>
            </a:r>
          </a:p>
          <a:p>
            <a:pPr marL="173038" indent="-173038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Ak </a:t>
            </a:r>
            <a:r>
              <a:rPr lang="sk-SK" dirty="0"/>
              <a:t>by firma chcela verejnosti maximálne sťažiť prístup k informáciám zo zmlúv neurobila by to inak:</a:t>
            </a:r>
          </a:p>
          <a:p>
            <a:pPr marL="173038">
              <a:buClr>
                <a:srgbClr val="00ABE2"/>
              </a:buClr>
            </a:pPr>
            <a:r>
              <a:rPr lang="sk-SK" dirty="0">
                <a:hlinkClick r:id="rId2"/>
              </a:rPr>
              <a:t>Bratislavská vodárenská      spoločnosť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0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Predaj a </a:t>
            </a:r>
            <a:r>
              <a:rPr lang="en-US" dirty="0" err="1" smtClean="0">
                <a:latin typeface="+mj-lt"/>
              </a:rPr>
              <a:t>prenájom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majetku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majet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126876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Informácie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manažéroch</a:t>
            </a:r>
            <a:endParaRPr lang="en-US" dirty="0">
              <a:latin typeface="+mj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2815"/>
            <a:ext cx="8586500" cy="50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FIREMNÉ PRAVIDLÁ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pravidlá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" y="1398984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39994" y="1844824"/>
            <a:ext cx="4032448" cy="4158704"/>
          </a:xfrm>
        </p:spPr>
        <p:txBody>
          <a:bodyPr/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b="1" dirty="0" smtClean="0"/>
              <a:t>Etický kódex </a:t>
            </a:r>
            <a:r>
              <a:rPr lang="sk-SK" dirty="0" smtClean="0"/>
              <a:t>má na webe zverejnený iba jedna </a:t>
            </a:r>
            <a:r>
              <a:rPr lang="sk-SK" dirty="0"/>
              <a:t>z ôsmich </a:t>
            </a:r>
            <a:r>
              <a:rPr lang="sk-SK" dirty="0" smtClean="0"/>
              <a:t>spoločností</a:t>
            </a:r>
            <a:r>
              <a:rPr dirty="0" smtClean="0"/>
              <a:t> </a:t>
            </a:r>
            <a:endParaRPr lang="cs-CZ" dirty="0" smtClean="0"/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Oproti roku 2012 je to dvojnásobný nárast</a:t>
            </a:r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Viacero spoločností odpovedalo, že etický kódex majú, ale považujú ho za interný dokument</a:t>
            </a:r>
            <a:r>
              <a:rPr dirty="0" smtClean="0"/>
              <a:t> </a:t>
            </a:r>
            <a:endParaRPr lang="cs-CZ" dirty="0"/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b="1" dirty="0"/>
              <a:t>Ochrana ohlasovateľov korupcie </a:t>
            </a:r>
            <a:r>
              <a:rPr lang="sk-SK" dirty="0" smtClean="0"/>
              <a:t>a </a:t>
            </a:r>
            <a:r>
              <a:rPr lang="sk-SK" b="1" dirty="0" err="1"/>
              <a:t>antikorupčný</a:t>
            </a:r>
            <a:r>
              <a:rPr lang="sk-SK" b="1" dirty="0"/>
              <a:t> program </a:t>
            </a:r>
            <a:r>
              <a:rPr lang="sk-SK" dirty="0"/>
              <a:t>sú u nás stále </a:t>
            </a:r>
            <a:r>
              <a:rPr lang="sk-SK" dirty="0" smtClean="0"/>
              <a:t>raritou, ich náznaky má len 12, resp. 5 percent verejných firiem </a:t>
            </a:r>
            <a:endParaRPr lang="sk-SK" dirty="0"/>
          </a:p>
          <a:p>
            <a:pPr>
              <a:buClr>
                <a:srgbClr val="00ABE2"/>
              </a:buClr>
            </a:pPr>
            <a:r>
              <a:rPr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Etika</a:t>
            </a:r>
            <a:endParaRPr lang="en-US" dirty="0">
              <a:latin typeface="+mj-lt"/>
            </a:endParaRPr>
          </a:p>
        </p:txBody>
      </p:sp>
      <p:pic>
        <p:nvPicPr>
          <p:cNvPr id="7" name="Picture 6" descr="Screen Shot 2015-04-30 at 14.5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051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Etický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kódex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EtickyKode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126876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dirty="0" smtClean="0">
                <a:latin typeface="+mj-lt"/>
              </a:rPr>
              <a:t>Prečo kontrolovať firmy </a:t>
            </a:r>
            <a:endParaRPr lang="en-US" dirty="0">
              <a:latin typeface="+mj-lt"/>
            </a:endParaRPr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593915986"/>
              </p:ext>
            </p:extLst>
          </p:nvPr>
        </p:nvGraphicFramePr>
        <p:xfrm>
          <a:off x="4102696" y="1484784"/>
          <a:ext cx="4861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70320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600" dirty="0" smtClean="0">
                <a:latin typeface="+mj-lt"/>
              </a:rPr>
              <a:t>ochrana </a:t>
            </a:r>
            <a:r>
              <a:rPr lang="sk-SK" sz="2600" dirty="0">
                <a:latin typeface="+mj-lt"/>
              </a:rPr>
              <a:t>O</a:t>
            </a:r>
            <a:r>
              <a:rPr lang="sk-SK" sz="2600" dirty="0" smtClean="0">
                <a:latin typeface="+mj-lt"/>
              </a:rPr>
              <a:t>hlasovateľov korupcie </a:t>
            </a:r>
            <a:br>
              <a:rPr lang="sk-SK" sz="2600" dirty="0" smtClean="0">
                <a:latin typeface="+mj-lt"/>
              </a:rPr>
            </a:br>
            <a:r>
              <a:rPr lang="sk-SK" sz="2600" dirty="0" smtClean="0">
                <a:latin typeface="+mj-lt"/>
              </a:rPr>
              <a:t>a </a:t>
            </a:r>
            <a:r>
              <a:rPr lang="sk-SK" sz="2600" dirty="0" err="1" smtClean="0">
                <a:latin typeface="+mj-lt"/>
              </a:rPr>
              <a:t>antikorupčný</a:t>
            </a:r>
            <a:r>
              <a:rPr lang="sk-SK" sz="2600" dirty="0" smtClean="0">
                <a:latin typeface="+mj-lt"/>
              </a:rPr>
              <a:t> program</a:t>
            </a:r>
            <a:endParaRPr lang="en-US" sz="2600" dirty="0">
              <a:latin typeface="+mj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all">
                <a:solidFill>
                  <a:srgbClr val="00ABE2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endParaRPr lang="en-US" dirty="0">
              <a:latin typeface="+mj-lt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08084" y="1534693"/>
            <a:ext cx="5936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/>
              <a:t> Bytový podnik </a:t>
            </a:r>
            <a:r>
              <a:rPr lang="sk-SK" dirty="0" smtClean="0"/>
              <a:t>mesta Banská</a:t>
            </a:r>
            <a:r>
              <a:rPr lang="sk-SK" dirty="0"/>
              <a:t> </a:t>
            </a:r>
            <a:r>
              <a:rPr lang="sk-SK" dirty="0" smtClean="0"/>
              <a:t>Bystrica  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40000" y="3118230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Rudné bane (39 stálych zamestnancov)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508084" y="4735098"/>
            <a:ext cx="589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Bratislavská teplárenská 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1" y="1891326"/>
            <a:ext cx="5652176" cy="125173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0" y="5160789"/>
            <a:ext cx="7739641" cy="127458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0" y="3536696"/>
            <a:ext cx="6285714" cy="771429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487585" y="4283983"/>
            <a:ext cx="8476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BE2"/>
              </a:buClr>
            </a:pPr>
            <a:r>
              <a:rPr lang="sk-SK" sz="1400" b="1" i="1" dirty="0" smtClean="0"/>
              <a:t>Poznámka: Šéfa Rudných baní v roku 2012 odvolali po policajnom vyšetrovaní </a:t>
            </a:r>
            <a:r>
              <a:rPr lang="sk-SK" sz="1400" b="1" i="1" dirty="0" smtClean="0">
                <a:hlinkClick r:id="rId6"/>
              </a:rPr>
              <a:t>úplatkárskej kauzy</a:t>
            </a:r>
            <a:r>
              <a:rPr lang="sk-SK" sz="1400" b="1" i="1" dirty="0" smtClean="0"/>
              <a:t>. </a:t>
            </a:r>
            <a:endParaRPr lang="sk-SK" sz="1400" b="1" i="1" dirty="0"/>
          </a:p>
        </p:txBody>
      </p:sp>
    </p:spTree>
    <p:extLst>
      <p:ext uri="{BB962C8B-B14F-4D97-AF65-F5344CB8AC3E}">
        <p14:creationId xmlns:p14="http://schemas.microsoft.com/office/powerpoint/2010/main" val="2925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j-lt"/>
              </a:rPr>
              <a:t>Svetlá výnimka</a:t>
            </a:r>
            <a:endParaRPr lang="en-US" dirty="0">
              <a:latin typeface="+mj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861076" y="170080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err="1"/>
              <a:t>Antikorupčný</a:t>
            </a:r>
            <a:r>
              <a:rPr lang="sk-SK" dirty="0"/>
              <a:t> program je stále raritou: </a:t>
            </a:r>
          </a:p>
          <a:p>
            <a:pPr marL="177800">
              <a:buClr>
                <a:srgbClr val="00ABE2"/>
              </a:buClr>
            </a:pPr>
            <a:r>
              <a:rPr lang="sk-SK" dirty="0">
                <a:hlinkClick r:id="rId3"/>
              </a:rPr>
              <a:t>Železničná spoločnosť Slovensko </a:t>
            </a:r>
            <a:endParaRPr lang="sk-SK" dirty="0"/>
          </a:p>
        </p:txBody>
      </p:sp>
      <p:pic>
        <p:nvPicPr>
          <p:cNvPr id="7" name="Obrázok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2" y="1443308"/>
            <a:ext cx="4268718" cy="50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39552" y="2204864"/>
            <a:ext cx="3744416" cy="3960440"/>
          </a:xfrm>
        </p:spPr>
        <p:txBody>
          <a:bodyPr/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Deväť z desiatich spoločností </a:t>
            </a:r>
            <a:r>
              <a:rPr lang="sk-SK" dirty="0"/>
              <a:t>nemá na stránke uvedené, koho podporili </a:t>
            </a:r>
            <a:r>
              <a:rPr lang="sk-SK" b="1" dirty="0"/>
              <a:t>reklamou či </a:t>
            </a:r>
            <a:r>
              <a:rPr lang="sk-SK" b="1" dirty="0" smtClean="0"/>
              <a:t>darom</a:t>
            </a:r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/>
              <a:t>Až 80 percent nemá na prideľovanie podpory externým žiadateľom ani písané </a:t>
            </a:r>
            <a:r>
              <a:rPr lang="sk-SK" b="1" dirty="0" smtClean="0"/>
              <a:t>pravidlá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err="1"/>
              <a:t>Dotácie</a:t>
            </a:r>
            <a:r>
              <a:rPr lang="en-US" sz="3600" dirty="0"/>
              <a:t>, </a:t>
            </a:r>
            <a:r>
              <a:rPr lang="en-US" sz="3600" dirty="0" err="1" smtClean="0"/>
              <a:t>charita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2" name="Picture 1" descr="Screen Shot 2015-04-30 at 14.5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64" y="1916832"/>
            <a:ext cx="4076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Najštedrejšie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firmy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Dotaci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268760"/>
            <a:ext cx="8676456" cy="52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j-lt"/>
              </a:rPr>
              <a:t>Podpora schránok</a:t>
            </a:r>
            <a:endParaRPr lang="en-US" dirty="0">
              <a:latin typeface="+mj-lt"/>
            </a:endParaRPr>
          </a:p>
        </p:txBody>
      </p:sp>
      <p:pic>
        <p:nvPicPr>
          <p:cNvPr id="3" name="Obrázo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7" y="2276873"/>
            <a:ext cx="5492983" cy="385722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19176" y="1621854"/>
            <a:ext cx="8229288" cy="65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Hokejový klub Slovan Bratislava, ktorý vlastnia aj schránkové firmy, štedro sponzorujú štátne firmy ako Transpetrol, Tipos, či Slovenská pošta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16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j-lt"/>
              </a:rPr>
              <a:t>Schránkové </a:t>
            </a:r>
            <a:r>
              <a:rPr lang="sk-SK" dirty="0" err="1" smtClean="0">
                <a:latin typeface="+mj-lt"/>
              </a:rPr>
              <a:t>neziskovky</a:t>
            </a:r>
            <a:endParaRPr lang="en-US" dirty="0">
              <a:latin typeface="+mj-lt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652120" y="1621854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Peniaze zo štátnych firiem odtekajú aj cez „</a:t>
            </a:r>
            <a:r>
              <a:rPr lang="sk-SK" b="1" dirty="0" smtClean="0"/>
              <a:t>schránkové“ </a:t>
            </a:r>
            <a:r>
              <a:rPr lang="sk-SK" b="1" dirty="0" err="1" smtClean="0"/>
              <a:t>neziskovky</a:t>
            </a:r>
            <a:r>
              <a:rPr lang="sk-SK" dirty="0" smtClean="0"/>
              <a:t>. Transpetrol alebo Tipos takto cez nečinné organizácie podporili súkromný archeologický inštitút </a:t>
            </a:r>
            <a:r>
              <a:rPr lang="sk-SK" b="1" dirty="0" smtClean="0">
                <a:hlinkClick r:id="rId3"/>
              </a:rPr>
              <a:t>jedného z najbohatších Slovákov </a:t>
            </a:r>
            <a:r>
              <a:rPr lang="sk-SK" dirty="0" err="1" smtClean="0"/>
              <a:t>Zoroslava</a:t>
            </a:r>
            <a:r>
              <a:rPr lang="sk-SK" dirty="0" smtClean="0"/>
              <a:t> Kollára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6" y="3557688"/>
            <a:ext cx="3727077" cy="2657521"/>
          </a:xfrm>
          <a:prstGeom prst="rect">
            <a:avLst/>
          </a:prstGeom>
        </p:spPr>
      </p:pic>
      <p:pic>
        <p:nvPicPr>
          <p:cNvPr id="10" name="Obrázok 9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6" y="1440347"/>
            <a:ext cx="4801140" cy="21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+mj-lt"/>
              </a:rPr>
              <a:t>Porovnanie</a:t>
            </a:r>
            <a:r>
              <a:rPr lang="en-US" dirty="0" smtClean="0">
                <a:latin typeface="+mj-lt"/>
              </a:rPr>
              <a:t> so </a:t>
            </a:r>
            <a:r>
              <a:rPr lang="en-US" dirty="0" err="1" smtClean="0">
                <a:latin typeface="+mj-lt"/>
              </a:rPr>
              <a:t>zahraničím</a:t>
            </a:r>
            <a:endParaRPr lang="en-US" dirty="0">
              <a:latin typeface="+mj-lt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539552" y="1484784"/>
            <a:ext cx="8058348" cy="43702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800" dirty="0"/>
          </a:p>
        </p:txBody>
      </p:sp>
      <p:sp>
        <p:nvSpPr>
          <p:cNvPr id="3" name="Obdĺžnik 2"/>
          <p:cNvSpPr/>
          <p:nvPr/>
        </p:nvSpPr>
        <p:spPr>
          <a:xfrm>
            <a:off x="539552" y="170080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Výsledky sme porovnali s praxou vo firmách so </a:t>
            </a:r>
            <a:r>
              <a:rPr lang="sk-SK" b="1" dirty="0" smtClean="0"/>
              <a:t>súkromným kapitálom</a:t>
            </a:r>
            <a:r>
              <a:rPr lang="sk-SK" dirty="0"/>
              <a:t> i</a:t>
            </a:r>
            <a:r>
              <a:rPr lang="sk-SK" dirty="0" smtClean="0"/>
              <a:t> v </a:t>
            </a:r>
            <a:r>
              <a:rPr lang="sk-SK" b="1" dirty="0" smtClean="0"/>
              <a:t>českých</a:t>
            </a:r>
            <a:r>
              <a:rPr lang="sk-SK" dirty="0" smtClean="0"/>
              <a:t> a </a:t>
            </a:r>
            <a:r>
              <a:rPr lang="sk-SK" b="1" dirty="0" smtClean="0"/>
              <a:t>zahraničných</a:t>
            </a:r>
            <a:r>
              <a:rPr lang="sk-SK" dirty="0" smtClean="0"/>
              <a:t> spoločnostiach</a:t>
            </a:r>
          </a:p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endParaRPr lang="sk-SK" dirty="0" smtClean="0"/>
          </a:p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Porovnanie vychádza zo </a:t>
            </a:r>
            <a:r>
              <a:rPr lang="sk-SK" b="1" dirty="0" smtClean="0"/>
              <a:t>zúženej sady otázok</a:t>
            </a:r>
            <a:r>
              <a:rPr lang="sk-SK" dirty="0" smtClean="0"/>
              <a:t>, ktorá bola pre všetkých rovnaká a odpovede sme hľadali iba na webe</a:t>
            </a:r>
          </a:p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endParaRPr lang="sk-SK" dirty="0" smtClean="0"/>
          </a:p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Percentá v porovnaní sa tak líšia od zisku v hlavnom rebríčku</a:t>
            </a:r>
          </a:p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endParaRPr lang="sk-SK" dirty="0" smtClean="0"/>
          </a:p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Slovenské </a:t>
            </a:r>
            <a:r>
              <a:rPr lang="sk-SK" dirty="0"/>
              <a:t>verejné firmy v ňom získali </a:t>
            </a:r>
            <a:r>
              <a:rPr lang="sk-SK" b="1" dirty="0"/>
              <a:t>iba polovicu bodov</a:t>
            </a:r>
            <a:r>
              <a:rPr lang="sk-SK" dirty="0"/>
              <a:t> </a:t>
            </a:r>
            <a:r>
              <a:rPr lang="sk-SK" dirty="0" smtClean="0"/>
              <a:t>(35%) </a:t>
            </a:r>
            <a:r>
              <a:rPr lang="sk-SK" b="1" dirty="0" smtClean="0"/>
              <a:t>oproti </a:t>
            </a:r>
            <a:r>
              <a:rPr lang="sk-SK" b="1" dirty="0"/>
              <a:t>zahraničným verejným </a:t>
            </a:r>
            <a:r>
              <a:rPr lang="sk-SK" b="1" dirty="0" smtClean="0"/>
              <a:t>spoločnostiam</a:t>
            </a:r>
            <a:r>
              <a:rPr lang="sk-SK" dirty="0"/>
              <a:t> </a:t>
            </a:r>
            <a:r>
              <a:rPr lang="sk-SK" dirty="0" smtClean="0"/>
              <a:t>(71%)</a:t>
            </a:r>
          </a:p>
        </p:txBody>
      </p:sp>
    </p:spTree>
    <p:extLst>
      <p:ext uri="{BB962C8B-B14F-4D97-AF65-F5344CB8AC3E}">
        <p14:creationId xmlns:p14="http://schemas.microsoft.com/office/powerpoint/2010/main" val="15919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NAŠE </a:t>
            </a:r>
            <a:r>
              <a:rPr lang="sk-SK" dirty="0" smtClean="0">
                <a:latin typeface="+mj-lt"/>
              </a:rPr>
              <a:t>firmy </a:t>
            </a:r>
            <a:r>
              <a:rPr lang="en-US" dirty="0" smtClean="0">
                <a:latin typeface="+mj-lt"/>
              </a:rPr>
              <a:t>VS. ZAHRANIČNÉ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porovnan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" y="1268760"/>
            <a:ext cx="9144000" cy="54864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516216" y="220486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Helvetica Neue Medium"/>
                <a:cs typeface="Helvetica" panose="020B0604020202020204" pitchFamily="34" charset="0"/>
              </a:rPr>
              <a:t>Celkový zisk </a:t>
            </a:r>
            <a:endParaRPr lang="sk-SK" dirty="0">
              <a:latin typeface="Helvetica Neue Medium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j-lt"/>
              </a:rPr>
              <a:t>Platy na stránke</a:t>
            </a:r>
            <a:endParaRPr lang="en-US" dirty="0">
              <a:latin typeface="+mj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56793"/>
            <a:ext cx="6006726" cy="432048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372201" y="1556792"/>
            <a:ext cx="25922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00ABE2"/>
              </a:buClr>
              <a:buFont typeface="Arial"/>
              <a:buChar char="•"/>
            </a:pPr>
            <a:r>
              <a:rPr lang="sk-SK" b="1" dirty="0"/>
              <a:t>Platy manažérov </a:t>
            </a:r>
            <a:r>
              <a:rPr lang="sk-SK" dirty="0"/>
              <a:t>zverejňuje na webe 7 z 10 zahraničných firiem, kým u nás ich až 43 z 81 verejných firiem nesprístupnilo ani po </a:t>
            </a:r>
            <a:r>
              <a:rPr lang="sk-SK" dirty="0" err="1"/>
              <a:t>infožiadosti</a:t>
            </a:r>
            <a:r>
              <a:rPr lang="sk-SK" dirty="0"/>
              <a:t> </a:t>
            </a:r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endParaRPr lang="sk-SK" dirty="0"/>
          </a:p>
          <a:p>
            <a:pPr marL="173038" indent="-173038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 smtClean="0"/>
              <a:t>U nás stále nemysliteľné. Takto informujú o platoch manažmentu v švédskej štátnej energetickej spoločnosti </a:t>
            </a:r>
            <a:r>
              <a:rPr lang="sk-SK" b="1" dirty="0" smtClean="0"/>
              <a:t>Vattenfall</a:t>
            </a:r>
            <a:r>
              <a:rPr lang="sk-SK" dirty="0" smtClean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76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dirty="0" smtClean="0">
                <a:latin typeface="+mj-lt"/>
              </a:rPr>
              <a:t>Čo s tým môžeme urobiť? 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39552" y="1484784"/>
            <a:ext cx="8280920" cy="4896544"/>
          </a:xfrm>
        </p:spPr>
        <p:txBody>
          <a:bodyPr/>
          <a:lstStyle/>
          <a:p>
            <a:r>
              <a:rPr lang="sk-SK" sz="1800" b="1" dirty="0"/>
              <a:t>Zakladatelia firiem, štatutári, manažéri</a:t>
            </a:r>
            <a:r>
              <a:rPr lang="sk-SK" sz="1800" dirty="0" smtClean="0"/>
              <a:t>: V mnohých prípadoch stačí málo – zverejniť, čo už máte k dispozícii. V zložitejších témach ponúka odporúčania podľa WB, OECD, TIS publikácia TIS, organizujeme workshopy, inšpirovať sa možno závermi audit SP (</a:t>
            </a:r>
            <a:r>
              <a:rPr lang="sk-SK" sz="1800" dirty="0" smtClean="0">
                <a:hlinkClick r:id="rId3"/>
              </a:rPr>
              <a:t>tu</a:t>
            </a:r>
            <a:r>
              <a:rPr lang="sk-SK" sz="1800" dirty="0" smtClean="0"/>
              <a:t> a </a:t>
            </a:r>
            <a:r>
              <a:rPr lang="sk-SK" sz="1800" dirty="0" smtClean="0">
                <a:hlinkClick r:id="rId4"/>
              </a:rPr>
              <a:t>tu</a:t>
            </a:r>
            <a:r>
              <a:rPr lang="sk-SK" sz="1800" dirty="0" smtClean="0"/>
              <a:t>) </a:t>
            </a:r>
          </a:p>
          <a:p>
            <a:r>
              <a:rPr lang="sk-SK" sz="1800" b="1" dirty="0"/>
              <a:t>Politické strany a </a:t>
            </a:r>
            <a:r>
              <a:rPr lang="sk-SK" sz="1800" b="1" dirty="0" smtClean="0"/>
              <a:t>politici</a:t>
            </a:r>
            <a:r>
              <a:rPr lang="sk-SK" sz="1800" dirty="0" smtClean="0"/>
              <a:t>: Z</a:t>
            </a:r>
            <a:r>
              <a:rPr lang="pl-PL" sz="1800" dirty="0" smtClean="0"/>
              <a:t>meniť infozákon tak</a:t>
            </a:r>
            <a:r>
              <a:rPr lang="pl-PL" sz="1800" dirty="0"/>
              <a:t>, aby </a:t>
            </a:r>
            <a:r>
              <a:rPr lang="pl-PL" sz="1800" dirty="0" smtClean="0"/>
              <a:t>manažmenty </a:t>
            </a:r>
            <a:r>
              <a:rPr lang="sk-SK" sz="1800" dirty="0" smtClean="0"/>
              <a:t>niektorých </a:t>
            </a:r>
            <a:r>
              <a:rPr lang="sk-SK" sz="1800" dirty="0"/>
              <a:t>firiem nezneužívali výnimku </a:t>
            </a:r>
            <a:r>
              <a:rPr lang="sk-SK" sz="1800" dirty="0" smtClean="0"/>
              <a:t>a neodmietali </a:t>
            </a:r>
            <a:r>
              <a:rPr lang="sk-SK" sz="1800" dirty="0"/>
              <a:t>zverejňovať </a:t>
            </a:r>
            <a:r>
              <a:rPr lang="sk-SK" sz="1800" dirty="0" smtClean="0"/>
              <a:t>takmer všetko. Zabezpečiť </a:t>
            </a:r>
            <a:r>
              <a:rPr lang="pl-PL" sz="1800" dirty="0" smtClean="0"/>
              <a:t>férové </a:t>
            </a:r>
            <a:r>
              <a:rPr lang="pl-PL" sz="1800" dirty="0"/>
              <a:t>výberové </a:t>
            </a:r>
            <a:r>
              <a:rPr lang="pl-PL" sz="1800" dirty="0" smtClean="0"/>
              <a:t>konania, </a:t>
            </a:r>
            <a:r>
              <a:rPr lang="pl-PL" sz="1800" dirty="0"/>
              <a:t>do vedenia </a:t>
            </a:r>
            <a:r>
              <a:rPr lang="pl-PL" sz="1800" dirty="0" smtClean="0"/>
              <a:t>firiem </a:t>
            </a:r>
            <a:r>
              <a:rPr lang="sk-SK" sz="1800" dirty="0" smtClean="0"/>
              <a:t>obsadiť </a:t>
            </a:r>
            <a:r>
              <a:rPr lang="sk-SK" sz="1800" dirty="0"/>
              <a:t>kvalifikovaných odborníkov a nie </a:t>
            </a:r>
            <a:r>
              <a:rPr lang="sk-SK" sz="1800" dirty="0" smtClean="0"/>
              <a:t>politické figúry</a:t>
            </a:r>
            <a:endParaRPr lang="sk-SK" sz="1800" dirty="0"/>
          </a:p>
          <a:p>
            <a:r>
              <a:rPr lang="sk-SK" sz="1800" b="1" dirty="0"/>
              <a:t>Aktivisti, zamestnanci, novinári</a:t>
            </a:r>
            <a:r>
              <a:rPr lang="sk-SK" sz="1800" b="1" dirty="0" smtClean="0"/>
              <a:t>: </a:t>
            </a:r>
            <a:r>
              <a:rPr lang="sk-SK" sz="1800" dirty="0" smtClean="0"/>
              <a:t>Venovať verejným firmám časť pozornosti, žiadať transparentnosť vo firmách od politikov. </a:t>
            </a:r>
            <a:r>
              <a:rPr lang="sk-SK" sz="1800" dirty="0" smtClean="0">
                <a:hlinkClick r:id="rId5" action="ppaction://hlinkfile"/>
              </a:rPr>
              <a:t>Porovnať transparentnosť firmy </a:t>
            </a:r>
            <a:r>
              <a:rPr lang="sk-SK" sz="1800" dirty="0" smtClean="0"/>
              <a:t>vo vašej obci s našim rebríčkom možno na </a:t>
            </a:r>
            <a:r>
              <a:rPr lang="pl-PL" sz="1800" dirty="0" smtClean="0"/>
              <a:t>firmy.transparency.sk. Upozornite na nekalé praktiky, zúčastniť sa môžete aj našich ďalších workshopov</a:t>
            </a:r>
          </a:p>
          <a:p>
            <a:r>
              <a:rPr lang="sk-SK" sz="1800" b="1" dirty="0" smtClean="0"/>
              <a:t>Všetci: </a:t>
            </a:r>
            <a:r>
              <a:rPr lang="sk-SK" sz="1800" dirty="0" smtClean="0"/>
              <a:t>Aké </a:t>
            </a:r>
            <a:r>
              <a:rPr lang="sk-SK" sz="1800" dirty="0"/>
              <a:t>kvalitné služby a za akú cenu budú </a:t>
            </a:r>
            <a:r>
              <a:rPr lang="sk-SK" sz="1800" dirty="0" smtClean="0"/>
              <a:t>verejné firmy </a:t>
            </a:r>
            <a:r>
              <a:rPr lang="sk-SK" sz="1800" dirty="0"/>
              <a:t>poskytovať, záleží aj od záujmu </a:t>
            </a:r>
            <a:r>
              <a:rPr lang="sk-SK" sz="1800" dirty="0" smtClean="0"/>
              <a:t>nás všetkých</a:t>
            </a:r>
            <a:r>
              <a:rPr lang="sk-SK" sz="1800" dirty="0"/>
              <a:t>. Privítame akékoľvek tipy, naše </a:t>
            </a:r>
            <a:r>
              <a:rPr lang="sk-SK" sz="1800" dirty="0" smtClean="0"/>
              <a:t>aktivity nielen </a:t>
            </a:r>
            <a:r>
              <a:rPr lang="sk-SK" sz="1800" dirty="0"/>
              <a:t>k tejto téme môžete sledovať napríklad </a:t>
            </a:r>
            <a:r>
              <a:rPr lang="sk-SK" sz="1800" dirty="0" smtClean="0"/>
              <a:t>na našom FB profile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5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dirty="0" smtClean="0">
                <a:latin typeface="+mj-lt"/>
              </a:rPr>
              <a:t>Otvorené firmy 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49568" y="1556792"/>
            <a:ext cx="7982871" cy="4824536"/>
          </a:xfrm>
        </p:spPr>
        <p:txBody>
          <a:bodyPr/>
          <a:lstStyle/>
          <a:p>
            <a:r>
              <a:rPr lang="sk-SK" dirty="0" smtClean="0"/>
              <a:t>Osvedčeným nástrojom </a:t>
            </a:r>
            <a:r>
              <a:rPr lang="sk-SK" dirty="0"/>
              <a:t>na </a:t>
            </a:r>
            <a:r>
              <a:rPr lang="sk-SK" dirty="0" smtClean="0"/>
              <a:t>poukazovanie nedostatkov pri kontrole verejných firiem je </a:t>
            </a:r>
            <a:r>
              <a:rPr lang="sk-SK" b="1" dirty="0" smtClean="0"/>
              <a:t>rebríček transparentnosti</a:t>
            </a:r>
            <a:r>
              <a:rPr lang="pl-PL" b="1" dirty="0" smtClean="0"/>
              <a:t> </a:t>
            </a:r>
            <a:r>
              <a:rPr lang="pl-PL" dirty="0" smtClean="0"/>
              <a:t>(2012, 2015)</a:t>
            </a:r>
          </a:p>
          <a:p>
            <a:r>
              <a:rPr lang="sk-SK" dirty="0" smtClean="0"/>
              <a:t>Rebríček meral otvorenosť v </a:t>
            </a:r>
            <a:r>
              <a:rPr lang="sk-SK" b="1" dirty="0" smtClean="0"/>
              <a:t>81 verejných firmách</a:t>
            </a:r>
            <a:r>
              <a:rPr lang="sk-SK" dirty="0" smtClean="0"/>
              <a:t>, z toho v 46 štátnych, 31 mestských a 4 župných</a:t>
            </a:r>
          </a:p>
          <a:p>
            <a:pPr algn="just"/>
            <a:r>
              <a:rPr lang="sk-SK" dirty="0" smtClean="0"/>
              <a:t>Slovenské </a:t>
            </a:r>
            <a:r>
              <a:rPr lang="sk-SK" dirty="0"/>
              <a:t>verejné firmy sú v priemere transparentné len na </a:t>
            </a:r>
            <a:r>
              <a:rPr lang="sk-SK" b="1" dirty="0"/>
              <a:t>38 percent </a:t>
            </a:r>
            <a:endParaRPr lang="sk-SK" b="1" dirty="0" smtClean="0"/>
          </a:p>
          <a:p>
            <a:pPr algn="just"/>
            <a:r>
              <a:rPr lang="sk-SK" dirty="0" smtClean="0"/>
              <a:t>Štátne firmy </a:t>
            </a:r>
            <a:r>
              <a:rPr lang="sk-SK" b="1" dirty="0" smtClean="0"/>
              <a:t>sú transparentnejšie </a:t>
            </a:r>
            <a:r>
              <a:rPr lang="sk-SK" dirty="0" smtClean="0"/>
              <a:t>ako mestské a župné</a:t>
            </a:r>
            <a:endParaRPr lang="ga-IE" dirty="0" smtClean="0"/>
          </a:p>
          <a:p>
            <a:pPr algn="just"/>
            <a:r>
              <a:rPr lang="sk-SK" dirty="0"/>
              <a:t>Zahraničné štátne firmy sú takmer </a:t>
            </a:r>
            <a:r>
              <a:rPr lang="sk-SK" b="1" dirty="0"/>
              <a:t>dvakrát také </a:t>
            </a:r>
            <a:r>
              <a:rPr lang="sk-SK" b="1" dirty="0" smtClean="0"/>
              <a:t>otvorené </a:t>
            </a:r>
            <a:r>
              <a:rPr lang="sk-SK" dirty="0" smtClean="0"/>
              <a:t>ako naše</a:t>
            </a:r>
            <a:endParaRPr lang="ga-IE" dirty="0" smtClean="0"/>
          </a:p>
          <a:p>
            <a:pPr algn="just"/>
            <a:r>
              <a:rPr lang="sk-SK" dirty="0" smtClean="0"/>
              <a:t>Naše verejné firmy zverejňujú na stránkach o svojom </a:t>
            </a:r>
            <a:r>
              <a:rPr lang="sk-SK" b="1" dirty="0" smtClean="0"/>
              <a:t>hospodárení, manažmente</a:t>
            </a:r>
            <a:r>
              <a:rPr lang="sk-SK" dirty="0" smtClean="0"/>
              <a:t> a </a:t>
            </a:r>
            <a:r>
              <a:rPr lang="sk-SK" b="1" dirty="0" smtClean="0"/>
              <a:t>pravidlách</a:t>
            </a:r>
            <a:r>
              <a:rPr lang="sk-SK" dirty="0" smtClean="0"/>
              <a:t> len minimum, neprehľadné je často aj zverejňovanie </a:t>
            </a:r>
            <a:r>
              <a:rPr lang="sk-SK" b="1" dirty="0" smtClean="0"/>
              <a:t>zmlúv, faktúr a objednávok</a:t>
            </a:r>
          </a:p>
          <a:p>
            <a:pPr algn="just"/>
            <a:r>
              <a:rPr lang="sk-SK" dirty="0" smtClean="0"/>
              <a:t>Často nepomôže ani infozákon, ktorý sa na obchodné spoločnosti vzťahuje len obmedzene</a:t>
            </a:r>
          </a:p>
          <a:p>
            <a:pPr lvl="0" algn="just"/>
            <a:r>
              <a:rPr lang="sk-SK" dirty="0" smtClean="0">
                <a:hlinkClick r:id="rId3"/>
              </a:rPr>
              <a:t>www.firmy.transparency.sk</a:t>
            </a:r>
            <a:endParaRPr lang="sk-SK" dirty="0"/>
          </a:p>
          <a:p>
            <a:pPr algn="just"/>
            <a:endParaRPr lang="ga-IE" b="1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7300" cy="795338"/>
          </a:xfrm>
        </p:spPr>
        <p:txBody>
          <a:bodyPr>
            <a:noAutofit/>
          </a:bodyPr>
          <a:lstStyle/>
          <a:p>
            <a:r>
              <a:rPr lang="sk-SK" dirty="0" smtClean="0">
                <a:latin typeface="+mj-lt"/>
              </a:rPr>
              <a:t>Informácie o projekte 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6408705" y="1911170"/>
            <a:ext cx="2555783" cy="4182126"/>
          </a:xfrm>
        </p:spPr>
        <p:txBody>
          <a:bodyPr/>
          <a:lstStyle/>
          <a:p>
            <a:r>
              <a:rPr lang="sk-SK" dirty="0" smtClean="0"/>
              <a:t>Všetky </a:t>
            </a:r>
            <a:r>
              <a:rPr lang="sk-SK" b="1" dirty="0"/>
              <a:t>informácie o rebríčku</a:t>
            </a:r>
            <a:r>
              <a:rPr lang="sk-SK" dirty="0"/>
              <a:t>, ako aj </a:t>
            </a:r>
            <a:r>
              <a:rPr lang="sk-SK" dirty="0" smtClean="0"/>
              <a:t>ďalšie údaje </a:t>
            </a:r>
            <a:r>
              <a:rPr lang="sk-SK" dirty="0"/>
              <a:t>o  </a:t>
            </a:r>
            <a:r>
              <a:rPr lang="sk-SK" dirty="0" smtClean="0"/>
              <a:t>ekonomických </a:t>
            </a:r>
            <a:r>
              <a:rPr lang="sk-SK" dirty="0"/>
              <a:t>ukazovateľoch spoločností, platoch ich manažérov, či výške </a:t>
            </a:r>
            <a:r>
              <a:rPr lang="sk-SK" dirty="0" smtClean="0"/>
              <a:t>darov, nájdete </a:t>
            </a:r>
            <a:r>
              <a:rPr lang="sk-SK" dirty="0"/>
              <a:t>na stránke </a:t>
            </a:r>
            <a:r>
              <a:rPr lang="sk-SK" u="sng" dirty="0" smtClean="0">
                <a:hlinkClick r:id="rId3"/>
              </a:rPr>
              <a:t>firmy.transparency.sk</a:t>
            </a:r>
            <a:endParaRPr lang="ga-IE" dirty="0" smtClean="0"/>
          </a:p>
        </p:txBody>
      </p:sp>
      <p:pic>
        <p:nvPicPr>
          <p:cNvPr id="4" name="Obrázok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2237"/>
            <a:ext cx="5920864" cy="3750077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539552" y="13440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>
                <a:hlinkClick r:id="rId4"/>
              </a:rPr>
              <a:t>f</a:t>
            </a:r>
            <a:r>
              <a:rPr lang="sk-SK" dirty="0" smtClean="0">
                <a:hlinkClick r:id="rId4"/>
              </a:rPr>
              <a:t>irmy.transparency.sk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55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26393" y="3306638"/>
            <a:ext cx="8640960" cy="20162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Font typeface="Arial"/>
              <a:buNone/>
            </a:pPr>
            <a:r>
              <a:rPr lang="en-US" sz="2000" dirty="0" err="1" smtClean="0">
                <a:solidFill>
                  <a:prstClr val="white"/>
                </a:solidFill>
                <a:cs typeface="Arial Narrow Bold"/>
              </a:rPr>
              <a:t>firmy.transparency.sk</a:t>
            </a:r>
            <a:endParaRPr lang="en-US" sz="1400" dirty="0" smtClean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1750"/>
              </a:spcAft>
              <a:buFont typeface="Arial"/>
              <a:buNone/>
            </a:pPr>
            <a:endParaRPr lang="en-US" sz="14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Font typeface="Arial"/>
              <a:buNone/>
            </a:pPr>
            <a:r>
              <a:rPr lang="en-US" sz="1400" dirty="0" smtClean="0">
                <a:solidFill>
                  <a:prstClr val="white"/>
                </a:solidFill>
                <a:cs typeface="Arial Narrow Bold"/>
                <a:hlinkClick r:id="rId3"/>
              </a:rPr>
              <a:t>www.transparency.sk</a:t>
            </a:r>
            <a:endParaRPr lang="en-US" sz="14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Font typeface="Arial"/>
              <a:buNone/>
            </a:pPr>
            <a:endParaRPr lang="en-US" sz="12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buFont typeface="Arial"/>
              <a:buNone/>
            </a:pPr>
            <a:endParaRPr lang="en-US" sz="1500" dirty="0">
              <a:solidFill>
                <a:prstClr val="white"/>
              </a:solidFill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65823"/>
            <a:ext cx="2581508" cy="154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ĎAKUJEME ZA POZORNOSŤ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4" name="Picture 3" descr="OS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214772"/>
            <a:ext cx="3384376" cy="1526596"/>
          </a:xfrm>
          <a:prstGeom prst="rect">
            <a:avLst/>
          </a:prstGeom>
        </p:spPr>
      </p:pic>
      <p:pic>
        <p:nvPicPr>
          <p:cNvPr id="7" name="Picture 6" descr="90x30mm_blac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05197"/>
            <a:ext cx="4392488" cy="14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2800" dirty="0" smtClean="0"/>
              <a:t>Rebríček verejných firiem </a:t>
            </a:r>
            <a:endParaRPr lang="en-US" sz="2800" dirty="0"/>
          </a:p>
        </p:txBody>
      </p:sp>
      <p:pic>
        <p:nvPicPr>
          <p:cNvPr id="6" name="Picture 11" descr="Screen Shot 2015-04-30 at 13.30.59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406900" cy="2273300"/>
          </a:xfrm>
          <a:prstGeom prst="rect">
            <a:avLst/>
          </a:prstGeom>
        </p:spPr>
      </p:pic>
      <p:pic>
        <p:nvPicPr>
          <p:cNvPr id="7" name="Picture 14" descr="Screen Shot 2015-04-30 at 13.31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3" y="1484784"/>
            <a:ext cx="2019300" cy="2273300"/>
          </a:xfrm>
          <a:prstGeom prst="rect">
            <a:avLst/>
          </a:prstGeom>
        </p:spPr>
      </p:pic>
      <p:sp>
        <p:nvSpPr>
          <p:cNvPr id="10" name="Oval 16"/>
          <p:cNvSpPr/>
          <p:nvPr/>
        </p:nvSpPr>
        <p:spPr>
          <a:xfrm>
            <a:off x="1043608" y="378904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6"/>
          <p:cNvSpPr/>
          <p:nvPr/>
        </p:nvSpPr>
        <p:spPr>
          <a:xfrm>
            <a:off x="1331640" y="378904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6"/>
          <p:cNvSpPr/>
          <p:nvPr/>
        </p:nvSpPr>
        <p:spPr>
          <a:xfrm>
            <a:off x="1619672" y="378620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Screen Shot 2015-04-30 at 13.34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2912"/>
            <a:ext cx="5803900" cy="2184400"/>
          </a:xfrm>
          <a:prstGeom prst="rect">
            <a:avLst/>
          </a:prstGeom>
        </p:spPr>
      </p:pic>
      <p:pic>
        <p:nvPicPr>
          <p:cNvPr id="16" name="Picture 15" descr="Screen Shot 2015-04-30 at 13.34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76" y="4021598"/>
            <a:ext cx="1930400" cy="21844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6846776" y="1628800"/>
            <a:ext cx="22972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ABE2"/>
                </a:solidFill>
                <a:latin typeface="Arial Narrow Bold"/>
              </a:rPr>
              <a:t>V </a:t>
            </a:r>
            <a:r>
              <a:rPr lang="sk-SK" dirty="0">
                <a:solidFill>
                  <a:srgbClr val="00ABE2"/>
                </a:solidFill>
                <a:latin typeface="Arial Narrow Bold"/>
              </a:rPr>
              <a:t>prvej polovici iba sedem mestských firiem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ABE2"/>
                </a:solidFill>
                <a:latin typeface="Arial Narrow Bold"/>
              </a:rPr>
              <a:t>Najlepší z </a:t>
            </a:r>
            <a:r>
              <a:rPr lang="sk-SK" dirty="0" smtClean="0">
                <a:solidFill>
                  <a:srgbClr val="00ABE2"/>
                </a:solidFill>
                <a:latin typeface="Arial Narrow Bold"/>
              </a:rPr>
              <a:t>nich DP BA</a:t>
            </a:r>
            <a:endParaRPr lang="sk-SK" dirty="0">
              <a:solidFill>
                <a:srgbClr val="00ABE2"/>
              </a:solidFill>
              <a:latin typeface="Arial Narrow Bold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ABE2"/>
                </a:solidFill>
                <a:latin typeface="Arial Narrow Bold"/>
              </a:rPr>
              <a:t>Do prvej </a:t>
            </a:r>
            <a:r>
              <a:rPr lang="sk-SK" dirty="0" smtClean="0">
                <a:solidFill>
                  <a:srgbClr val="00ABE2"/>
                </a:solidFill>
                <a:latin typeface="Arial Narrow Bold"/>
              </a:rPr>
              <a:t>40-tky sa </a:t>
            </a:r>
            <a:r>
              <a:rPr lang="sk-SK" dirty="0">
                <a:solidFill>
                  <a:srgbClr val="00ABE2"/>
                </a:solidFill>
                <a:latin typeface="Arial Narrow Bold"/>
              </a:rPr>
              <a:t>nezmestil SPP s výškou tržieb 1,9 miliárd</a:t>
            </a:r>
          </a:p>
          <a:p>
            <a:pPr lvl="0">
              <a:spcBef>
                <a:spcPct val="20000"/>
              </a:spcBef>
              <a:buSzPct val="100000"/>
            </a:pPr>
            <a:endParaRPr lang="sk-SK" sz="2200" dirty="0" smtClean="0">
              <a:solidFill>
                <a:srgbClr val="00ABE2"/>
              </a:solidFill>
              <a:latin typeface="Arial Narrow Bold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sk-SK" sz="2200" dirty="0">
              <a:solidFill>
                <a:srgbClr val="00ABE2"/>
              </a:solidFill>
              <a:latin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18046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+mj-lt"/>
              </a:rPr>
              <a:t>Poradie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PoDľa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Veľkosti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tržieb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korelác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96752"/>
            <a:ext cx="8064897" cy="52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Poradie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PoDľa</a:t>
            </a:r>
            <a:r>
              <a:rPr lang="en-US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OBLASTÍ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40000" y="4420146"/>
            <a:ext cx="8280472" cy="187220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00ABE2"/>
              </a:buClr>
              <a:buFont typeface="Arial"/>
              <a:buChar char="•"/>
            </a:pPr>
            <a:r>
              <a:rPr lang="sk-SK" sz="1800" dirty="0"/>
              <a:t>Najlepšie spoločnosti obstáli v kategórii </a:t>
            </a:r>
            <a:r>
              <a:rPr lang="sk-SK" sz="1800" b="1" dirty="0"/>
              <a:t>obstarávanie a majetok</a:t>
            </a:r>
            <a:r>
              <a:rPr lang="sk-SK" sz="1800" dirty="0"/>
              <a:t>, kde v sumáre získali 53 percent </a:t>
            </a:r>
            <a:r>
              <a:rPr lang="sk-SK" sz="1800" dirty="0" smtClean="0"/>
              <a:t>bodov</a:t>
            </a:r>
            <a:endParaRPr lang="en-US" sz="1800" dirty="0" smtClean="0"/>
          </a:p>
          <a:p>
            <a:pPr marL="285750" indent="-285750" algn="just">
              <a:buClr>
                <a:srgbClr val="00ABE2"/>
              </a:buClr>
              <a:buFont typeface="Arial"/>
              <a:buChar char="•"/>
            </a:pPr>
            <a:r>
              <a:rPr lang="sk-SK" sz="1800" dirty="0" smtClean="0"/>
              <a:t>Vo všetkých zvyšných piatich kategóriách nezískali ani polovicu možných bodov</a:t>
            </a:r>
          </a:p>
          <a:p>
            <a:pPr marL="285750" indent="-285750" algn="just">
              <a:buClr>
                <a:srgbClr val="00ABE2"/>
              </a:buClr>
              <a:buFont typeface="Arial"/>
              <a:buChar char="•"/>
            </a:pPr>
            <a:r>
              <a:rPr lang="sk-SK" sz="1800" dirty="0"/>
              <a:t>Najhoršie verejné firmy dopadli v oblasti poskytovania </a:t>
            </a:r>
            <a:r>
              <a:rPr lang="sk-SK" sz="1800" b="1" dirty="0"/>
              <a:t>dotácií a charity</a:t>
            </a:r>
            <a:r>
              <a:rPr lang="sk-SK" sz="1800" dirty="0"/>
              <a:t>, kde v priemere dosiahli iba 19 percent</a:t>
            </a:r>
            <a:endParaRPr lang="en-US" sz="18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9789"/>
            <a:ext cx="7272360" cy="28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60705" y="1951844"/>
            <a:ext cx="3744416" cy="3960440"/>
          </a:xfrm>
        </p:spPr>
        <p:txBody>
          <a:bodyPr/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Kľúčové dokumenty o hospodárení nezriedka chýbajú. </a:t>
            </a:r>
            <a:r>
              <a:rPr lang="sk-SK" b="1" dirty="0" smtClean="0"/>
              <a:t>Výročnú správu </a:t>
            </a:r>
            <a:r>
              <a:rPr lang="sk-SK" dirty="0" smtClean="0"/>
              <a:t>zverejňuje pravidelne na webe sedem z desiatich firiem, výkaz ziskov a strát a súvahu len dve tretiny</a:t>
            </a:r>
            <a:r>
              <a:rPr dirty="0" smtClean="0"/>
              <a:t> </a:t>
            </a:r>
            <a:endParaRPr lang="cs-CZ" dirty="0" smtClean="0"/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Rovnaký počet nezverejňuje </a:t>
            </a:r>
            <a:r>
              <a:rPr lang="sk-SK" dirty="0"/>
              <a:t>na stránke žiadne </a:t>
            </a:r>
            <a:r>
              <a:rPr lang="sk-SK" b="1" dirty="0"/>
              <a:t>výkonnostné plány</a:t>
            </a:r>
            <a:r>
              <a:rPr lang="sk-SK" dirty="0"/>
              <a:t> na aktuálny rok a </a:t>
            </a:r>
            <a:r>
              <a:rPr lang="sk-SK" dirty="0" smtClean="0"/>
              <a:t>efektívnosť podnikov tak </a:t>
            </a:r>
            <a:r>
              <a:rPr lang="sk-SK" dirty="0"/>
              <a:t>verejnosť môže </a:t>
            </a:r>
            <a:r>
              <a:rPr lang="sk-SK" dirty="0" smtClean="0"/>
              <a:t>kontrolovať </a:t>
            </a:r>
            <a:r>
              <a:rPr lang="sk-SK" dirty="0"/>
              <a:t>len </a:t>
            </a:r>
            <a:r>
              <a:rPr lang="sk-SK" dirty="0" smtClean="0"/>
              <a:t>ťažko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err="1"/>
              <a:t>Hospodárske</a:t>
            </a:r>
            <a:r>
              <a:rPr lang="en-US" sz="2800" dirty="0"/>
              <a:t> </a:t>
            </a:r>
            <a:r>
              <a:rPr lang="en-US" sz="2800" dirty="0" err="1" smtClean="0"/>
              <a:t>ukazovatele</a:t>
            </a:r>
            <a:endParaRPr lang="en-US" sz="2800" dirty="0">
              <a:latin typeface="+mj-lt"/>
            </a:endParaRPr>
          </a:p>
        </p:txBody>
      </p:sp>
      <p:pic>
        <p:nvPicPr>
          <p:cNvPr id="16" name="Picture 15" descr="Screen Shot 2015-04-30 at 14.1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013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772816"/>
            <a:ext cx="4280348" cy="4238745"/>
          </a:xfrm>
        </p:spPr>
        <p:txBody>
          <a:bodyPr/>
          <a:lstStyle/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V</a:t>
            </a:r>
            <a:r>
              <a:rPr lang="sk-SK" dirty="0"/>
              <a:t> testovaní </a:t>
            </a:r>
            <a:r>
              <a:rPr lang="sk-SK" dirty="0" smtClean="0"/>
              <a:t>odpovedí </a:t>
            </a:r>
            <a:r>
              <a:rPr lang="sk-SK" dirty="0"/>
              <a:t>na </a:t>
            </a:r>
            <a:r>
              <a:rPr lang="sk-SK" b="1" dirty="0" err="1"/>
              <a:t>infožiadosť</a:t>
            </a:r>
            <a:r>
              <a:rPr lang="sk-SK" dirty="0"/>
              <a:t> </a:t>
            </a:r>
            <a:r>
              <a:rPr lang="sk-SK" dirty="0" smtClean="0"/>
              <a:t>občana </a:t>
            </a:r>
            <a:r>
              <a:rPr lang="sk-SK" dirty="0"/>
              <a:t>neodpovedala zákonne až štvrtina </a:t>
            </a:r>
            <a:r>
              <a:rPr lang="sk-SK" dirty="0" smtClean="0"/>
              <a:t>firiem</a:t>
            </a:r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endParaRPr lang="sk-SK" dirty="0" smtClean="0"/>
          </a:p>
          <a:p>
            <a:pPr marL="266700" indent="-266700">
              <a:buClr>
                <a:srgbClr val="00ABE2"/>
              </a:buClr>
              <a:buFont typeface="Arial"/>
              <a:buChar char="•"/>
            </a:pPr>
            <a:r>
              <a:rPr lang="sk-SK" dirty="0" smtClean="0"/>
              <a:t>Vodárenské spoločnosti odpovede </a:t>
            </a:r>
            <a:r>
              <a:rPr lang="sk-SK" b="1" dirty="0" smtClean="0"/>
              <a:t>koordinovali</a:t>
            </a:r>
            <a:r>
              <a:rPr lang="sk-SK" dirty="0" smtClean="0"/>
              <a:t> cez svoju asociáciu, Turčianska vodárenská následne zmenila odpovede k horšiemu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err="1"/>
              <a:t>Komunikácia</a:t>
            </a:r>
            <a:r>
              <a:rPr lang="en-US" sz="2800" dirty="0"/>
              <a:t>, </a:t>
            </a:r>
            <a:r>
              <a:rPr lang="en-US" sz="2800" dirty="0" err="1"/>
              <a:t>zverejňovanie</a:t>
            </a:r>
            <a:endParaRPr lang="en-US" sz="2800" dirty="0"/>
          </a:p>
        </p:txBody>
      </p:sp>
      <p:pic>
        <p:nvPicPr>
          <p:cNvPr id="2" name="Picture 1" descr="Screen Shot 2015-04-30 at 14.2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72816"/>
            <a:ext cx="411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DODRŽIAVANIE INFOZÁKONA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infozákon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1398984"/>
            <a:ext cx="9144000" cy="54864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4104456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67%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668344" y="38703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59%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0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Vlastné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Vlastné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2087</TotalTime>
  <Words>1001</Words>
  <Application>Microsoft Office PowerPoint</Application>
  <PresentationFormat>Prezentácia na obrazovke (4:3)</PresentationFormat>
  <Paragraphs>160</Paragraphs>
  <Slides>31</Slides>
  <Notes>27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Arial Narrow Bold</vt:lpstr>
      <vt:lpstr>Calibri</vt:lpstr>
      <vt:lpstr>Helvetica</vt:lpstr>
      <vt:lpstr>Helvetica Neue Medium</vt:lpstr>
      <vt:lpstr>ti-presentation-template-2014</vt:lpstr>
      <vt:lpstr>Office Theme</vt:lpstr>
      <vt:lpstr>1_ti-presentation-template-2014</vt:lpstr>
      <vt:lpstr>1_Office Theme</vt:lpstr>
      <vt:lpstr>Verejné firmy: vitajte v uzavretom svete vlažných pravidiel</vt:lpstr>
      <vt:lpstr>Prečo kontrolovať firmy </vt:lpstr>
      <vt:lpstr>Otvorené firmy </vt:lpstr>
      <vt:lpstr>Rebríček verejných firiem </vt:lpstr>
      <vt:lpstr>Poradie PoDľa Veľkosti tržieb</vt:lpstr>
      <vt:lpstr>Poradie PoDľa OBLASTÍ</vt:lpstr>
      <vt:lpstr>Hospodárske ukazovatele</vt:lpstr>
      <vt:lpstr>Komunikácia, zverejňovanie</vt:lpstr>
      <vt:lpstr>DODRŽIAVANIE INFOZÁKONA</vt:lpstr>
      <vt:lpstr>odpovede na žiadosť občana </vt:lpstr>
      <vt:lpstr>Sporný výklad infozákona </vt:lpstr>
      <vt:lpstr>Manuál aktívneho občana pri kontrole verejných firiem</vt:lpstr>
      <vt:lpstr>KVALITA ZVEREJŇOVANIA ZMLÚV</vt:lpstr>
      <vt:lpstr>Ako zmluvy nezverejňovať</vt:lpstr>
      <vt:lpstr>Predaj a prenájom majetku</vt:lpstr>
      <vt:lpstr>Informácie o manažéroch</vt:lpstr>
      <vt:lpstr>FIREMNÉ PRAVIDLÁ</vt:lpstr>
      <vt:lpstr>Etika</vt:lpstr>
      <vt:lpstr>Etický kódex</vt:lpstr>
      <vt:lpstr>ochrana Ohlasovateľov korupcie  a antikorupčný program</vt:lpstr>
      <vt:lpstr>Svetlá výnimka</vt:lpstr>
      <vt:lpstr>Dotácie, charita </vt:lpstr>
      <vt:lpstr>Najštedrejšie firmy</vt:lpstr>
      <vt:lpstr>Podpora schránok</vt:lpstr>
      <vt:lpstr>Schránkové neziskovky</vt:lpstr>
      <vt:lpstr>Porovnanie so zahraničím</vt:lpstr>
      <vt:lpstr>NAŠE firmy VS. ZAHRANIČNÉ</vt:lpstr>
      <vt:lpstr>Platy na stránke</vt:lpstr>
      <vt:lpstr>Čo s tým môžeme urobiť? </vt:lpstr>
      <vt:lpstr>Informácie o projekte 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TIS</cp:lastModifiedBy>
  <cp:revision>260</cp:revision>
  <dcterms:created xsi:type="dcterms:W3CDTF">2013-10-14T13:11:05Z</dcterms:created>
  <dcterms:modified xsi:type="dcterms:W3CDTF">2015-07-27T15:30:53Z</dcterms:modified>
  <cp:category/>
</cp:coreProperties>
</file>