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2" r:id="rId2"/>
  </p:sldMasterIdLst>
  <p:notesMasterIdLst>
    <p:notesMasterId r:id="rId16"/>
  </p:notesMasterIdLst>
  <p:handoutMasterIdLst>
    <p:handoutMasterId r:id="rId17"/>
  </p:handoutMasterIdLst>
  <p:sldIdLst>
    <p:sldId id="271" r:id="rId3"/>
    <p:sldId id="265" r:id="rId4"/>
    <p:sldId id="277" r:id="rId5"/>
    <p:sldId id="269" r:id="rId6"/>
    <p:sldId id="270" r:id="rId7"/>
    <p:sldId id="278" r:id="rId8"/>
    <p:sldId id="275" r:id="rId9"/>
    <p:sldId id="273" r:id="rId10"/>
    <p:sldId id="282" r:id="rId11"/>
    <p:sldId id="276" r:id="rId12"/>
    <p:sldId id="284" r:id="rId13"/>
    <p:sldId id="267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54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6DD"/>
    <a:srgbClr val="00002E"/>
    <a:srgbClr val="000040"/>
    <a:srgbClr val="152758"/>
    <a:srgbClr val="FF17DA"/>
    <a:srgbClr val="009FEE"/>
    <a:srgbClr val="00ABE2"/>
    <a:srgbClr val="002C44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591" autoAdjust="0"/>
  </p:normalViewPr>
  <p:slideViewPr>
    <p:cSldViewPr>
      <p:cViewPr varScale="1">
        <p:scale>
          <a:sx n="67" d="100"/>
          <a:sy n="67" d="100"/>
        </p:scale>
        <p:origin x="402" y="60"/>
      </p:cViewPr>
      <p:guideLst>
        <p:guide orient="horz" pos="1920"/>
        <p:guide pos="54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2" d="100"/>
          <a:sy n="92" d="100"/>
        </p:scale>
        <p:origin x="-281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Počet zmienok o aktivistoch</a:t>
            </a:r>
            <a:r>
              <a:rPr lang="sk-SK" sz="1600" b="1"/>
              <a:t> v médiách počas roku 2015</a:t>
            </a:r>
            <a:r>
              <a:rPr lang="en-US" sz="1600" b="1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Počet zmienok o aktivistoch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Hárok1!$A$2:$A$18</c:f>
              <c:strCache>
                <c:ptCount val="17"/>
                <c:pt idx="0">
                  <c:v>SME</c:v>
                </c:pt>
                <c:pt idx="1">
                  <c:v>Pravda</c:v>
                </c:pt>
                <c:pt idx="2">
                  <c:v>Denník N</c:v>
                </c:pt>
                <c:pt idx="3">
                  <c:v>Košický Korzár</c:v>
                </c:pt>
                <c:pt idx="4">
                  <c:v>Plus 1 deň</c:v>
                </c:pt>
                <c:pt idx="5">
                  <c:v>Šport</c:v>
                </c:pt>
                <c:pt idx="6">
                  <c:v>Hospodárske noviny</c:v>
                </c:pt>
                <c:pt idx="7">
                  <c:v>Nový čas</c:v>
                </c:pt>
                <c:pt idx="9">
                  <c:v>STV1</c:v>
                </c:pt>
                <c:pt idx="10">
                  <c:v>TA3</c:v>
                </c:pt>
                <c:pt idx="11">
                  <c:v>TV Markíza</c:v>
                </c:pt>
                <c:pt idx="12">
                  <c:v>TV JOJ</c:v>
                </c:pt>
                <c:pt idx="14">
                  <c:v>Rádio Slovensko</c:v>
                </c:pt>
                <c:pt idx="15">
                  <c:v>Rádio Regína</c:v>
                </c:pt>
                <c:pt idx="16">
                  <c:v>Rádio Expres</c:v>
                </c:pt>
              </c:strCache>
            </c:strRef>
          </c:cat>
          <c:val>
            <c:numRef>
              <c:f>Hárok1!$B$2:$B$18</c:f>
              <c:numCache>
                <c:formatCode>General</c:formatCode>
                <c:ptCount val="17"/>
                <c:pt idx="0">
                  <c:v>249</c:v>
                </c:pt>
                <c:pt idx="1">
                  <c:v>148</c:v>
                </c:pt>
                <c:pt idx="2">
                  <c:v>139</c:v>
                </c:pt>
                <c:pt idx="3">
                  <c:v>94</c:v>
                </c:pt>
                <c:pt idx="4">
                  <c:v>70</c:v>
                </c:pt>
                <c:pt idx="5">
                  <c:v>59</c:v>
                </c:pt>
                <c:pt idx="6">
                  <c:v>58</c:v>
                </c:pt>
                <c:pt idx="7">
                  <c:v>41</c:v>
                </c:pt>
                <c:pt idx="9">
                  <c:v>144</c:v>
                </c:pt>
                <c:pt idx="10">
                  <c:v>132</c:v>
                </c:pt>
                <c:pt idx="11">
                  <c:v>77</c:v>
                </c:pt>
                <c:pt idx="12">
                  <c:v>65</c:v>
                </c:pt>
                <c:pt idx="14">
                  <c:v>114</c:v>
                </c:pt>
                <c:pt idx="15">
                  <c:v>93</c:v>
                </c:pt>
                <c:pt idx="16">
                  <c:v>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807424"/>
        <c:axId val="173809384"/>
      </c:barChart>
      <c:catAx>
        <c:axId val="173807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000" b="0" i="0" u="none" strike="noStrike" baseline="0" dirty="0" smtClean="0">
                    <a:effectLst/>
                  </a:rPr>
                  <a:t>Pozn.: Dáta sú k 22.7.2015 				</a:t>
                </a:r>
                <a:r>
                  <a:rPr lang="sk-SK" dirty="0" err="1" smtClean="0"/>
                  <a:t>Zdroj:Newton</a:t>
                </a:r>
                <a:r>
                  <a:rPr lang="sk-SK" baseline="0" dirty="0" smtClean="0"/>
                  <a:t> </a:t>
                </a:r>
                <a:r>
                  <a:rPr lang="sk-SK" baseline="0" dirty="0" err="1" smtClean="0"/>
                  <a:t>media</a:t>
                </a:r>
                <a:r>
                  <a:rPr lang="sk-SK" baseline="0" dirty="0" smtClean="0"/>
                  <a:t> </a:t>
                </a:r>
                <a:endParaRPr lang="sk-SK" dirty="0"/>
              </a:p>
            </c:rich>
          </c:tx>
          <c:layout>
            <c:manualLayout>
              <c:xMode val="edge"/>
              <c:yMode val="edge"/>
              <c:x val="0.43151428163755223"/>
              <c:y val="0.925333324374452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3809384"/>
        <c:crosses val="autoZero"/>
        <c:auto val="1"/>
        <c:lblAlgn val="ctr"/>
        <c:lblOffset val="100"/>
        <c:noMultiLvlLbl val="0"/>
      </c:catAx>
      <c:valAx>
        <c:axId val="173809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380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CC139-AD9E-DA47-80CB-CBC7E0BE66E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B34C3-330C-944D-A4BD-2C2D45D967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29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E021D-ED58-5749-A2C1-A9EFEA84B5B4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B81B-317C-0249-98A8-A4CDC4F706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56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62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1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82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82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05101"/>
            <a:ext cx="7543800" cy="1955800"/>
          </a:xfrm>
        </p:spPr>
        <p:txBody>
          <a:bodyPr lIns="0" tIns="0" rIns="0" bIns="0" anchor="t">
            <a:noAutofit/>
            <a:scene3d>
              <a:camera prst="orthographicFront">
                <a:rot lat="0" lon="0" rev="0"/>
              </a:camera>
              <a:lightRig rig="threePt" dir="t"/>
            </a:scene3d>
          </a:bodyPr>
          <a:lstStyle>
            <a:lvl1pPr algn="l">
              <a:lnSpc>
                <a:spcPts val="4800"/>
              </a:lnSpc>
              <a:defRPr sz="4800" b="0" i="0" cap="all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 Narrow Bold"/>
                <a:cs typeface="Arial Narrow Bold"/>
              </a:defRPr>
            </a:lvl1pPr>
          </a:lstStyle>
          <a:p>
            <a:r>
              <a:rPr lang="ga-IE" dirty="0" smtClean="0"/>
              <a:t>MAIN</a:t>
            </a:r>
            <a:br>
              <a:rPr lang="ga-IE" dirty="0" smtClean="0"/>
            </a:br>
            <a:r>
              <a:rPr lang="ga-IE" dirty="0" smtClean="0"/>
              <a:t>PRESENTATION </a:t>
            </a:r>
            <a:br>
              <a:rPr lang="ga-IE" dirty="0" smtClean="0"/>
            </a:br>
            <a:r>
              <a:rPr lang="ga-IE" dirty="0" smtClean="0"/>
              <a:t>HEADING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839642"/>
            <a:ext cx="7543800" cy="646758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300" b="0" i="0" cap="all">
                <a:solidFill>
                  <a:schemeClr val="bg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 smtClean="0"/>
              <a:t>SECTION SUB </a:t>
            </a:r>
            <a:br>
              <a:rPr lang="ga-IE" dirty="0" smtClean="0"/>
            </a:br>
            <a:r>
              <a:rPr lang="ga-IE" dirty="0" smtClean="0"/>
              <a:t>HEADING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791200"/>
            <a:ext cx="7543800" cy="5334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  <a:lvl2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2pPr>
            <a:lvl3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3pPr>
            <a:lvl4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4pPr>
            <a:lvl5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ga-IE" dirty="0" smtClean="0"/>
              <a:t>Presenter Name</a:t>
            </a:r>
          </a:p>
          <a:p>
            <a:pPr lvl="0"/>
            <a:r>
              <a:rPr lang="ga-IE" dirty="0" smtClean="0"/>
              <a:t>Presenter Title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85800" y="4724400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685800" y="5637212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581400"/>
            <a:ext cx="7543800" cy="1384301"/>
          </a:xfrm>
        </p:spPr>
        <p:txBody>
          <a:bodyPr lIns="0" tIns="0" rIns="0" bIns="0" anchor="t">
            <a:noAutofit/>
            <a:scene3d>
              <a:camera prst="orthographicFront">
                <a:rot lat="0" lon="0" rev="0"/>
              </a:camera>
              <a:lightRig rig="threePt" dir="t"/>
            </a:scene3d>
          </a:bodyPr>
          <a:lstStyle>
            <a:lvl1pPr algn="l">
              <a:lnSpc>
                <a:spcPts val="4800"/>
              </a:lnSpc>
              <a:defRPr sz="4800" b="0" i="0" cap="all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 Narrow Bold"/>
                <a:cs typeface="Arial Narrow Bold"/>
              </a:defRPr>
            </a:lvl1pPr>
          </a:lstStyle>
          <a:p>
            <a:r>
              <a:rPr lang="ga-IE" dirty="0" smtClean="0"/>
              <a:t>PRESENTATION </a:t>
            </a:r>
            <a:br>
              <a:rPr lang="ga-IE" dirty="0" smtClean="0"/>
            </a:br>
            <a:r>
              <a:rPr lang="ga-IE" dirty="0" smtClean="0"/>
              <a:t>HEADING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5130000"/>
            <a:ext cx="7543800" cy="326158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300" b="0" i="0" cap="all">
                <a:solidFill>
                  <a:schemeClr val="bg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 smtClean="0"/>
              <a:t>HEADING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791200"/>
            <a:ext cx="7543800" cy="5334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  <a:lvl2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2pPr>
            <a:lvl3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3pPr>
            <a:lvl4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4pPr>
            <a:lvl5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ga-IE" dirty="0" smtClean="0"/>
              <a:t>Presenter Name</a:t>
            </a:r>
          </a:p>
          <a:p>
            <a:pPr lvl="0"/>
            <a:r>
              <a:rPr lang="ga-IE" dirty="0" smtClean="0"/>
              <a:t>Presenter Title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85800" y="5007842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685800" y="5637212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20"/>
          </p:nvPr>
        </p:nvSpPr>
        <p:spPr>
          <a:xfrm>
            <a:off x="540000" y="1651000"/>
            <a:ext cx="8057900" cy="387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0000" y="5613400"/>
            <a:ext cx="8120700" cy="6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idx="16"/>
          </p:nvPr>
        </p:nvSpPr>
        <p:spPr>
          <a:xfrm>
            <a:off x="5667500" y="1651000"/>
            <a:ext cx="2930400" cy="425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0000" y="5346700"/>
            <a:ext cx="4921000" cy="571500"/>
          </a:xfrm>
          <a:prstGeom prst="rect">
            <a:avLst/>
          </a:prstGeom>
        </p:spPr>
        <p:txBody>
          <a:bodyPr lIns="0" tIns="0" bIns="0"/>
          <a:lstStyle>
            <a:lvl1pPr marL="0" indent="0">
              <a:buNone/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40000" y="1651000"/>
            <a:ext cx="4921000" cy="35559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80000" indent="-180000">
              <a:buSzPct val="100000"/>
              <a:buFontTx/>
              <a:buNone/>
              <a:defRPr sz="1900">
                <a:solidFill>
                  <a:srgbClr val="00ABE2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20"/>
          </p:nvPr>
        </p:nvSpPr>
        <p:spPr>
          <a:xfrm>
            <a:off x="540000" y="2133600"/>
            <a:ext cx="4921000" cy="30226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SzPct val="100000"/>
              <a:buFont typeface="Arial"/>
              <a:buNone/>
              <a:defRPr sz="1900">
                <a:solidFill>
                  <a:srgbClr val="002C44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 smtClean="0"/>
              <a:t>Click to edit Master text styles</a:t>
            </a:r>
          </a:p>
          <a:p>
            <a:pPr lvl="0"/>
            <a:r>
              <a:rPr lang="ga-IE" dirty="0" smtClean="0"/>
              <a:t>Second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20"/>
          </p:nvPr>
        </p:nvSpPr>
        <p:spPr>
          <a:xfrm>
            <a:off x="3276600" y="1651000"/>
            <a:ext cx="5321300" cy="3911599"/>
          </a:xfrm>
          <a:prstGeom prst="rect">
            <a:avLst/>
          </a:prstGeom>
        </p:spPr>
        <p:txBody>
          <a:bodyPr lIns="0" tIns="0" bIns="0"/>
          <a:lstStyle>
            <a:lvl1pPr marL="180000" indent="-180000" algn="l">
              <a:buClr>
                <a:srgbClr val="00ABE2"/>
              </a:buClr>
              <a:buSzPct val="100000"/>
              <a:buFont typeface="Arial"/>
              <a:buChar char="•"/>
              <a:defRPr sz="1900">
                <a:solidFill>
                  <a:srgbClr val="002C44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 smtClean="0"/>
              <a:t>Click to edit Master text styles</a:t>
            </a:r>
          </a:p>
          <a:p>
            <a:pPr lvl="0"/>
            <a:r>
              <a:rPr lang="ga-IE" dirty="0" smtClean="0"/>
              <a:t>Second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21"/>
          </p:nvPr>
        </p:nvSpPr>
        <p:spPr>
          <a:xfrm>
            <a:off x="540000" y="1651000"/>
            <a:ext cx="2520000" cy="38989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100000"/>
              <a:buFontTx/>
              <a:buNone/>
              <a:defRPr sz="2200" b="0" i="0">
                <a:solidFill>
                  <a:srgbClr val="00ABE2"/>
                </a:solidFill>
                <a:latin typeface="Arial Narrow Bold"/>
                <a:cs typeface="Arial Narrow Bold"/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21"/>
          </p:nvPr>
        </p:nvSpPr>
        <p:spPr>
          <a:xfrm>
            <a:off x="540000" y="1651000"/>
            <a:ext cx="2520000" cy="3937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100000"/>
              <a:buFontTx/>
              <a:buNone/>
              <a:defRPr sz="2800" cap="all">
                <a:solidFill>
                  <a:srgbClr val="00ABE2"/>
                </a:solidFill>
                <a:latin typeface="Arial Narrow"/>
                <a:cs typeface="Arial Narrow"/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3276600" y="1651000"/>
            <a:ext cx="5321300" cy="3911599"/>
          </a:xfrm>
          <a:prstGeom prst="rect">
            <a:avLst/>
          </a:prstGeom>
        </p:spPr>
        <p:txBody>
          <a:bodyPr lIns="0" tIns="0" bIns="0"/>
          <a:lstStyle>
            <a:lvl1pPr marL="180000" indent="-180000" algn="l">
              <a:buClr>
                <a:srgbClr val="00ABE2"/>
              </a:buClr>
              <a:buSzPct val="100000"/>
              <a:buFont typeface="Arial"/>
              <a:buChar char="•"/>
              <a:defRPr sz="1900">
                <a:solidFill>
                  <a:srgbClr val="002C44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 smtClean="0"/>
              <a:t>Click to edit Master text styles</a:t>
            </a:r>
          </a:p>
          <a:p>
            <a:pPr lvl="0"/>
            <a:r>
              <a:rPr lang="ga-IE" dirty="0" smtClean="0"/>
              <a:t>Second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A9F6-89D2-5246-A080-431BB3D29305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3F28-1B1F-534F-BB84-634DA45170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ection-screen300dp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00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owerpoint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-27384"/>
            <a:ext cx="1727200" cy="1549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 cap="all">
          <a:solidFill>
            <a:srgbClr val="00ABE2"/>
          </a:solidFill>
          <a:latin typeface="Arial Narrow Bold"/>
          <a:ea typeface="+mj-ea"/>
          <a:cs typeface="Arial Narrow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n.sk/eticky-kodex-novinara/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isko@transparency.s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http://www.transparency.s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e.sk/c/7313789/ludia-sa-po-vzore-pezinka-neboja-postavit-firmam-ci-politikom.html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252140"/>
            <a:ext cx="8640960" cy="63452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Ako predať lokálnu tému novinárom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55400"/>
            <a:ext cx="7543800" cy="326158"/>
          </a:xfrm>
          <a:ln>
            <a:noFill/>
          </a:ln>
        </p:spPr>
        <p:txBody>
          <a:bodyPr/>
          <a:lstStyle/>
          <a:p>
            <a:r>
              <a:rPr lang="sk-SK" dirty="0" smtClean="0"/>
              <a:t>Seminár pre lokálnych aktivistov, </a:t>
            </a:r>
            <a:r>
              <a:rPr lang="sk-SK" dirty="0" err="1" smtClean="0"/>
              <a:t>bešeňová</a:t>
            </a:r>
            <a:r>
              <a:rPr lang="sk-SK" dirty="0" smtClean="0"/>
              <a:t>  2015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k-SK" dirty="0" smtClean="0"/>
              <a:t>Michal </a:t>
            </a:r>
            <a:r>
              <a:rPr lang="sk-SK" dirty="0" err="1" smtClean="0"/>
              <a:t>Piško</a:t>
            </a:r>
            <a:endParaRPr lang="sk-SK" dirty="0" smtClean="0"/>
          </a:p>
          <a:p>
            <a:r>
              <a:rPr lang="en-US" dirty="0"/>
              <a:t>Transparency International </a:t>
            </a:r>
            <a:r>
              <a:rPr lang="en-US" dirty="0" err="1"/>
              <a:t>Slovensko</a:t>
            </a:r>
            <a:endParaRPr lang="en-US" dirty="0"/>
          </a:p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83568" y="5013176"/>
            <a:ext cx="7848872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3568" y="5635848"/>
            <a:ext cx="7848872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TIS_logo_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16632"/>
            <a:ext cx="2581508" cy="1548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Ako predať tému novinárom </a:t>
            </a:r>
            <a:endParaRPr lang="en-US" sz="2800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1" y="1628800"/>
            <a:ext cx="5762884" cy="3786444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20"/>
          </p:nvPr>
        </p:nvSpPr>
        <p:spPr>
          <a:xfrm>
            <a:off x="6516216" y="1631013"/>
            <a:ext cx="2448272" cy="3930460"/>
          </a:xfrm>
        </p:spPr>
        <p:txBody>
          <a:bodyPr/>
          <a:lstStyle/>
          <a:p>
            <a:r>
              <a:rPr lang="sk-SK" sz="1600" dirty="0" smtClean="0"/>
              <a:t>Protesty v Pezinku</a:t>
            </a:r>
          </a:p>
          <a:p>
            <a:r>
              <a:rPr lang="sk-SK" sz="1600" dirty="0" smtClean="0"/>
              <a:t>Pochod k skládke</a:t>
            </a:r>
          </a:p>
          <a:p>
            <a:r>
              <a:rPr lang="sk-SK" sz="1600" dirty="0" smtClean="0"/>
              <a:t>Vernisáž</a:t>
            </a:r>
          </a:p>
          <a:p>
            <a:r>
              <a:rPr lang="sk-SK" sz="1600" dirty="0" smtClean="0"/>
              <a:t>Koncert proti skládke</a:t>
            </a:r>
          </a:p>
          <a:p>
            <a:r>
              <a:rPr lang="sk-SK" sz="1600" dirty="0" smtClean="0"/>
              <a:t>Petícia </a:t>
            </a:r>
          </a:p>
          <a:p>
            <a:r>
              <a:rPr lang="sk-SK" sz="1600" dirty="0" smtClean="0"/>
              <a:t>Protesty pred Úradom vlády a MŽP</a:t>
            </a:r>
          </a:p>
          <a:p>
            <a:r>
              <a:rPr lang="sk-SK" sz="1600" dirty="0" smtClean="0"/>
              <a:t>Protestná štafeta pred MŽP</a:t>
            </a:r>
          </a:p>
          <a:p>
            <a:r>
              <a:rPr lang="sk-SK" sz="1600" dirty="0" smtClean="0"/>
              <a:t>Protestná </a:t>
            </a:r>
            <a:r>
              <a:rPr lang="sk-SK" sz="1600" dirty="0" err="1" smtClean="0"/>
              <a:t>cykloštafeta</a:t>
            </a:r>
            <a:r>
              <a:rPr lang="sk-SK" sz="1600" dirty="0" smtClean="0"/>
              <a:t> pred ÚS</a:t>
            </a:r>
          </a:p>
          <a:p>
            <a:r>
              <a:rPr lang="sk-SK" sz="1600" dirty="0" smtClean="0"/>
              <a:t>Blokáda skládky</a:t>
            </a:r>
          </a:p>
          <a:p>
            <a:r>
              <a:rPr lang="sk-SK" sz="1600" dirty="0" smtClean="0"/>
              <a:t>Trestné oznámenia, žaloby, Európsky súd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20"/>
          </p:nvPr>
        </p:nvSpPr>
        <p:spPr>
          <a:xfrm>
            <a:off x="540000" y="1412776"/>
            <a:ext cx="7920432" cy="4680520"/>
          </a:xfrm>
        </p:spPr>
        <p:txBody>
          <a:bodyPr/>
          <a:lstStyle/>
          <a:p>
            <a:r>
              <a:rPr lang="sk-SK" dirty="0" smtClean="0"/>
              <a:t>Dôležité sú </a:t>
            </a:r>
            <a:r>
              <a:rPr lang="sk-SK" b="1" dirty="0" smtClean="0"/>
              <a:t>realistické očakávania</a:t>
            </a:r>
            <a:r>
              <a:rPr lang="sk-SK" dirty="0" smtClean="0"/>
              <a:t>. Samotná medializácia problém nevyrieši, novinár musí dať navyše priestor aj protistrane</a:t>
            </a:r>
          </a:p>
          <a:p>
            <a:r>
              <a:rPr lang="sk-SK" dirty="0" smtClean="0"/>
              <a:t>Novinár nemôže nechať všetko tak, aby sa mohol venovať vašej téme, treba sa obrniť </a:t>
            </a:r>
            <a:r>
              <a:rPr lang="sk-SK" b="1" dirty="0" smtClean="0"/>
              <a:t>trpezlivosťou</a:t>
            </a:r>
          </a:p>
          <a:p>
            <a:r>
              <a:rPr lang="sk-SK" dirty="0" smtClean="0"/>
              <a:t>Od novinára by sme </a:t>
            </a:r>
            <a:r>
              <a:rPr lang="sk-SK" b="1" dirty="0" smtClean="0"/>
              <a:t>mali očakávať</a:t>
            </a:r>
            <a:r>
              <a:rPr lang="sk-SK" dirty="0" smtClean="0"/>
              <a:t>: nestrannosť</a:t>
            </a:r>
            <a:r>
              <a:rPr lang="sk-SK" dirty="0"/>
              <a:t>, vyváženosť, </a:t>
            </a:r>
            <a:r>
              <a:rPr lang="sk-SK" dirty="0" smtClean="0"/>
              <a:t>objektivitu, </a:t>
            </a:r>
            <a:r>
              <a:rPr lang="sk-SK" dirty="0"/>
              <a:t>poctivosť, čestnosť, pravdivosť, zodpovednosť a dôsledné overovanie </a:t>
            </a:r>
            <a:r>
              <a:rPr lang="sk-SK" dirty="0" smtClean="0"/>
              <a:t>faktov (</a:t>
            </a:r>
            <a:r>
              <a:rPr lang="sk-SK" dirty="0" smtClean="0">
                <a:hlinkClick r:id="rId2"/>
              </a:rPr>
              <a:t>etický kódex novinára</a:t>
            </a:r>
            <a:r>
              <a:rPr lang="sk-SK" dirty="0" smtClean="0"/>
              <a:t>)</a:t>
            </a:r>
          </a:p>
          <a:p>
            <a:r>
              <a:rPr lang="sk-SK" dirty="0" smtClean="0"/>
              <a:t>Etický kódex: Novinár </a:t>
            </a:r>
            <a:r>
              <a:rPr lang="sk-SK" b="1" dirty="0" smtClean="0"/>
              <a:t>neprijíma </a:t>
            </a:r>
            <a:r>
              <a:rPr lang="sk-SK" b="1" dirty="0"/>
              <a:t>dary </a:t>
            </a:r>
            <a:r>
              <a:rPr lang="sk-SK" dirty="0"/>
              <a:t>alebo iné výhody, ktoré by mohli ohroziť jeho nestrannosť a objektivitu, alebo ktoré sa dajú chápať ako pokus o ovplyvnenie jeho </a:t>
            </a:r>
            <a:r>
              <a:rPr lang="sk-SK" dirty="0" smtClean="0"/>
              <a:t>práce</a:t>
            </a:r>
          </a:p>
          <a:p>
            <a:r>
              <a:rPr lang="sk-SK" dirty="0"/>
              <a:t>Novinár nie je povinný pristúpiť na požiadavku </a:t>
            </a:r>
            <a:r>
              <a:rPr lang="sk-SK" b="1" dirty="0"/>
              <a:t>dodatočnej korekcie</a:t>
            </a:r>
            <a:r>
              <a:rPr lang="sk-SK" dirty="0"/>
              <a:t>, </a:t>
            </a:r>
            <a:r>
              <a:rPr lang="sk-SK" dirty="0" smtClean="0"/>
              <a:t>či nezverejnenia informácie zo </a:t>
            </a:r>
            <a:r>
              <a:rPr lang="sk-SK" dirty="0"/>
              <a:t>strany respondenta, ktorý predtým so zverejnením súhlasil</a:t>
            </a:r>
            <a:r>
              <a:rPr lang="sk-SK" dirty="0" smtClean="0"/>
              <a:t>.</a:t>
            </a:r>
          </a:p>
          <a:p>
            <a:r>
              <a:rPr lang="sk-SK" b="1" dirty="0"/>
              <a:t>Autorizácia</a:t>
            </a:r>
            <a:r>
              <a:rPr lang="sk-SK" dirty="0"/>
              <a:t> záznamu či textu sa obmedzí výlučne na vyjadrenia, ktoré poskytol samotný respondent.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Čo očakávať od novinára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69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800" dirty="0" smtClean="0">
                <a:solidFill>
                  <a:schemeClr val="tx1"/>
                </a:solidFill>
              </a:rPr>
              <a:t>???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600" dirty="0" smtClean="0"/>
              <a:t>Ako </a:t>
            </a:r>
            <a:r>
              <a:rPr lang="sk-SK" sz="2600" dirty="0" err="1" smtClean="0"/>
              <a:t>aktivistI</a:t>
            </a:r>
            <a:r>
              <a:rPr lang="sk-SK" sz="2600" dirty="0" smtClean="0"/>
              <a:t> Vnímajú novinárov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43" y="242121"/>
            <a:ext cx="8640960" cy="63452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ontent Placeholder 9"/>
          <p:cNvSpPr txBox="1">
            <a:spLocks/>
          </p:cNvSpPr>
          <p:nvPr/>
        </p:nvSpPr>
        <p:spPr>
          <a:xfrm>
            <a:off x="220943" y="3645024"/>
            <a:ext cx="8640960" cy="2016224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750"/>
              </a:spcAft>
              <a:buFont typeface="Arial"/>
              <a:buNone/>
            </a:pPr>
            <a:r>
              <a:rPr lang="sk-SK" sz="1400" dirty="0" smtClean="0">
                <a:solidFill>
                  <a:prstClr val="white"/>
                </a:solidFill>
                <a:cs typeface="Arial Narrow Bold"/>
              </a:rPr>
              <a:t>Michal </a:t>
            </a:r>
            <a:r>
              <a:rPr lang="sk-SK" sz="1400" dirty="0" err="1" smtClean="0">
                <a:solidFill>
                  <a:prstClr val="white"/>
                </a:solidFill>
                <a:cs typeface="Arial Narrow Bold"/>
              </a:rPr>
              <a:t>Piško</a:t>
            </a:r>
            <a:endParaRPr lang="sk-SK" sz="1400" dirty="0">
              <a:solidFill>
                <a:prstClr val="white"/>
              </a:solidFill>
              <a:cs typeface="Arial Narrow Bold"/>
            </a:endParaRPr>
          </a:p>
          <a:p>
            <a:pPr marL="0" indent="0" algn="ctr">
              <a:spcAft>
                <a:spcPts val="1750"/>
              </a:spcAft>
              <a:buFont typeface="Arial"/>
              <a:buNone/>
            </a:pPr>
            <a:r>
              <a:rPr lang="sk-SK" sz="1400" dirty="0" smtClean="0">
                <a:solidFill>
                  <a:prstClr val="white"/>
                </a:solidFill>
                <a:cs typeface="Arial Narrow Bold"/>
                <a:hlinkClick r:id="rId3"/>
              </a:rPr>
              <a:t>michal.pisko@transparency.sk</a:t>
            </a:r>
            <a:endParaRPr lang="sk-SK" sz="1400" dirty="0" smtClean="0">
              <a:solidFill>
                <a:prstClr val="white"/>
              </a:solidFill>
              <a:cs typeface="Arial Narrow Bold"/>
            </a:endParaRPr>
          </a:p>
          <a:p>
            <a:pPr marL="0" indent="0" algn="ctr">
              <a:spcAft>
                <a:spcPts val="1750"/>
              </a:spcAft>
              <a:buFont typeface="Arial"/>
              <a:buNone/>
            </a:pPr>
            <a:r>
              <a:rPr lang="sk-SK" sz="1400" dirty="0" smtClean="0">
                <a:solidFill>
                  <a:prstClr val="white"/>
                </a:solidFill>
                <a:cs typeface="Arial Narrow Bold"/>
              </a:rPr>
              <a:t>0905/840 421</a:t>
            </a:r>
          </a:p>
          <a:p>
            <a:pPr marL="0" indent="0" algn="ctr">
              <a:spcAft>
                <a:spcPts val="1750"/>
              </a:spcAft>
              <a:buFont typeface="Arial"/>
              <a:buNone/>
            </a:pPr>
            <a:r>
              <a:rPr lang="sk-SK" sz="1400" dirty="0" smtClean="0">
                <a:solidFill>
                  <a:prstClr val="white"/>
                </a:solidFill>
                <a:cs typeface="Arial Narrow Bold"/>
              </a:rPr>
              <a:t>Zdroj fotografií v prezentácii: sme.sk</a:t>
            </a:r>
            <a:endParaRPr lang="en-US" sz="1400" dirty="0" smtClean="0">
              <a:solidFill>
                <a:prstClr val="white"/>
              </a:solidFill>
              <a:cs typeface="Arial Narrow Bold"/>
            </a:endParaRPr>
          </a:p>
          <a:p>
            <a:pPr marL="0" indent="0" algn="ctr">
              <a:spcAft>
                <a:spcPts val="600"/>
              </a:spcAft>
              <a:buFont typeface="Arial"/>
              <a:buNone/>
            </a:pPr>
            <a:endParaRPr lang="sk-SK" sz="1400" dirty="0" smtClean="0">
              <a:solidFill>
                <a:prstClr val="white"/>
              </a:solidFill>
              <a:cs typeface="Arial Narrow Bold"/>
              <a:hlinkClick r:id="rId4"/>
            </a:endParaRPr>
          </a:p>
          <a:p>
            <a:pPr marL="0" indent="0" algn="ctr">
              <a:spcAft>
                <a:spcPts val="600"/>
              </a:spcAft>
              <a:buFont typeface="Arial"/>
              <a:buNone/>
            </a:pPr>
            <a:r>
              <a:rPr lang="en-US" sz="1400" dirty="0" smtClean="0">
                <a:solidFill>
                  <a:prstClr val="white"/>
                </a:solidFill>
                <a:cs typeface="Arial Narrow Bold"/>
                <a:hlinkClick r:id="rId4"/>
              </a:rPr>
              <a:t>www.transparency.sk</a:t>
            </a:r>
            <a:endParaRPr lang="en-US" sz="1400" dirty="0">
              <a:solidFill>
                <a:prstClr val="white"/>
              </a:solidFill>
              <a:cs typeface="Arial Narrow Bold"/>
            </a:endParaRPr>
          </a:p>
          <a:p>
            <a:pPr marL="0" indent="0" algn="ctr">
              <a:spcAft>
                <a:spcPts val="600"/>
              </a:spcAft>
              <a:buFont typeface="Arial"/>
              <a:buNone/>
            </a:pPr>
            <a:endParaRPr lang="en-US" sz="1200" dirty="0">
              <a:solidFill>
                <a:prstClr val="white"/>
              </a:solidFill>
              <a:cs typeface="Arial Narrow Bold"/>
            </a:endParaRPr>
          </a:p>
          <a:p>
            <a:pPr marL="0" indent="0" algn="ctr">
              <a:buFont typeface="Arial"/>
              <a:buNone/>
            </a:pPr>
            <a:endParaRPr lang="en-US" sz="1500" dirty="0">
              <a:solidFill>
                <a:prstClr val="white"/>
              </a:solidFill>
              <a:cs typeface="Arial Narrow Bold"/>
            </a:endParaRPr>
          </a:p>
        </p:txBody>
      </p:sp>
      <p:pic>
        <p:nvPicPr>
          <p:cNvPr id="8" name="Picture 7" descr="TIS_logo_whit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65823"/>
            <a:ext cx="2581508" cy="15489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119675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prstClr val="white"/>
                </a:solidFill>
              </a:rPr>
              <a:t>ĎAKUJEM ZA POZORNOSŤ</a:t>
            </a:r>
            <a:endParaRPr lang="en-US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Médiá a aktivisti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 smtClean="0"/>
              <a:t>Caption text…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816197"/>
              </p:ext>
            </p:extLst>
          </p:nvPr>
        </p:nvGraphicFramePr>
        <p:xfrm>
          <a:off x="323528" y="1628800"/>
          <a:ext cx="7344816" cy="4167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Potrebujú aktivisti Médiá?</a:t>
            </a:r>
            <a:endParaRPr lang="en-US" dirty="0"/>
          </a:p>
        </p:txBody>
      </p:sp>
      <p:sp>
        <p:nvSpPr>
          <p:cNvPr id="4" name="Content Placeholder 9"/>
          <p:cNvSpPr>
            <a:spLocks noGrp="1"/>
          </p:cNvSpPr>
          <p:nvPr>
            <p:ph idx="21"/>
          </p:nvPr>
        </p:nvSpPr>
        <p:spPr>
          <a:xfrm>
            <a:off x="535058" y="1556792"/>
            <a:ext cx="7277302" cy="432048"/>
          </a:xfrm>
        </p:spPr>
        <p:txBody>
          <a:bodyPr/>
          <a:lstStyle/>
          <a:p>
            <a:r>
              <a:rPr lang="sk-SK" sz="2400" dirty="0"/>
              <a:t>Prípadová štúdia: Kauza pezinskej </a:t>
            </a:r>
            <a:r>
              <a:rPr lang="sk-SK" sz="2400" dirty="0" smtClean="0"/>
              <a:t>skládky</a:t>
            </a:r>
            <a:endParaRPr lang="sk-SK" sz="2400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5810"/>
            <a:ext cx="4248472" cy="3186354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865" y="2195811"/>
            <a:ext cx="4248472" cy="3186354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251520" y="568937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Nová jama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4557865" y="5680245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Stará jama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62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Kauza skládka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20"/>
          </p:nvPr>
        </p:nvSpPr>
        <p:spPr>
          <a:xfrm>
            <a:off x="557766" y="1772816"/>
            <a:ext cx="7614634" cy="4464496"/>
          </a:xfrm>
        </p:spPr>
        <p:txBody>
          <a:bodyPr/>
          <a:lstStyle/>
          <a:p>
            <a:pPr algn="just"/>
            <a:r>
              <a:rPr lang="sk-SK" sz="1800" dirty="0" smtClean="0"/>
              <a:t>Pezinská skládka má vzniknúť v jame po ťažbe, vedľa </a:t>
            </a:r>
            <a:r>
              <a:rPr lang="sk-SK" sz="1800" b="1" dirty="0" smtClean="0"/>
              <a:t>starej skládky</a:t>
            </a:r>
          </a:p>
          <a:p>
            <a:pPr algn="just"/>
            <a:r>
              <a:rPr lang="sk-SK" sz="1800" dirty="0" smtClean="0"/>
              <a:t>Nadregionálna skládka má byť len </a:t>
            </a:r>
            <a:r>
              <a:rPr lang="sk-SK" sz="1800" b="1" dirty="0" smtClean="0"/>
              <a:t>400 metrov </a:t>
            </a:r>
            <a:r>
              <a:rPr lang="sk-SK" sz="1800" dirty="0" smtClean="0"/>
              <a:t>od prvých domov</a:t>
            </a:r>
          </a:p>
          <a:p>
            <a:pPr algn="just"/>
            <a:r>
              <a:rPr lang="sk-SK" sz="1800" dirty="0" smtClean="0"/>
              <a:t>V Pezinku je nadpriemerný výskyt niektorých </a:t>
            </a:r>
            <a:r>
              <a:rPr lang="sk-SK" sz="1800" b="1" dirty="0" smtClean="0"/>
              <a:t>typov rakoviny</a:t>
            </a:r>
            <a:r>
              <a:rPr lang="sk-SK" sz="1800" dirty="0" smtClean="0"/>
              <a:t>, na ktoré môžu mať skládkové plyny vplyv</a:t>
            </a:r>
          </a:p>
          <a:p>
            <a:pPr algn="just"/>
            <a:r>
              <a:rPr lang="sk-SK" sz="1800" dirty="0" smtClean="0"/>
              <a:t>S výstavbou skládky </a:t>
            </a:r>
            <a:r>
              <a:rPr lang="sk-SK" sz="1800" b="1" dirty="0" smtClean="0"/>
              <a:t>nesúhlasia</a:t>
            </a:r>
            <a:r>
              <a:rPr lang="sk-SK" sz="1800" dirty="0" smtClean="0"/>
              <a:t> obyvatelia, mesto ani župa</a:t>
            </a:r>
          </a:p>
          <a:p>
            <a:pPr algn="just"/>
            <a:r>
              <a:rPr lang="sk-SK" sz="1800" dirty="0" smtClean="0"/>
              <a:t>Skládku úrady napriek tomu povolili, územné povolenie vydal nominant Smeru na KSÚ, ktorý bol zároveň </a:t>
            </a:r>
            <a:r>
              <a:rPr lang="sk-SK" sz="1800" b="1" dirty="0" smtClean="0"/>
              <a:t>majiteľom pozemku </a:t>
            </a:r>
            <a:r>
              <a:rPr lang="sk-SK" sz="1800" dirty="0" smtClean="0"/>
              <a:t>pod skládkou </a:t>
            </a:r>
          </a:p>
          <a:p>
            <a:pPr algn="just"/>
            <a:r>
              <a:rPr lang="sk-SK" sz="1800" dirty="0" smtClean="0"/>
              <a:t>Stavebné povolenie vydala SIŽP, pred Pezinčanmi ho utajila ako </a:t>
            </a:r>
            <a:r>
              <a:rPr lang="sk-SK" sz="1800" b="1" dirty="0" smtClean="0"/>
              <a:t>obchodné tajomstvo</a:t>
            </a:r>
          </a:p>
          <a:p>
            <a:pPr algn="just"/>
            <a:r>
              <a:rPr lang="sk-SK" sz="1800" dirty="0" smtClean="0"/>
              <a:t>Pezinčania začali proti skládke </a:t>
            </a:r>
            <a:r>
              <a:rPr lang="sk-SK" sz="1800" b="1" dirty="0" smtClean="0"/>
              <a:t>bojovať</a:t>
            </a:r>
            <a:r>
              <a:rPr lang="sk-SK" sz="1800" dirty="0" smtClean="0"/>
              <a:t>, organizovali protesty, </a:t>
            </a:r>
            <a:r>
              <a:rPr lang="sk-SK" sz="1800" dirty="0" err="1" smtClean="0"/>
              <a:t>happeningy</a:t>
            </a:r>
            <a:r>
              <a:rPr lang="sk-SK" sz="1800" dirty="0" smtClean="0"/>
              <a:t>, zapojili do kauzy médiá, politikov, políciu, prokuratúru, súdy aj Európsky súd</a:t>
            </a:r>
          </a:p>
          <a:p>
            <a:pPr algn="just"/>
            <a:r>
              <a:rPr lang="sk-SK" sz="1800" dirty="0" smtClean="0"/>
              <a:t>Kauza sa ťahá deviaty rok, po sérii súdnych verdiktov sa rozhodovanie </a:t>
            </a:r>
            <a:r>
              <a:rPr lang="sk-SK" sz="1800" b="1" dirty="0" smtClean="0"/>
              <a:t>vrátilo na začiatok </a:t>
            </a:r>
            <a:r>
              <a:rPr lang="sk-SK" sz="1800" dirty="0" smtClean="0"/>
              <a:t>na SIŽP</a:t>
            </a:r>
          </a:p>
          <a:p>
            <a:pPr algn="just"/>
            <a:endParaRPr lang="sk-SK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20"/>
          </p:nvPr>
        </p:nvSpPr>
        <p:spPr>
          <a:xfrm>
            <a:off x="540000" y="1556792"/>
            <a:ext cx="5112120" cy="4320480"/>
          </a:xfrm>
        </p:spPr>
        <p:txBody>
          <a:bodyPr/>
          <a:lstStyle/>
          <a:p>
            <a:pPr algn="just"/>
            <a:r>
              <a:rPr lang="sk-SK" sz="1800" dirty="0"/>
              <a:t>Prvý článok o kauze bol publikovaný v SME v </a:t>
            </a:r>
            <a:r>
              <a:rPr lang="sk-SK" sz="1800" b="1" dirty="0"/>
              <a:t>novembri 2007</a:t>
            </a:r>
          </a:p>
          <a:p>
            <a:pPr algn="just"/>
            <a:r>
              <a:rPr lang="sk-SK" sz="1800" dirty="0"/>
              <a:t>Doteraz sa kauza v médiách spomenula v cca. </a:t>
            </a:r>
            <a:r>
              <a:rPr lang="sk-SK" sz="1800" b="1" dirty="0"/>
              <a:t>1500 príspevkoch</a:t>
            </a:r>
          </a:p>
          <a:p>
            <a:pPr algn="just"/>
            <a:r>
              <a:rPr lang="sk-SK" sz="1800" dirty="0"/>
              <a:t>Posledný z nich (júl 2015) mal názov: </a:t>
            </a:r>
            <a:r>
              <a:rPr lang="pl-PL" sz="1800" dirty="0"/>
              <a:t>Kauza skládka sa </a:t>
            </a:r>
            <a:r>
              <a:rPr lang="pl-PL" sz="1800" b="1" dirty="0"/>
              <a:t>ďalej zamotáva</a:t>
            </a:r>
          </a:p>
          <a:p>
            <a:pPr marL="0" indent="0" algn="just">
              <a:buNone/>
            </a:pPr>
            <a:r>
              <a:rPr lang="pl-PL" sz="1800" dirty="0" smtClean="0"/>
              <a:t>-----------------------------------------------------------------</a:t>
            </a:r>
          </a:p>
          <a:p>
            <a:pPr algn="just"/>
            <a:r>
              <a:rPr lang="pl-PL" sz="1800" dirty="0" smtClean="0"/>
              <a:t>Protesty </a:t>
            </a:r>
            <a:r>
              <a:rPr lang="pl-PL" sz="1800" dirty="0"/>
              <a:t>Pezinčanov a mediálny tlak zapojili do pôvodnej lokálnej kauzy aj </a:t>
            </a:r>
            <a:r>
              <a:rPr lang="pl-PL" sz="1800" b="1" dirty="0"/>
              <a:t>politikov</a:t>
            </a:r>
          </a:p>
          <a:p>
            <a:pPr algn="just"/>
            <a:r>
              <a:rPr lang="pl-PL" sz="1800" dirty="0"/>
              <a:t>Premiér Fico najskôr hromžil, že protesty sú </a:t>
            </a:r>
            <a:r>
              <a:rPr lang="pl-PL" sz="1800" b="1" dirty="0"/>
              <a:t>zaplatené</a:t>
            </a:r>
          </a:p>
          <a:p>
            <a:pPr algn="just"/>
            <a:r>
              <a:rPr lang="pl-PL" sz="1800" dirty="0"/>
              <a:t>Neskôr rétoriku </a:t>
            </a:r>
            <a:r>
              <a:rPr lang="pl-PL" sz="1800" b="1" dirty="0"/>
              <a:t>zmenil</a:t>
            </a:r>
            <a:r>
              <a:rPr lang="pl-PL" sz="1800" dirty="0"/>
              <a:t> a on i jeho aparát začal s Pezinčanmi rokovať</a:t>
            </a:r>
          </a:p>
          <a:p>
            <a:pPr algn="just"/>
            <a:endParaRPr lang="sk-SK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21"/>
          </p:nvPr>
        </p:nvSpPr>
        <p:spPr>
          <a:xfrm>
            <a:off x="5796136" y="1556792"/>
            <a:ext cx="2880320" cy="43204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Občiansky </a:t>
            </a:r>
            <a:r>
              <a:rPr lang="sk-SK" dirty="0" err="1"/>
              <a:t>aktivizmus</a:t>
            </a:r>
            <a:r>
              <a:rPr lang="sk-SK" dirty="0"/>
              <a:t> môže byť za pomoci médií účinnejší  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Aj aktivisti hrajú o verejnú mienku </a:t>
            </a:r>
            <a:endParaRPr lang="sk-S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/>
              <a:t>Ak </a:t>
            </a:r>
            <a:r>
              <a:rPr lang="sk-SK" dirty="0"/>
              <a:t>aj nie u </a:t>
            </a:r>
            <a:r>
              <a:rPr lang="sk-SK" dirty="0" smtClean="0"/>
              <a:t>obyvateľov, tak u politikov a úradníkov</a:t>
            </a:r>
          </a:p>
          <a:p>
            <a:endParaRPr lang="sk-SK" sz="2400" dirty="0"/>
          </a:p>
          <a:p>
            <a:endParaRPr lang="sk-SK" sz="2400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V čom môžu médiá pomôcť?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20"/>
          </p:nvPr>
        </p:nvSpPr>
        <p:spPr>
          <a:xfrm>
            <a:off x="3563888" y="1556792"/>
            <a:ext cx="5112120" cy="4320480"/>
          </a:xfrm>
        </p:spPr>
        <p:txBody>
          <a:bodyPr/>
          <a:lstStyle/>
          <a:p>
            <a:pPr algn="just"/>
            <a:r>
              <a:rPr lang="sk-SK" sz="1800" dirty="0" smtClean="0"/>
              <a:t>Vlastníci skládky si najali PR agentúru, ktorá začala v médiách kauzu </a:t>
            </a:r>
            <a:r>
              <a:rPr lang="sk-SK" sz="1800" b="1" dirty="0" smtClean="0"/>
              <a:t>žehliť</a:t>
            </a:r>
            <a:r>
              <a:rPr lang="sk-SK" sz="1800" dirty="0" smtClean="0"/>
              <a:t> </a:t>
            </a:r>
          </a:p>
          <a:p>
            <a:pPr algn="just"/>
            <a:r>
              <a:rPr lang="sk-SK" sz="1800" dirty="0" smtClean="0"/>
              <a:t>Viacerí starostovia z okolitých obcí skládku v Pezinku podporovali, aby </a:t>
            </a:r>
            <a:r>
              <a:rPr lang="sk-SK" sz="1800" b="1" dirty="0" smtClean="0"/>
              <a:t>lacnejšie</a:t>
            </a:r>
            <a:r>
              <a:rPr lang="sk-SK" sz="1800" dirty="0" smtClean="0"/>
              <a:t> vyvážali smeti</a:t>
            </a:r>
            <a:endParaRPr lang="sk-SK" sz="1800" dirty="0"/>
          </a:p>
          <a:p>
            <a:pPr marL="0" indent="0" algn="just">
              <a:buNone/>
            </a:pPr>
            <a:r>
              <a:rPr lang="pl-PL" sz="1800" dirty="0" smtClean="0"/>
              <a:t>-----------------------------------------------------------------</a:t>
            </a:r>
          </a:p>
          <a:p>
            <a:pPr algn="just"/>
            <a:r>
              <a:rPr lang="pl-PL" sz="1800" dirty="0"/>
              <a:t>Po vzore Pezinčanov a s ich pomocou sa začli podobne </a:t>
            </a:r>
            <a:r>
              <a:rPr lang="pl-PL" sz="1800" b="1" dirty="0">
                <a:hlinkClick r:id="rId2"/>
              </a:rPr>
              <a:t>aktivizovať</a:t>
            </a:r>
            <a:r>
              <a:rPr lang="pl-PL" sz="1800" dirty="0"/>
              <a:t> ľudia proti </a:t>
            </a:r>
            <a:r>
              <a:rPr lang="pl-PL" sz="1800" dirty="0" smtClean="0"/>
              <a:t>spaľovni </a:t>
            </a:r>
            <a:r>
              <a:rPr lang="pl-PL" sz="1800" dirty="0"/>
              <a:t>v Smoleniciach, </a:t>
            </a:r>
            <a:r>
              <a:rPr lang="pl-PL" sz="1800" dirty="0" smtClean="0"/>
              <a:t>linke </a:t>
            </a:r>
            <a:r>
              <a:rPr lang="pl-PL" sz="1800" dirty="0"/>
              <a:t>na </a:t>
            </a:r>
            <a:r>
              <a:rPr lang="pl-PL" sz="1800" dirty="0" smtClean="0"/>
              <a:t>energetické </a:t>
            </a:r>
            <a:r>
              <a:rPr lang="pl-PL" sz="1800" dirty="0"/>
              <a:t>zhodnocovanie plastov </a:t>
            </a:r>
            <a:r>
              <a:rPr lang="pl-PL" sz="1800" dirty="0" smtClean="0"/>
              <a:t>v Zlatých Moravciach, či skládke nebezpečného odpadu nad Hlohovcom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21"/>
          </p:nvPr>
        </p:nvSpPr>
        <p:spPr>
          <a:xfrm>
            <a:off x="540000" y="1556792"/>
            <a:ext cx="2880320" cy="43204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Svoje záujmy pretláča často cez médiá aj druhá </a:t>
            </a:r>
            <a:r>
              <a:rPr lang="sk-SK" dirty="0" smtClean="0"/>
              <a:t>strana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k-S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/>
              <a:t>O spore sa môžu dozvedieť aj aktivisti s podobným problémom z iných regiónov</a:t>
            </a:r>
          </a:p>
          <a:p>
            <a:endParaRPr lang="sk-SK" sz="2400" dirty="0"/>
          </a:p>
          <a:p>
            <a:endParaRPr lang="sk-SK" sz="2400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/>
              <a:t>V čom môžu médiá pomôcť?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993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600" dirty="0"/>
              <a:t>Ako novinári vnímajú aktivistov</a:t>
            </a:r>
            <a:endParaRPr lang="en-US" sz="2600" dirty="0"/>
          </a:p>
        </p:txBody>
      </p:sp>
      <p:sp>
        <p:nvSpPr>
          <p:cNvPr id="8" name="Content Placeholder 7"/>
          <p:cNvSpPr>
            <a:spLocks noGrp="1"/>
          </p:cNvSpPr>
          <p:nvPr>
            <p:ph idx="20"/>
          </p:nvPr>
        </p:nvSpPr>
        <p:spPr>
          <a:xfrm>
            <a:off x="539999" y="1653826"/>
            <a:ext cx="5251199" cy="4439469"/>
          </a:xfrm>
        </p:spPr>
        <p:txBody>
          <a:bodyPr/>
          <a:lstStyle/>
          <a:p>
            <a:pPr algn="just"/>
            <a:r>
              <a:rPr lang="sk-SK" sz="1800" dirty="0" smtClean="0"/>
              <a:t>Občiansky aktivisti sú dôležitým </a:t>
            </a:r>
            <a:r>
              <a:rPr lang="sk-SK" sz="1800" b="1" dirty="0" smtClean="0"/>
              <a:t>zdrojom tém  </a:t>
            </a:r>
          </a:p>
          <a:p>
            <a:pPr algn="just"/>
            <a:r>
              <a:rPr lang="sk-SK" sz="1800" dirty="0" smtClean="0"/>
              <a:t>Pre novinárov sú občianske témy zaujímavé aj svojim rozmerom boja </a:t>
            </a:r>
            <a:r>
              <a:rPr lang="sk-SK" sz="1800" b="1" dirty="0" smtClean="0"/>
              <a:t>Davida s Goliášom</a:t>
            </a:r>
          </a:p>
          <a:p>
            <a:pPr algn="just"/>
            <a:r>
              <a:rPr lang="sk-SK" sz="1800" dirty="0" smtClean="0"/>
              <a:t>Takmer každý novinár sa však už stretol aj s </a:t>
            </a:r>
            <a:r>
              <a:rPr lang="sk-SK" sz="1800" b="1" dirty="0" smtClean="0"/>
              <a:t>podivínmi  a kverulantmi</a:t>
            </a:r>
            <a:r>
              <a:rPr lang="sk-SK" sz="1800" dirty="0" smtClean="0"/>
              <a:t>, preto pri nových tvárach prevláda ostražitosť</a:t>
            </a:r>
          </a:p>
          <a:p>
            <a:pPr algn="just"/>
            <a:r>
              <a:rPr lang="sk-SK" sz="1800" dirty="0" smtClean="0"/>
              <a:t>Nezriedka sa stáva i to, že občania pri popise kauzy, v ktorej sú osobne zainteresovaný, </a:t>
            </a:r>
            <a:r>
              <a:rPr lang="sk-SK" sz="1800" b="1" dirty="0" smtClean="0"/>
              <a:t>skresľujú realitu</a:t>
            </a:r>
          </a:p>
          <a:p>
            <a:pPr algn="just"/>
            <a:r>
              <a:rPr lang="sk-SK" sz="1800" dirty="0" smtClean="0"/>
              <a:t>Pri rozhodovaní novinára, či sa bude téme venovať, rozhodujú najmä </a:t>
            </a:r>
            <a:r>
              <a:rPr lang="sk-SK" sz="1800" b="1" dirty="0" smtClean="0"/>
              <a:t>zaujímavosť a dôležitosť témy</a:t>
            </a:r>
            <a:r>
              <a:rPr lang="sk-SK" sz="1800" dirty="0" smtClean="0"/>
              <a:t>, </a:t>
            </a:r>
            <a:r>
              <a:rPr lang="sk-SK" sz="1800" b="1" dirty="0" smtClean="0"/>
              <a:t>dôveryhodnosť zdroja </a:t>
            </a:r>
            <a:r>
              <a:rPr lang="sk-SK" sz="1800" dirty="0" smtClean="0"/>
              <a:t>a </a:t>
            </a:r>
            <a:r>
              <a:rPr lang="sk-SK" sz="1800" b="1" dirty="0" smtClean="0"/>
              <a:t>kvalita podkladov</a:t>
            </a:r>
          </a:p>
          <a:p>
            <a:pPr algn="just"/>
            <a:r>
              <a:rPr lang="sk-SK" sz="1800" dirty="0" smtClean="0"/>
              <a:t>Výhodou je, ak sa dopad alebo podanie témy </a:t>
            </a:r>
            <a:r>
              <a:rPr lang="sk-SK" sz="1800" b="1" dirty="0" smtClean="0"/>
              <a:t>nekončí za humnami</a:t>
            </a:r>
          </a:p>
          <a:p>
            <a:pPr algn="just"/>
            <a:endParaRPr lang="sk-SK" sz="1800" dirty="0" smtClean="0"/>
          </a:p>
          <a:p>
            <a:pPr algn="just"/>
            <a:endParaRPr lang="ga-IE" dirty="0" smtClean="0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69" y="1651112"/>
            <a:ext cx="2466975" cy="1847850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70" y="3895822"/>
            <a:ext cx="2466975" cy="219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1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20"/>
          </p:nvPr>
        </p:nvSpPr>
        <p:spPr>
          <a:xfrm>
            <a:off x="467544" y="1556792"/>
            <a:ext cx="8064896" cy="4464496"/>
          </a:xfrm>
        </p:spPr>
        <p:txBody>
          <a:bodyPr/>
          <a:lstStyle/>
          <a:p>
            <a:r>
              <a:rPr lang="sk-SK" dirty="0" smtClean="0"/>
              <a:t>Starostlivo si </a:t>
            </a:r>
            <a:r>
              <a:rPr lang="sk-SK" b="1" dirty="0" smtClean="0"/>
              <a:t>vybrať médium </a:t>
            </a:r>
            <a:r>
              <a:rPr lang="sk-SK" dirty="0" smtClean="0"/>
              <a:t>a novinára (kľúčové sú lokálne médiá)</a:t>
            </a:r>
          </a:p>
          <a:p>
            <a:r>
              <a:rPr lang="sk-SK" dirty="0" smtClean="0"/>
              <a:t>Pokiaľ nejde o tutovku, </a:t>
            </a:r>
            <a:r>
              <a:rPr lang="sk-SK" b="1" dirty="0" smtClean="0"/>
              <a:t>neoslovovať viac novinárov naraz </a:t>
            </a:r>
            <a:r>
              <a:rPr lang="sk-SK" dirty="0" smtClean="0"/>
              <a:t>(radšej postupne)</a:t>
            </a:r>
          </a:p>
          <a:p>
            <a:r>
              <a:rPr lang="sk-SK" dirty="0" smtClean="0"/>
              <a:t>Genézu kauzy zhrnúť do </a:t>
            </a:r>
            <a:r>
              <a:rPr lang="sk-SK" b="1" dirty="0" smtClean="0"/>
              <a:t>zrozumiteľného opisu </a:t>
            </a:r>
            <a:r>
              <a:rPr lang="sk-SK" dirty="0" smtClean="0"/>
              <a:t>max. na A4</a:t>
            </a:r>
          </a:p>
          <a:p>
            <a:r>
              <a:rPr lang="sk-SK" dirty="0" smtClean="0"/>
              <a:t>Zamerať sa viac na </a:t>
            </a:r>
            <a:r>
              <a:rPr lang="sk-SK" b="1" dirty="0" smtClean="0"/>
              <a:t>fakty</a:t>
            </a:r>
            <a:r>
              <a:rPr lang="sk-SK" dirty="0" smtClean="0"/>
              <a:t>, ako na pocity</a:t>
            </a:r>
          </a:p>
          <a:p>
            <a:r>
              <a:rPr lang="sk-SK" dirty="0" smtClean="0"/>
              <a:t>Ku všetkým faktom dať </a:t>
            </a:r>
            <a:r>
              <a:rPr lang="sk-SK" b="1" dirty="0" err="1" smtClean="0"/>
              <a:t>prelinky</a:t>
            </a:r>
            <a:r>
              <a:rPr lang="sk-SK" dirty="0" smtClean="0"/>
              <a:t>, alebo poznámku, že sú v prípade záujmu sú podklady k dispozícii</a:t>
            </a:r>
          </a:p>
          <a:p>
            <a:r>
              <a:rPr lang="sk-SK" dirty="0"/>
              <a:t>Jasne pomenovať </a:t>
            </a:r>
            <a:r>
              <a:rPr lang="sk-SK" b="1" dirty="0"/>
              <a:t>oponentov</a:t>
            </a:r>
            <a:r>
              <a:rPr lang="sk-SK" dirty="0"/>
              <a:t> </a:t>
            </a:r>
            <a:r>
              <a:rPr lang="sk-SK" dirty="0" smtClean="0"/>
              <a:t>kauzy</a:t>
            </a:r>
          </a:p>
          <a:p>
            <a:r>
              <a:rPr lang="sk-SK" dirty="0" smtClean="0"/>
              <a:t>Ak ide o dennú aktualitu, dôležité je </a:t>
            </a:r>
            <a:r>
              <a:rPr lang="sk-SK" b="1" dirty="0" smtClean="0"/>
              <a:t>načasovanie</a:t>
            </a:r>
            <a:r>
              <a:rPr lang="sk-SK" dirty="0" smtClean="0"/>
              <a:t> (upozorniť na akciu pár dní vopred, tlačovú správu posielať do 10.00)</a:t>
            </a:r>
            <a:endParaRPr lang="sk-SK" dirty="0"/>
          </a:p>
          <a:p>
            <a:r>
              <a:rPr lang="sk-SK" b="1" dirty="0" err="1" smtClean="0"/>
              <a:t>Nespamovať</a:t>
            </a:r>
            <a:r>
              <a:rPr lang="sk-SK" dirty="0"/>
              <a:t>, novinári sú extrémne vyťažení </a:t>
            </a:r>
            <a:r>
              <a:rPr lang="sk-SK" dirty="0" smtClean="0"/>
              <a:t>ľudia</a:t>
            </a:r>
          </a:p>
          <a:p>
            <a:endParaRPr lang="sk-SK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Ako predať tému novinárom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36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20"/>
          </p:nvPr>
        </p:nvSpPr>
        <p:spPr>
          <a:xfrm>
            <a:off x="467544" y="1556793"/>
            <a:ext cx="5328592" cy="1800200"/>
          </a:xfrm>
        </p:spPr>
        <p:txBody>
          <a:bodyPr/>
          <a:lstStyle/>
          <a:p>
            <a:r>
              <a:rPr lang="sk-SK" dirty="0"/>
              <a:t>Ponúknuť telefonát alebo osobné </a:t>
            </a:r>
            <a:r>
              <a:rPr lang="sk-SK" b="1" dirty="0"/>
              <a:t>stretnutie</a:t>
            </a:r>
          </a:p>
          <a:p>
            <a:r>
              <a:rPr lang="sk-SK" dirty="0"/>
              <a:t>Byť pripravený vložiť do kauzy svoje </a:t>
            </a:r>
            <a:r>
              <a:rPr lang="sk-SK" b="1" dirty="0"/>
              <a:t>meno a tvár</a:t>
            </a:r>
          </a:p>
          <a:p>
            <a:r>
              <a:rPr lang="sk-SK" dirty="0" smtClean="0"/>
              <a:t>Myslieť aj na </a:t>
            </a:r>
            <a:r>
              <a:rPr lang="sk-SK" b="1" dirty="0" smtClean="0"/>
              <a:t>fotografa</a:t>
            </a:r>
            <a:r>
              <a:rPr lang="sk-SK" dirty="0" smtClean="0"/>
              <a:t>, príp. video</a:t>
            </a:r>
            <a:endParaRPr lang="sk-SK" dirty="0"/>
          </a:p>
          <a:p>
            <a:r>
              <a:rPr lang="sk-SK" dirty="0"/>
              <a:t> Zaujať médiá cez </a:t>
            </a:r>
            <a:r>
              <a:rPr lang="sk-SK" b="1" dirty="0"/>
              <a:t>podporné </a:t>
            </a:r>
            <a:r>
              <a:rPr lang="sk-SK" b="1" dirty="0" smtClean="0"/>
              <a:t>akcie</a:t>
            </a:r>
            <a:endParaRPr lang="sk-SK" b="1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2800" dirty="0" smtClean="0"/>
              <a:t>Ako predať tému novinárom </a:t>
            </a:r>
            <a:endParaRPr lang="en-US" sz="2800" dirty="0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52923"/>
            <a:ext cx="4320480" cy="2875083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00808"/>
            <a:ext cx="2526678" cy="379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1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-presentation-template-2014">
  <a:themeElements>
    <a:clrScheme name="Custom 6">
      <a:dk1>
        <a:srgbClr val="00003E"/>
      </a:dk1>
      <a:lt1>
        <a:sysClr val="window" lastClr="FFFFFF"/>
      </a:lt1>
      <a:dk2>
        <a:srgbClr val="00003A"/>
      </a:dk2>
      <a:lt2>
        <a:srgbClr val="E9EAF0"/>
      </a:lt2>
      <a:accent1>
        <a:srgbClr val="00003D"/>
      </a:accent1>
      <a:accent2>
        <a:srgbClr val="83C1C6"/>
      </a:accent2>
      <a:accent3>
        <a:srgbClr val="E78D35"/>
      </a:accent3>
      <a:accent4>
        <a:srgbClr val="909CE1"/>
      </a:accent4>
      <a:accent5>
        <a:srgbClr val="000029"/>
      </a:accent5>
      <a:accent6>
        <a:srgbClr val="CC5439"/>
      </a:accent6>
      <a:hlink>
        <a:srgbClr val="418CB2"/>
      </a:hlink>
      <a:folHlink>
        <a:srgbClr val="C649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NEXALA">
      <a:dk1>
        <a:srgbClr val="002C44"/>
      </a:dk1>
      <a:lt1>
        <a:srgbClr val="FFFFFE"/>
      </a:lt1>
      <a:dk2>
        <a:srgbClr val="002C44"/>
      </a:dk2>
      <a:lt2>
        <a:srgbClr val="DDDEDD"/>
      </a:lt2>
      <a:accent1>
        <a:srgbClr val="141313"/>
      </a:accent1>
      <a:accent2>
        <a:srgbClr val="313231"/>
      </a:accent2>
      <a:accent3>
        <a:srgbClr val="505150"/>
      </a:accent3>
      <a:accent4>
        <a:srgbClr val="6D6E6D"/>
      </a:accent4>
      <a:accent5>
        <a:srgbClr val="8D8E8D"/>
      </a:accent5>
      <a:accent6>
        <a:srgbClr val="B2B3B2"/>
      </a:accent6>
      <a:hlink>
        <a:srgbClr val="29ABE2"/>
      </a:hlink>
      <a:folHlink>
        <a:srgbClr val="002C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ti-presentation-template-2014.potx</Template>
  <TotalTime>1577</TotalTime>
  <Words>714</Words>
  <Application>Microsoft Office PowerPoint</Application>
  <PresentationFormat>Prezentácia na obrazovke (4:3)</PresentationFormat>
  <Paragraphs>98</Paragraphs>
  <Slides>13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Arial Narrow Bold</vt:lpstr>
      <vt:lpstr>Calibri</vt:lpstr>
      <vt:lpstr>ti-presentation-template-2014</vt:lpstr>
      <vt:lpstr>Office Theme</vt:lpstr>
      <vt:lpstr>Ako predať lokálnu tému novinárom </vt:lpstr>
      <vt:lpstr>Médiá a aktivisti</vt:lpstr>
      <vt:lpstr>Potrebujú aktivisti Médiá?</vt:lpstr>
      <vt:lpstr>Kauza skládka</vt:lpstr>
      <vt:lpstr>V čom môžu médiá pomôcť?</vt:lpstr>
      <vt:lpstr>V čom môžu médiá pomôcť?</vt:lpstr>
      <vt:lpstr>Ako novinári vnímajú aktivistov</vt:lpstr>
      <vt:lpstr>Ako predať tému novinárom </vt:lpstr>
      <vt:lpstr>Ako predať tému novinárom </vt:lpstr>
      <vt:lpstr>Ako predať tému novinárom </vt:lpstr>
      <vt:lpstr>Čo očakávať od novinára</vt:lpstr>
      <vt:lpstr>Ako aktivistI Vnímajú novinárov</vt:lpstr>
      <vt:lpstr>Prezentácia programu PowerPoint</vt:lpstr>
    </vt:vector>
  </TitlesOfParts>
  <Manager/>
  <Company>bruc1e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charlie  brown</dc:creator>
  <cp:keywords/>
  <dc:description/>
  <cp:lastModifiedBy>TIS</cp:lastModifiedBy>
  <cp:revision>217</cp:revision>
  <dcterms:created xsi:type="dcterms:W3CDTF">2013-10-14T13:11:05Z</dcterms:created>
  <dcterms:modified xsi:type="dcterms:W3CDTF">2015-07-27T15:26:58Z</dcterms:modified>
  <cp:category/>
</cp:coreProperties>
</file>