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2" r:id="rId2"/>
  </p:sldMasterIdLst>
  <p:notesMasterIdLst>
    <p:notesMasterId r:id="rId19"/>
  </p:notesMasterIdLst>
  <p:handoutMasterIdLst>
    <p:handoutMasterId r:id="rId20"/>
  </p:handoutMasterIdLst>
  <p:sldIdLst>
    <p:sldId id="271" r:id="rId3"/>
    <p:sldId id="270" r:id="rId4"/>
    <p:sldId id="280" r:id="rId5"/>
    <p:sldId id="281" r:id="rId6"/>
    <p:sldId id="273" r:id="rId7"/>
    <p:sldId id="274" r:id="rId8"/>
    <p:sldId id="275" r:id="rId9"/>
    <p:sldId id="276" r:id="rId10"/>
    <p:sldId id="277" r:id="rId11"/>
    <p:sldId id="282" r:id="rId12"/>
    <p:sldId id="283" r:id="rId13"/>
    <p:sldId id="284" r:id="rId14"/>
    <p:sldId id="285" r:id="rId15"/>
    <p:sldId id="287" r:id="rId16"/>
    <p:sldId id="286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2E"/>
    <a:srgbClr val="000040"/>
    <a:srgbClr val="152758"/>
    <a:srgbClr val="FF17DA"/>
    <a:srgbClr val="009FEE"/>
    <a:srgbClr val="00ABE2"/>
    <a:srgbClr val="002C44"/>
    <a:srgbClr val="A0A0A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2" autoAdjust="0"/>
    <p:restoredTop sz="94591" autoAdjust="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1920"/>
        <p:guide pos="5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2" d="100"/>
          <a:sy n="92" d="100"/>
        </p:scale>
        <p:origin x="-2816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CC139-AD9E-DA47-80CB-CBC7E0BE66E4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B34C3-330C-944D-A4BD-2C2D45D96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1429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E021D-ED58-5749-A2C1-A9EFEA84B5B4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0B81B-317C-0249-98A8-A4CDC4F70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13568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05101"/>
            <a:ext cx="7543800" cy="1955800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 smtClean="0"/>
              <a:t>MAIN</a:t>
            </a:r>
            <a:br>
              <a:rPr lang="ga-IE" dirty="0" smtClean="0"/>
            </a:br>
            <a:r>
              <a:rPr lang="ga-IE" dirty="0" smtClean="0"/>
              <a:t>PRESENTATION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39642"/>
            <a:ext cx="7543800" cy="6467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SECTION SUB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 smtClean="0"/>
              <a:t>Presenter Name</a:t>
            </a:r>
          </a:p>
          <a:p>
            <a:pPr lvl="0"/>
            <a:r>
              <a:rPr lang="ga-IE" dirty="0" smtClean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4724400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81400"/>
            <a:ext cx="7543800" cy="1384301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 smtClean="0"/>
              <a:t>PRESENTATION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130000"/>
            <a:ext cx="7543800" cy="3261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 smtClean="0"/>
              <a:t>Presenter Name</a:t>
            </a:r>
          </a:p>
          <a:p>
            <a:pPr lvl="0"/>
            <a:r>
              <a:rPr lang="ga-IE" dirty="0" smtClean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500784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540000" y="1651000"/>
            <a:ext cx="8057900" cy="387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613400"/>
            <a:ext cx="8120700" cy="6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6"/>
          </p:nvPr>
        </p:nvSpPr>
        <p:spPr>
          <a:xfrm>
            <a:off x="5667500" y="1651000"/>
            <a:ext cx="2930400" cy="42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346700"/>
            <a:ext cx="4921000" cy="571500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0000" y="1651000"/>
            <a:ext cx="4921000" cy="3555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indent="-180000">
              <a:buSzPct val="100000"/>
              <a:buFontTx/>
              <a:buNone/>
              <a:defRPr sz="1900">
                <a:solidFill>
                  <a:srgbClr val="00ABE2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540000" y="2133600"/>
            <a:ext cx="4921000" cy="302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SzPct val="100000"/>
              <a:buFont typeface="Arial"/>
              <a:buNone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0"/>
            <a:r>
              <a:rPr lang="ga-IE" dirty="0" smtClean="0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0"/>
            <a:r>
              <a:rPr lang="ga-IE" dirty="0" smtClean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898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200" b="0" i="0">
                <a:solidFill>
                  <a:srgbClr val="00ABE2"/>
                </a:solidFill>
                <a:latin typeface="Arial Narrow Bold"/>
                <a:cs typeface="Arial Narrow Bold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937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800" cap="all">
                <a:solidFill>
                  <a:srgbClr val="00ABE2"/>
                </a:solidFill>
                <a:latin typeface="Arial Narrow"/>
                <a:cs typeface="Arial Narrow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0"/>
            <a:r>
              <a:rPr lang="ga-IE" dirty="0" smtClean="0"/>
              <a:t>Second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A9F6-89D2-5246-A080-431BB3D29305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3F28-1B1F-534F-BB84-634DA45170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ection-screen300dp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0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owerpoi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-27384"/>
            <a:ext cx="1727200" cy="1549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 cap="all">
          <a:solidFill>
            <a:srgbClr val="00ABE2"/>
          </a:solidFill>
          <a:latin typeface="Arial Narrow Bold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520" y="252140"/>
            <a:ext cx="8640960" cy="634521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86124"/>
            <a:ext cx="7543800" cy="1384301"/>
          </a:xfrm>
        </p:spPr>
        <p:txBody>
          <a:bodyPr/>
          <a:lstStyle/>
          <a:p>
            <a:r>
              <a:rPr lang="sk-SK" b="1" dirty="0" smtClean="0"/>
              <a:t>Zmluvy, faktúry, objednávky </a:t>
            </a:r>
            <a:br>
              <a:rPr lang="sk-SK" b="1" dirty="0" smtClean="0"/>
            </a:br>
            <a:r>
              <a:rPr lang="sk-SK" b="1" dirty="0" smtClean="0"/>
              <a:t>ako nástroje verejnej kontroly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 smtClean="0"/>
              <a:t>Samuel Spáč									</a:t>
            </a:r>
          </a:p>
          <a:p>
            <a:endParaRPr lang="sk-SK" dirty="0" smtClean="0"/>
          </a:p>
          <a:p>
            <a:r>
              <a:rPr lang="sk-SK" dirty="0" smtClean="0"/>
              <a:t>Martin Kollárik											Bešeňová 25.7.2015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3568" y="5013176"/>
            <a:ext cx="784887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3568" y="5635848"/>
            <a:ext cx="784887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IS_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2581508" cy="1548904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20"/>
          </p:nvPr>
        </p:nvSpPr>
        <p:spPr>
          <a:xfrm>
            <a:off x="500034" y="1651000"/>
            <a:ext cx="8097866" cy="3921140"/>
          </a:xfrm>
        </p:spPr>
        <p:txBody>
          <a:bodyPr/>
          <a:lstStyle/>
          <a:p>
            <a:r>
              <a:rPr lang="sk-SK" sz="2400" dirty="0" smtClean="0"/>
              <a:t>nestačí zverejňovať? na čo ešte aj kvalitne?</a:t>
            </a:r>
          </a:p>
          <a:p>
            <a:pPr lvl="1"/>
            <a:r>
              <a:rPr lang="sk-SK" sz="1800" dirty="0" smtClean="0"/>
              <a:t>čo ak neviem, čo presne hľadám?</a:t>
            </a:r>
          </a:p>
          <a:p>
            <a:pPr lvl="1"/>
            <a:r>
              <a:rPr lang="sk-SK" sz="1800" dirty="0" smtClean="0"/>
              <a:t>čo ak nestačí ani že viem, čo hľadám?</a:t>
            </a:r>
          </a:p>
          <a:p>
            <a:endParaRPr lang="sk-SK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Zverejňujú obce zmluvy kvalitne?</a:t>
            </a:r>
            <a:endParaRPr lang="sk-SK" dirty="0"/>
          </a:p>
        </p:txBody>
      </p:sp>
      <p:pic>
        <p:nvPicPr>
          <p:cNvPr id="4" name="Picture 3" descr="C:\Users\Martin\Desktop\Bez názv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8001056" cy="3730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20"/>
          </p:nvPr>
        </p:nvSpPr>
        <p:spPr>
          <a:xfrm>
            <a:off x="500034" y="1651000"/>
            <a:ext cx="8097866" cy="3921140"/>
          </a:xfrm>
        </p:spPr>
        <p:txBody>
          <a:bodyPr/>
          <a:lstStyle/>
          <a:p>
            <a:r>
              <a:rPr lang="sk-SK" sz="2000" dirty="0" smtClean="0"/>
              <a:t>je jednoduché dostať sa k zmluvám?</a:t>
            </a:r>
          </a:p>
          <a:p>
            <a:endParaRPr lang="sk-SK" sz="2000" dirty="0" smtClean="0"/>
          </a:p>
          <a:p>
            <a:r>
              <a:rPr lang="sk-SK" sz="2000" dirty="0" smtClean="0"/>
              <a:t>viem si vyhľadať a vytriediť, čo potrebujem?</a:t>
            </a:r>
          </a:p>
          <a:p>
            <a:endParaRPr lang="sk-SK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Prístup k zmluvám</a:t>
            </a:r>
            <a:endParaRPr lang="sk-SK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143248"/>
            <a:ext cx="5870460" cy="3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20"/>
          </p:nvPr>
        </p:nvSpPr>
        <p:spPr>
          <a:xfrm>
            <a:off x="500034" y="1651000"/>
            <a:ext cx="8097866" cy="3921140"/>
          </a:xfrm>
        </p:spPr>
        <p:txBody>
          <a:bodyPr/>
          <a:lstStyle/>
          <a:p>
            <a:r>
              <a:rPr lang="sk-SK" sz="2000" dirty="0" smtClean="0"/>
              <a:t>obsahujú zoznamy zmlúv údaje o protistrane, predmete, hodnote a dátume?</a:t>
            </a:r>
          </a:p>
          <a:p>
            <a:endParaRPr lang="sk-SK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Metadáta</a:t>
            </a:r>
            <a:endParaRPr lang="sk-SK" dirty="0"/>
          </a:p>
        </p:txBody>
      </p:sp>
      <p:pic>
        <p:nvPicPr>
          <p:cNvPr id="4" name="Picture 2" descr="C:\Users\Martin\Desktop\Bez názvu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30"/>
            <a:ext cx="8001000" cy="4061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20"/>
          </p:nvPr>
        </p:nvSpPr>
        <p:spPr>
          <a:xfrm>
            <a:off x="500034" y="1651000"/>
            <a:ext cx="8097866" cy="3921140"/>
          </a:xfrm>
        </p:spPr>
        <p:txBody>
          <a:bodyPr/>
          <a:lstStyle/>
          <a:p>
            <a:r>
              <a:rPr lang="sk-SK" dirty="0" smtClean="0"/>
              <a:t>najdôležitejšie údaje často v prílohách</a:t>
            </a:r>
          </a:p>
          <a:p>
            <a:endParaRPr lang="sk-SK" dirty="0" smtClean="0"/>
          </a:p>
          <a:p>
            <a:r>
              <a:rPr lang="sk-SK" dirty="0" smtClean="0"/>
              <a:t>hľadanie v zmluvách</a:t>
            </a:r>
          </a:p>
          <a:p>
            <a:endParaRPr lang="sk-SK" dirty="0" smtClean="0"/>
          </a:p>
          <a:p>
            <a:r>
              <a:rPr lang="sk-SK" dirty="0" smtClean="0"/>
              <a:t>kopírovanie textu zo zmlúv</a:t>
            </a:r>
          </a:p>
          <a:p>
            <a:endParaRPr lang="sk-SK" dirty="0" smtClean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Plné zverejnenie a vlastnosti dokumentov</a:t>
            </a:r>
            <a:endParaRPr lang="sk-SK" dirty="0"/>
          </a:p>
        </p:txBody>
      </p:sp>
      <p:pic>
        <p:nvPicPr>
          <p:cNvPr id="1026" name="Picture 2" descr="C:\Users\Martin\Desktop\Infograph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00240"/>
            <a:ext cx="3672047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20"/>
          </p:nvPr>
        </p:nvSpPr>
        <p:spPr>
          <a:xfrm>
            <a:off x="500034" y="1651000"/>
            <a:ext cx="8097866" cy="3921140"/>
          </a:xfrm>
        </p:spPr>
        <p:txBody>
          <a:bodyPr/>
          <a:lstStyle/>
          <a:p>
            <a:r>
              <a:rPr lang="sk-SK" dirty="0" smtClean="0"/>
              <a:t>upozornenie na nové zmluvy</a:t>
            </a:r>
          </a:p>
          <a:p>
            <a:endParaRPr lang="sk-SK" dirty="0" smtClean="0"/>
          </a:p>
          <a:p>
            <a:r>
              <a:rPr lang="sk-SK" dirty="0" smtClean="0"/>
              <a:t>prepojenie s faktúrami a dodatkami</a:t>
            </a:r>
          </a:p>
          <a:p>
            <a:endParaRPr lang="sk-SK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Užívateľský komfort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00438"/>
            <a:ext cx="838432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20"/>
          </p:nvPr>
        </p:nvSpPr>
        <p:spPr>
          <a:xfrm>
            <a:off x="500034" y="1651000"/>
            <a:ext cx="8097866" cy="3921140"/>
          </a:xfrm>
        </p:spPr>
        <p:txBody>
          <a:bodyPr/>
          <a:lstStyle/>
          <a:p>
            <a:r>
              <a:rPr lang="sk-SK" dirty="0" smtClean="0"/>
              <a:t>na voľbe procesu veľmi nezáleží</a:t>
            </a:r>
          </a:p>
          <a:p>
            <a:endParaRPr lang="sk-SK" dirty="0" smtClean="0"/>
          </a:p>
          <a:p>
            <a:r>
              <a:rPr lang="sk-SK" dirty="0" smtClean="0"/>
              <a:t>dôležité nastavenie úradníkov</a:t>
            </a:r>
          </a:p>
          <a:p>
            <a:endParaRPr lang="sk-SK" dirty="0" smtClean="0"/>
          </a:p>
          <a:p>
            <a:r>
              <a:rPr lang="sk-SK" dirty="0" smtClean="0"/>
              <a:t>kľúčový tlak občanov</a:t>
            </a:r>
          </a:p>
          <a:p>
            <a:endParaRPr lang="sk-SK" dirty="0" smtClean="0"/>
          </a:p>
          <a:p>
            <a:r>
              <a:rPr lang="sk-SK" i="1" dirty="0" smtClean="0"/>
              <a:t>„Keďže zákon nám to nejako neprikazuje a žiaden občan v súčasnosti sa na takéto niečo nedotazoval, že prečo tam nemáme zverejňované hodnoty zmlúv, tak treba len vzniesť takú potrebu.“ </a:t>
            </a:r>
            <a:r>
              <a:rPr lang="sk-SK" dirty="0" smtClean="0"/>
              <a:t>(Š. Pap, IT technik na MÚ v Senci)</a:t>
            </a:r>
          </a:p>
          <a:p>
            <a:endParaRPr lang="sk-SK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zlepšiť kvalitu zverejňovania?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282" y="285728"/>
            <a:ext cx="8640960" cy="634521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Content Placeholder 9"/>
          <p:cNvSpPr txBox="1">
            <a:spLocks/>
          </p:cNvSpPr>
          <p:nvPr/>
        </p:nvSpPr>
        <p:spPr>
          <a:xfrm>
            <a:off x="251520" y="4221088"/>
            <a:ext cx="8640960" cy="199402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750"/>
              </a:spcAft>
              <a:buNone/>
            </a:pPr>
            <a:r>
              <a:rPr lang="sk-SK" sz="1200" i="1" dirty="0" smtClean="0">
                <a:solidFill>
                  <a:schemeClr val="bg1"/>
                </a:solidFill>
              </a:rPr>
              <a:t>Prezentácia je súčasťou projektu Kampaň za zachovanie silného infozákona, ktorý bol podporený z Fondu pre mimovládne organizácie, ktorý je financovaný z Finančného mechanizmu EHP 2009-2014. Správcom Fondu je Nadácia Ekopolis. </a:t>
            </a:r>
            <a:endParaRPr lang="sk-SK" sz="1200" dirty="0" smtClean="0">
              <a:solidFill>
                <a:schemeClr val="bg1"/>
              </a:solidFill>
            </a:endParaRPr>
          </a:p>
          <a:p>
            <a:pPr marL="0" indent="0" algn="ctr">
              <a:spcAft>
                <a:spcPts val="1750"/>
              </a:spcAft>
              <a:buNone/>
            </a:pPr>
            <a:endParaRPr lang="en-US" sz="1200" dirty="0">
              <a:solidFill>
                <a:schemeClr val="bg1"/>
              </a:solidFill>
              <a:latin typeface="Arial Narrow Bold"/>
              <a:cs typeface="Arial Narrow Bold"/>
            </a:endParaRPr>
          </a:p>
          <a:p>
            <a:pPr marL="0" indent="0" algn="ctr">
              <a:buNone/>
            </a:pPr>
            <a:endParaRPr lang="en-US" sz="1500" dirty="0">
              <a:solidFill>
                <a:schemeClr val="bg1"/>
              </a:solidFill>
              <a:latin typeface="Arial Narrow Bold"/>
              <a:cs typeface="Arial Narrow Bold"/>
            </a:endParaRPr>
          </a:p>
        </p:txBody>
      </p:sp>
      <p:pic>
        <p:nvPicPr>
          <p:cNvPr id="8" name="Picture 7" descr="TIS_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24944"/>
            <a:ext cx="2581508" cy="1548904"/>
          </a:xfrm>
          <a:prstGeom prst="rect">
            <a:avLst/>
          </a:prstGeom>
        </p:spPr>
      </p:pic>
      <p:pic>
        <p:nvPicPr>
          <p:cNvPr id="6" name="Picture 5" descr="C:\Users\TI\AppData\Local\Temp\Rar$DIa0.658\90x30m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5000636"/>
            <a:ext cx="4357817" cy="1326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20"/>
          </p:nvPr>
        </p:nvSpPr>
        <p:spPr>
          <a:xfrm>
            <a:off x="500034" y="1651000"/>
            <a:ext cx="8097866" cy="4064016"/>
          </a:xfrm>
        </p:spPr>
        <p:txBody>
          <a:bodyPr/>
          <a:lstStyle/>
          <a:p>
            <a:r>
              <a:rPr lang="sk-SK" sz="2800" dirty="0" smtClean="0"/>
              <a:t>Filozofia, výzvy a základný rámec zverejňovania</a:t>
            </a:r>
          </a:p>
          <a:p>
            <a:r>
              <a:rPr lang="sk-SK" sz="2800" dirty="0" smtClean="0"/>
              <a:t>Ako dáta využiť?</a:t>
            </a:r>
          </a:p>
          <a:p>
            <a:endParaRPr lang="sk-SK" sz="2800" dirty="0" smtClean="0"/>
          </a:p>
          <a:p>
            <a:r>
              <a:rPr lang="sk-SK" sz="2800" dirty="0" smtClean="0"/>
              <a:t>Kvalita zverejňovania – skúsenosti TIS</a:t>
            </a:r>
          </a:p>
          <a:p>
            <a:r>
              <a:rPr lang="sk-SK" sz="2800" dirty="0" smtClean="0"/>
              <a:t>Zmluvy v kontexte zverejňovania</a:t>
            </a:r>
          </a:p>
          <a:p>
            <a:endParaRPr lang="sk-SK" sz="2800" dirty="0" smtClean="0"/>
          </a:p>
          <a:p>
            <a:r>
              <a:rPr lang="sk-SK" sz="2800" dirty="0" smtClean="0"/>
              <a:t>Diskusia</a:t>
            </a:r>
            <a:endParaRPr lang="sk-SK" sz="28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k-SK" dirty="0" smtClean="0"/>
              <a:t>Obsah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20"/>
          </p:nvPr>
        </p:nvSpPr>
        <p:spPr>
          <a:xfrm>
            <a:off x="500034" y="1651000"/>
            <a:ext cx="8097866" cy="3921140"/>
          </a:xfrm>
        </p:spPr>
        <p:txBody>
          <a:bodyPr/>
          <a:lstStyle/>
          <a:p>
            <a:r>
              <a:rPr lang="sk-SK" sz="1800" dirty="0" smtClean="0"/>
              <a:t>Východiská: </a:t>
            </a:r>
          </a:p>
          <a:p>
            <a:pPr lvl="1"/>
            <a:r>
              <a:rPr lang="sk-SK" sz="1800" dirty="0" smtClean="0"/>
              <a:t>Hnutie za transparentnosť</a:t>
            </a:r>
          </a:p>
          <a:p>
            <a:pPr lvl="1"/>
            <a:r>
              <a:rPr lang="sk-SK" sz="1800" dirty="0" smtClean="0"/>
              <a:t>Digitalizácia verejného priestoru</a:t>
            </a:r>
          </a:p>
          <a:p>
            <a:endParaRPr lang="sk-SK" sz="1800" dirty="0" smtClean="0"/>
          </a:p>
          <a:p>
            <a:r>
              <a:rPr lang="sk-SK" sz="1800" dirty="0" smtClean="0"/>
              <a:t>Výhody:</a:t>
            </a:r>
          </a:p>
          <a:p>
            <a:pPr lvl="1"/>
            <a:r>
              <a:rPr lang="sk-SK" sz="1800" i="1" dirty="0" smtClean="0"/>
              <a:t>len informovaní a emancipovaní občania môžu efektívne kontrolovať moc</a:t>
            </a:r>
          </a:p>
          <a:p>
            <a:pPr lvl="1"/>
            <a:r>
              <a:rPr lang="sk-SK" sz="1800" dirty="0" smtClean="0"/>
              <a:t>možnosť zabrániť neefektivite v reálnom čase</a:t>
            </a:r>
          </a:p>
          <a:p>
            <a:r>
              <a:rPr lang="sk-SK" sz="1800" dirty="0" smtClean="0"/>
              <a:t>Nevýhody:</a:t>
            </a:r>
          </a:p>
          <a:p>
            <a:pPr lvl="1"/>
            <a:r>
              <a:rPr lang="sk-SK" sz="1800" i="1" dirty="0" smtClean="0"/>
              <a:t>nárast objemu informácií nemá za následok lepšie pochopenie</a:t>
            </a:r>
          </a:p>
          <a:p>
            <a:pPr lvl="1"/>
            <a:r>
              <a:rPr lang="sk-SK" sz="1800" i="1" dirty="0" smtClean="0"/>
              <a:t>„zaplavenie ľudí informáciami je časom odskúšaný spôsob ako ich (občanov) udržať neinformovaných“ 	(Ivan Krastev)</a:t>
            </a:r>
          </a:p>
          <a:p>
            <a:pPr lvl="1"/>
            <a:r>
              <a:rPr lang="sk-SK" sz="1800" dirty="0" smtClean="0"/>
              <a:t>argument „trhom“ = strata komparatívnych výhod</a:t>
            </a:r>
          </a:p>
          <a:p>
            <a:pPr lvl="1"/>
            <a:r>
              <a:rPr lang="sk-SK" sz="1800" dirty="0" smtClean="0"/>
              <a:t>administratívne náklady</a:t>
            </a:r>
          </a:p>
          <a:p>
            <a:endParaRPr lang="sk-SK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Prečo zverejňovať? Prečo tie dáta využívať?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20"/>
          </p:nvPr>
        </p:nvSpPr>
        <p:spPr>
          <a:xfrm>
            <a:off x="500034" y="1651000"/>
            <a:ext cx="8097866" cy="4064016"/>
          </a:xfrm>
        </p:spPr>
        <p:txBody>
          <a:bodyPr/>
          <a:lstStyle/>
          <a:p>
            <a:r>
              <a:rPr lang="sk-SK" sz="2000" dirty="0" smtClean="0"/>
              <a:t>§ 5a (211)	akákoľvek písomná zmluva povinnej osoby (po 1.1.2011) 			týkajúca sa verejných financií, resp. verejného majetku</a:t>
            </a:r>
          </a:p>
          <a:p>
            <a:pPr>
              <a:buNone/>
            </a:pPr>
            <a:r>
              <a:rPr lang="sk-SK" sz="2000" dirty="0" smtClean="0"/>
              <a:t>				účinnosť zmluva nadobúda zverejnením</a:t>
            </a:r>
          </a:p>
          <a:p>
            <a:pPr>
              <a:buNone/>
            </a:pPr>
            <a:endParaRPr lang="sk-SK" sz="2000" dirty="0" smtClean="0"/>
          </a:p>
          <a:p>
            <a:r>
              <a:rPr lang="sk-SK" sz="2000" dirty="0" smtClean="0"/>
              <a:t>neplatná, ak nie je zverejnená do 3 mesiacov</a:t>
            </a:r>
          </a:p>
          <a:p>
            <a:endParaRPr lang="sk-SK" sz="2000" dirty="0" smtClean="0"/>
          </a:p>
          <a:p>
            <a:r>
              <a:rPr lang="sk-SK" sz="2000" dirty="0" smtClean="0"/>
              <a:t>Kde?		CRZ, samosprávy a ROPO na webstránke, u zriaďovateľa 			(ak webstránka nie je zriadená), v Obchodnom vestníku</a:t>
            </a:r>
          </a:p>
          <a:p>
            <a:endParaRPr lang="sk-SK" sz="2000" dirty="0" smtClean="0"/>
          </a:p>
          <a:p>
            <a:r>
              <a:rPr lang="sk-SK" sz="2000" dirty="0" smtClean="0"/>
              <a:t>Faktúry a objednávky:</a:t>
            </a:r>
          </a:p>
          <a:p>
            <a:pPr lvl="1"/>
            <a:r>
              <a:rPr lang="sk-SK" sz="2000" dirty="0" smtClean="0"/>
              <a:t>Od 1000 eur, len metadáta</a:t>
            </a:r>
          </a:p>
          <a:p>
            <a:pPr lvl="1"/>
            <a:r>
              <a:rPr lang="sk-SK" sz="2000" dirty="0" smtClean="0"/>
              <a:t>Vyhotovené objednávky do 10 pracovných dní</a:t>
            </a:r>
          </a:p>
          <a:p>
            <a:pPr lvl="1"/>
            <a:r>
              <a:rPr lang="sk-SK" sz="2000" dirty="0" smtClean="0"/>
              <a:t>Faktúry do 30 dní od úhrady</a:t>
            </a:r>
          </a:p>
          <a:p>
            <a:endParaRPr lang="sk-S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sk-SK" dirty="0" smtClean="0"/>
              <a:t>Povinnosť zverejňovať – inšpirácia z miest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Má to zmysel?</a:t>
            </a:r>
            <a:endParaRPr lang="sk-SK" dirty="0"/>
          </a:p>
        </p:txBody>
      </p:sp>
      <p:pic>
        <p:nvPicPr>
          <p:cNvPr id="4" name="Zástupný symbol obsahu 7" descr="Návštevy - CRZ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14348" y="1643050"/>
            <a:ext cx="6986592" cy="429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20"/>
          </p:nvPr>
        </p:nvSpPr>
        <p:spPr>
          <a:xfrm>
            <a:off x="500034" y="1651000"/>
            <a:ext cx="8097866" cy="3921140"/>
          </a:xfrm>
        </p:spPr>
        <p:txBody>
          <a:bodyPr/>
          <a:lstStyle/>
          <a:p>
            <a:r>
              <a:rPr lang="sk-SK" sz="2000" dirty="0" smtClean="0"/>
              <a:t>Čo ak sa zmluva nezverejní?</a:t>
            </a:r>
          </a:p>
          <a:p>
            <a:pPr lvl="1"/>
            <a:r>
              <a:rPr lang="sk-SK" sz="1800" dirty="0" smtClean="0"/>
              <a:t>Väčší problém (zrejme) pri ROPO a firmách</a:t>
            </a:r>
          </a:p>
          <a:p>
            <a:pPr lvl="1"/>
            <a:r>
              <a:rPr lang="sk-SK" sz="1800" dirty="0" smtClean="0"/>
              <a:t>Ako sa dozvedieť, že vôbec nejaká zmluva bola? (Radvaň, JAVYS)</a:t>
            </a:r>
          </a:p>
          <a:p>
            <a:pPr lvl="1"/>
            <a:r>
              <a:rPr lang="sk-SK" sz="1800" dirty="0" smtClean="0"/>
              <a:t>Teoreticky, trestnoprávne následky. Ale ako?</a:t>
            </a:r>
          </a:p>
          <a:p>
            <a:pPr lvl="1"/>
            <a:r>
              <a:rPr lang="sk-SK" sz="1800" dirty="0" smtClean="0"/>
              <a:t>Čo si myslia právnici? Aj ne-právnici.</a:t>
            </a:r>
          </a:p>
          <a:p>
            <a:pPr lvl="1"/>
            <a:endParaRPr lang="sk-SK" sz="2000" dirty="0" smtClean="0"/>
          </a:p>
          <a:p>
            <a:r>
              <a:rPr lang="sk-SK" sz="2000" dirty="0" smtClean="0"/>
              <a:t>Nezverejňujú sa:služobné, pracovné, burzové, cenné papiere, poskytovanie sociálnych služieb, ...</a:t>
            </a:r>
          </a:p>
          <a:p>
            <a:endParaRPr lang="sk-SK" sz="2000" dirty="0" smtClean="0"/>
          </a:p>
          <a:p>
            <a:r>
              <a:rPr lang="sk-SK" sz="2000" dirty="0" smtClean="0"/>
              <a:t>a časti: technické predlohy, návody, výkresy, projektové dokumentácie,  modely, spôsob výpočtu jednotkových cien, vzory</a:t>
            </a:r>
          </a:p>
          <a:p>
            <a:endParaRPr lang="sk-SK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Problémy a výnimky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20"/>
          </p:nvPr>
        </p:nvSpPr>
        <p:spPr>
          <a:xfrm>
            <a:off x="500034" y="1651000"/>
            <a:ext cx="8097866" cy="3921140"/>
          </a:xfrm>
        </p:spPr>
        <p:txBody>
          <a:bodyPr/>
          <a:lstStyle/>
          <a:p>
            <a:r>
              <a:rPr lang="sk-SK" dirty="0" smtClean="0"/>
              <a:t>Mnohí z vás vedia viac </a:t>
            </a:r>
            <a:r>
              <a:rPr lang="sk-SK" dirty="0" smtClean="0">
                <a:sym typeface="Wingdings" pitchFamily="2" charset="2"/>
              </a:rPr>
              <a:t></a:t>
            </a:r>
            <a:endParaRPr lang="sk-SK" dirty="0" smtClean="0"/>
          </a:p>
          <a:p>
            <a:r>
              <a:rPr lang="sk-SK" dirty="0" smtClean="0"/>
              <a:t>Kto?		aktivisti, politici, novinári, NGOs</a:t>
            </a:r>
          </a:p>
          <a:p>
            <a:r>
              <a:rPr lang="sk-SK" dirty="0" smtClean="0"/>
              <a:t>Ako?		systematicky, na podnet, ku kauzám, benchmark</a:t>
            </a:r>
          </a:p>
          <a:p>
            <a:r>
              <a:rPr lang="sk-SK" dirty="0" smtClean="0"/>
              <a:t>Čo?		opodstatnenosť, efektívnosť</a:t>
            </a:r>
          </a:p>
          <a:p>
            <a:r>
              <a:rPr lang="sk-SK" dirty="0" smtClean="0"/>
              <a:t>Kritika?	ťažkosti posúdiť (IT), komplexnosť problémov (právne 					služby), „prvoplánovosť“ (cena)</a:t>
            </a:r>
          </a:p>
          <a:p>
            <a:endParaRPr lang="sk-SK" dirty="0" smtClean="0"/>
          </a:p>
          <a:p>
            <a:r>
              <a:rPr lang="sk-SK" dirty="0" smtClean="0"/>
              <a:t>Prípady:	morské plody na Úrade vlády, nákupy áut, tonery, právne 				služby</a:t>
            </a:r>
          </a:p>
          <a:p>
            <a:endParaRPr lang="sk-SK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s informáciami naložiť?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20"/>
          </p:nvPr>
        </p:nvSpPr>
        <p:spPr>
          <a:xfrm>
            <a:off x="500034" y="1651000"/>
            <a:ext cx="8097866" cy="3921140"/>
          </a:xfrm>
        </p:spPr>
        <p:txBody>
          <a:bodyPr/>
          <a:lstStyle/>
          <a:p>
            <a:r>
              <a:rPr lang="sk-SK" sz="2000" dirty="0" smtClean="0"/>
              <a:t>Výnos MF SR o štandardoch pre informačné systémy verejnej správy č. 55/2014</a:t>
            </a:r>
          </a:p>
          <a:p>
            <a:r>
              <a:rPr lang="sk-SK" sz="2000" dirty="0" smtClean="0"/>
              <a:t>zodpovedná je povinná osoba</a:t>
            </a:r>
          </a:p>
          <a:p>
            <a:endParaRPr lang="sk-SK" sz="2000" dirty="0" smtClean="0"/>
          </a:p>
          <a:p>
            <a:r>
              <a:rPr lang="sk-SK" sz="2000" dirty="0" smtClean="0"/>
              <a:t>možnosť udelenia pokuty MF</a:t>
            </a:r>
          </a:p>
          <a:p>
            <a:r>
              <a:rPr lang="sk-SK" sz="2000" dirty="0" smtClean="0"/>
              <a:t>Zákon č. 275/2006 – za nedodržiavanie štandardov pokuta až do výšky 25 tisíc eur</a:t>
            </a:r>
          </a:p>
          <a:p>
            <a:endParaRPr lang="sk-SK" sz="2000" dirty="0" smtClean="0"/>
          </a:p>
          <a:p>
            <a:r>
              <a:rPr lang="sk-SK" sz="2000" dirty="0" smtClean="0"/>
              <a:t>textové súbory: umožnenie spracovania a rozoznávania textových častí obsahu dokumentov = nie len skenovaný obrázok</a:t>
            </a:r>
          </a:p>
          <a:p>
            <a:r>
              <a:rPr lang="sk-SK" sz="2000" dirty="0" smtClean="0"/>
              <a:t>dataset: umožňuje automatické spracovanie = pevná schéma</a:t>
            </a:r>
          </a:p>
          <a:p>
            <a:endParaRPr lang="sk-SK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Kvalita zverejňovania - rámec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20"/>
          </p:nvPr>
        </p:nvSpPr>
        <p:spPr>
          <a:xfrm>
            <a:off x="500034" y="1651000"/>
            <a:ext cx="8097866" cy="3921140"/>
          </a:xfrm>
        </p:spPr>
        <p:txBody>
          <a:bodyPr/>
          <a:lstStyle/>
          <a:p>
            <a:r>
              <a:rPr lang="sk-SK" sz="2000" dirty="0" smtClean="0"/>
              <a:t>menšie obce – chýba motivácia</a:t>
            </a:r>
          </a:p>
          <a:p>
            <a:endParaRPr lang="sk-SK" sz="2000" dirty="0" smtClean="0"/>
          </a:p>
          <a:p>
            <a:pPr lvl="1">
              <a:buFont typeface="Arial" pitchFamily="34" charset="0"/>
              <a:buChar char="•"/>
            </a:pPr>
            <a:r>
              <a:rPr lang="sk-SK" sz="2000" dirty="0" smtClean="0"/>
              <a:t>„jedna veľká rodina“</a:t>
            </a:r>
          </a:p>
          <a:p>
            <a:pPr lvl="1"/>
            <a:endParaRPr lang="sk-SK" sz="2000" dirty="0" smtClean="0"/>
          </a:p>
          <a:p>
            <a:pPr lvl="1">
              <a:buFont typeface="Arial" pitchFamily="34" charset="0"/>
              <a:buChar char="•"/>
            </a:pPr>
            <a:r>
              <a:rPr lang="sk-SK" sz="2000" dirty="0" smtClean="0"/>
              <a:t>občianska angažovanosť</a:t>
            </a:r>
          </a:p>
          <a:p>
            <a:pPr lvl="1">
              <a:buFont typeface="Arial" pitchFamily="34" charset="0"/>
              <a:buChar char="•"/>
            </a:pPr>
            <a:endParaRPr lang="sk-SK" sz="2000" dirty="0" smtClean="0"/>
          </a:p>
          <a:p>
            <a:pPr lvl="1">
              <a:buFont typeface="Arial" pitchFamily="34" charset="0"/>
              <a:buChar char="•"/>
            </a:pPr>
            <a:r>
              <a:rPr lang="sk-SK" sz="2000" dirty="0" smtClean="0"/>
              <a:t>médiá</a:t>
            </a:r>
          </a:p>
          <a:p>
            <a:pPr lvl="1"/>
            <a:endParaRPr lang="sk-SK" sz="2000" dirty="0" smtClean="0"/>
          </a:p>
          <a:p>
            <a:endParaRPr lang="sk-SK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Zverejňujú obce zmluvy?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-presentation-template-2014">
  <a:themeElements>
    <a:clrScheme name="Custom 6">
      <a:dk1>
        <a:srgbClr val="00003E"/>
      </a:dk1>
      <a:lt1>
        <a:sysClr val="window" lastClr="FFFFFF"/>
      </a:lt1>
      <a:dk2>
        <a:srgbClr val="00003A"/>
      </a:dk2>
      <a:lt2>
        <a:srgbClr val="E9EAF0"/>
      </a:lt2>
      <a:accent1>
        <a:srgbClr val="00003D"/>
      </a:accent1>
      <a:accent2>
        <a:srgbClr val="83C1C6"/>
      </a:accent2>
      <a:accent3>
        <a:srgbClr val="E78D35"/>
      </a:accent3>
      <a:accent4>
        <a:srgbClr val="909CE1"/>
      </a:accent4>
      <a:accent5>
        <a:srgbClr val="000029"/>
      </a:accent5>
      <a:accent6>
        <a:srgbClr val="CC5439"/>
      </a:accent6>
      <a:hlink>
        <a:srgbClr val="418CB2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NEXALA">
      <a:dk1>
        <a:srgbClr val="002C44"/>
      </a:dk1>
      <a:lt1>
        <a:srgbClr val="FFFFFE"/>
      </a:lt1>
      <a:dk2>
        <a:srgbClr val="002C44"/>
      </a:dk2>
      <a:lt2>
        <a:srgbClr val="DDDEDD"/>
      </a:lt2>
      <a:accent1>
        <a:srgbClr val="141313"/>
      </a:accent1>
      <a:accent2>
        <a:srgbClr val="313231"/>
      </a:accent2>
      <a:accent3>
        <a:srgbClr val="505150"/>
      </a:accent3>
      <a:accent4>
        <a:srgbClr val="6D6E6D"/>
      </a:accent4>
      <a:accent5>
        <a:srgbClr val="8D8E8D"/>
      </a:accent5>
      <a:accent6>
        <a:srgbClr val="B2B3B2"/>
      </a:accent6>
      <a:hlink>
        <a:srgbClr val="29ABE2"/>
      </a:hlink>
      <a:folHlink>
        <a:srgbClr val="002C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ti-presentation-template-2014.potx</Template>
  <TotalTime>939</TotalTime>
  <Words>470</Words>
  <Application>Microsoft Macintosh PowerPoint</Application>
  <PresentationFormat>On-screen Show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ti-presentation-template-2014</vt:lpstr>
      <vt:lpstr>Office Theme</vt:lpstr>
      <vt:lpstr>Zmluvy, faktúry, objednávky  ako nástroje verejnej kontroly</vt:lpstr>
      <vt:lpstr>Obsah</vt:lpstr>
      <vt:lpstr>Prečo zverejňovať? Prečo tie dáta využívať?</vt:lpstr>
      <vt:lpstr>Povinnosť zverejňovať – inšpirácia z miest</vt:lpstr>
      <vt:lpstr>Má to zmysel?</vt:lpstr>
      <vt:lpstr>Problémy a výnimky</vt:lpstr>
      <vt:lpstr>Ako s informáciami naložiť?</vt:lpstr>
      <vt:lpstr>Kvalita zverejňovania - rámec</vt:lpstr>
      <vt:lpstr>Zverejňujú obce zmluvy?</vt:lpstr>
      <vt:lpstr>Zverejňujú obce zmluvy kvalitne?</vt:lpstr>
      <vt:lpstr>Prístup k zmluvám</vt:lpstr>
      <vt:lpstr>Metadáta</vt:lpstr>
      <vt:lpstr>Plné zverejnenie a vlastnosti dokumentov</vt:lpstr>
      <vt:lpstr>Užívateľský komfort</vt:lpstr>
      <vt:lpstr>Ako zlepšiť kvalitu zverejňovania?</vt:lpstr>
      <vt:lpstr>Slide 16</vt:lpstr>
    </vt:vector>
  </TitlesOfParts>
  <Manager/>
  <Company>bruc1e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charlie  brown</dc:creator>
  <cp:keywords/>
  <dc:description/>
  <cp:lastModifiedBy>Martin Kollárik</cp:lastModifiedBy>
  <cp:revision>179</cp:revision>
  <dcterms:created xsi:type="dcterms:W3CDTF">2013-10-14T13:11:05Z</dcterms:created>
  <dcterms:modified xsi:type="dcterms:W3CDTF">2015-07-25T08:53:56Z</dcterms:modified>
  <cp:category/>
</cp:coreProperties>
</file>