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  <p:sldMasterId id="2147483657" r:id="rId3"/>
  </p:sldMasterIdLst>
  <p:notesMasterIdLst>
    <p:notesMasterId r:id="rId33"/>
  </p:notesMasterIdLst>
  <p:handoutMasterIdLst>
    <p:handoutMasterId r:id="rId34"/>
  </p:handoutMasterIdLst>
  <p:sldIdLst>
    <p:sldId id="271" r:id="rId4"/>
    <p:sldId id="269" r:id="rId5"/>
    <p:sldId id="287" r:id="rId6"/>
    <p:sldId id="298" r:id="rId7"/>
    <p:sldId id="299" r:id="rId8"/>
    <p:sldId id="286" r:id="rId9"/>
    <p:sldId id="295" r:id="rId10"/>
    <p:sldId id="267" r:id="rId11"/>
    <p:sldId id="296" r:id="rId12"/>
    <p:sldId id="285" r:id="rId13"/>
    <p:sldId id="288" r:id="rId14"/>
    <p:sldId id="270" r:id="rId15"/>
    <p:sldId id="273" r:id="rId16"/>
    <p:sldId id="276" r:id="rId17"/>
    <p:sldId id="274" r:id="rId18"/>
    <p:sldId id="283" r:id="rId19"/>
    <p:sldId id="293" r:id="rId20"/>
    <p:sldId id="294" r:id="rId21"/>
    <p:sldId id="301" r:id="rId22"/>
    <p:sldId id="275" r:id="rId23"/>
    <p:sldId id="290" r:id="rId24"/>
    <p:sldId id="291" r:id="rId25"/>
    <p:sldId id="297" r:id="rId26"/>
    <p:sldId id="289" r:id="rId27"/>
    <p:sldId id="278" r:id="rId28"/>
    <p:sldId id="279" r:id="rId29"/>
    <p:sldId id="284" r:id="rId30"/>
    <p:sldId id="282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F769A41F-6ED9-45A5-9276-0BB538AA80CD}">
          <p14:sldIdLst>
            <p14:sldId id="271"/>
            <p14:sldId id="269"/>
            <p14:sldId id="287"/>
            <p14:sldId id="298"/>
            <p14:sldId id="299"/>
            <p14:sldId id="286"/>
            <p14:sldId id="295"/>
            <p14:sldId id="267"/>
            <p14:sldId id="296"/>
            <p14:sldId id="285"/>
            <p14:sldId id="288"/>
            <p14:sldId id="270"/>
            <p14:sldId id="273"/>
            <p14:sldId id="276"/>
            <p14:sldId id="274"/>
            <p14:sldId id="283"/>
            <p14:sldId id="293"/>
            <p14:sldId id="294"/>
            <p14:sldId id="301"/>
            <p14:sldId id="275"/>
            <p14:sldId id="290"/>
            <p14:sldId id="291"/>
            <p14:sldId id="297"/>
            <p14:sldId id="289"/>
            <p14:sldId id="278"/>
            <p14:sldId id="279"/>
            <p14:sldId id="284"/>
            <p14:sldId id="282"/>
          </p14:sldIdLst>
        </p14:section>
        <p14:section name="Sekcia bez názvu" id="{B2ADDE58-3CB8-47B8-971B-E5B805997EA4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5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E"/>
    <a:srgbClr val="000040"/>
    <a:srgbClr val="152758"/>
    <a:srgbClr val="FF17DA"/>
    <a:srgbClr val="009FEE"/>
    <a:srgbClr val="00ABE2"/>
    <a:srgbClr val="002C44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33" autoAdjust="0"/>
  </p:normalViewPr>
  <p:slideViewPr>
    <p:cSldViewPr>
      <p:cViewPr varScale="1">
        <p:scale>
          <a:sx n="110" d="100"/>
          <a:sy n="110" d="100"/>
        </p:scale>
        <p:origin x="1650" y="72"/>
      </p:cViewPr>
      <p:guideLst>
        <p:guide orient="horz" pos="1920"/>
        <p:guide pos="5416"/>
      </p:guideLst>
    </p:cSldViewPr>
  </p:slideViewPr>
  <p:outlineViewPr>
    <p:cViewPr>
      <p:scale>
        <a:sx n="33" d="100"/>
        <a:sy n="33" d="100"/>
      </p:scale>
      <p:origin x="0" y="-3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esta2014.transparency.sk/sk/sets/mesta-2014" TargetMode="External"/><Relationship Id="rId1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8B756-1F32-4739-A678-5AB40E0E74AC}" type="doc">
      <dgm:prSet loTypeId="urn:microsoft.com/office/officeart/2005/8/layout/vList4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D1063ED-51D2-4F09-94FB-E99D100EAD54}">
      <dgm:prSet/>
      <dgm:spPr>
        <a:solidFill>
          <a:srgbClr val="FFC000"/>
        </a:solidFill>
      </dgm:spPr>
      <dgm:t>
        <a:bodyPr/>
        <a:lstStyle/>
        <a:p>
          <a:pPr rtl="0"/>
          <a:r>
            <a:rPr lang="sk-SK" dirty="0" smtClean="0"/>
            <a:t>1. miesto – Martin (72%)</a:t>
          </a:r>
          <a:endParaRPr lang="sk-SK" dirty="0"/>
        </a:p>
      </dgm:t>
    </dgm:pt>
    <dgm:pt modelId="{07F09A2E-A1F2-47A7-A703-5EAF902FE612}" type="parTrans" cxnId="{845F601F-25E1-4CA1-8EBF-ACFAC94BD70A}">
      <dgm:prSet/>
      <dgm:spPr/>
      <dgm:t>
        <a:bodyPr/>
        <a:lstStyle/>
        <a:p>
          <a:endParaRPr lang="sk-SK"/>
        </a:p>
      </dgm:t>
    </dgm:pt>
    <dgm:pt modelId="{53A5DCA0-3AB8-4794-9E96-509B13F7AB85}" type="sibTrans" cxnId="{845F601F-25E1-4CA1-8EBF-ACFAC94BD70A}">
      <dgm:prSet/>
      <dgm:spPr/>
      <dgm:t>
        <a:bodyPr/>
        <a:lstStyle/>
        <a:p>
          <a:endParaRPr lang="sk-SK"/>
        </a:p>
      </dgm:t>
    </dgm:pt>
    <dgm:pt modelId="{CBA0D06C-C63B-4097-AA95-380A83B74A3C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sk-SK" sz="3200" dirty="0" smtClean="0"/>
            <a:t>2. miesto – Prievidza (71%)</a:t>
          </a:r>
          <a:endParaRPr lang="sk-SK" sz="3200" dirty="0"/>
        </a:p>
      </dgm:t>
    </dgm:pt>
    <dgm:pt modelId="{42ED4D6D-575E-40CB-8838-B3A97EDB17DD}" type="parTrans" cxnId="{41054B4F-4927-42E3-8F27-00B48522C5EE}">
      <dgm:prSet/>
      <dgm:spPr/>
      <dgm:t>
        <a:bodyPr/>
        <a:lstStyle/>
        <a:p>
          <a:endParaRPr lang="sk-SK"/>
        </a:p>
      </dgm:t>
    </dgm:pt>
    <dgm:pt modelId="{2A67104B-6FF4-46CD-A364-9D7A09F0638D}" type="sibTrans" cxnId="{41054B4F-4927-42E3-8F27-00B48522C5EE}">
      <dgm:prSet/>
      <dgm:spPr/>
      <dgm:t>
        <a:bodyPr/>
        <a:lstStyle/>
        <a:p>
          <a:endParaRPr lang="sk-SK"/>
        </a:p>
      </dgm:t>
    </dgm:pt>
    <dgm:pt modelId="{7E6172DE-D3C1-4977-8C76-7BAD33D2B9D5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sk-SK" sz="3200" dirty="0" smtClean="0"/>
            <a:t>3. miesto – Rožňava (70%)</a:t>
          </a:r>
          <a:endParaRPr lang="sk-SK" sz="3200" dirty="0"/>
        </a:p>
      </dgm:t>
    </dgm:pt>
    <dgm:pt modelId="{69723833-E4D0-417F-84B3-571395A1CDF5}" type="parTrans" cxnId="{1218EDE2-5D0B-4F98-A321-E302A25EDDF4}">
      <dgm:prSet/>
      <dgm:spPr/>
      <dgm:t>
        <a:bodyPr/>
        <a:lstStyle/>
        <a:p>
          <a:endParaRPr lang="sk-SK"/>
        </a:p>
      </dgm:t>
    </dgm:pt>
    <dgm:pt modelId="{B4EC9C8E-1E0C-4654-BD12-5315411F8C31}" type="sibTrans" cxnId="{1218EDE2-5D0B-4F98-A321-E302A25EDDF4}">
      <dgm:prSet/>
      <dgm:spPr/>
      <dgm:t>
        <a:bodyPr/>
        <a:lstStyle/>
        <a:p>
          <a:endParaRPr lang="sk-SK"/>
        </a:p>
      </dgm:t>
    </dgm:pt>
    <dgm:pt modelId="{EA28BAB5-003C-4BEE-B506-066E93DA61E3}" type="pres">
      <dgm:prSet presAssocID="{AD18B756-1F32-4739-A678-5AB40E0E74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4A9E418-1C5B-408A-80F5-FAAD3661BD74}" type="pres">
      <dgm:prSet presAssocID="{BD1063ED-51D2-4F09-94FB-E99D100EAD54}" presName="comp" presStyleCnt="0"/>
      <dgm:spPr/>
    </dgm:pt>
    <dgm:pt modelId="{B1DC6931-C471-454E-B817-828FB86286B0}" type="pres">
      <dgm:prSet presAssocID="{BD1063ED-51D2-4F09-94FB-E99D100EAD54}" presName="box" presStyleLbl="node1" presStyleIdx="0" presStyleCnt="3" custLinFactNeighborX="9124"/>
      <dgm:spPr/>
      <dgm:t>
        <a:bodyPr/>
        <a:lstStyle/>
        <a:p>
          <a:endParaRPr lang="sk-SK"/>
        </a:p>
      </dgm:t>
    </dgm:pt>
    <dgm:pt modelId="{036255A7-694A-446F-ADE5-081C5B891B1E}" type="pres">
      <dgm:prSet presAssocID="{BD1063ED-51D2-4F09-94FB-E99D100EAD5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13EF620E-DD48-4572-8CA5-6D5450FC69BB}" type="pres">
      <dgm:prSet presAssocID="{BD1063ED-51D2-4F09-94FB-E99D100EAD5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31F2BC0-3C46-44EE-B1CC-85D18709307A}" type="pres">
      <dgm:prSet presAssocID="{53A5DCA0-3AB8-4794-9E96-509B13F7AB85}" presName="spacer" presStyleCnt="0"/>
      <dgm:spPr/>
    </dgm:pt>
    <dgm:pt modelId="{C25E34B5-D33D-4D69-9EBA-5E7774AFAE7E}" type="pres">
      <dgm:prSet presAssocID="{CBA0D06C-C63B-4097-AA95-380A83B74A3C}" presName="comp" presStyleCnt="0"/>
      <dgm:spPr/>
    </dgm:pt>
    <dgm:pt modelId="{ABFE5171-3827-4278-956F-8A1A12B26AAE}" type="pres">
      <dgm:prSet presAssocID="{CBA0D06C-C63B-4097-AA95-380A83B74A3C}" presName="box" presStyleLbl="node1" presStyleIdx="1" presStyleCnt="3" custLinFactNeighborX="-198" custLinFactNeighborY="-3924"/>
      <dgm:spPr/>
      <dgm:t>
        <a:bodyPr/>
        <a:lstStyle/>
        <a:p>
          <a:endParaRPr lang="sk-SK"/>
        </a:p>
      </dgm:t>
    </dgm:pt>
    <dgm:pt modelId="{C1C704E4-8FCF-4B62-A8A6-1BDABDF7E73A}" type="pres">
      <dgm:prSet presAssocID="{CBA0D06C-C63B-4097-AA95-380A83B74A3C}" presName="img" presStyleLbl="fgImgPlace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3FE17A4-2215-4086-8C0F-B0C713A67EF4}" type="pres">
      <dgm:prSet presAssocID="{CBA0D06C-C63B-4097-AA95-380A83B74A3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8BBD527-7498-4504-B919-21DA60F7B69E}" type="pres">
      <dgm:prSet presAssocID="{2A67104B-6FF4-46CD-A364-9D7A09F0638D}" presName="spacer" presStyleCnt="0"/>
      <dgm:spPr/>
    </dgm:pt>
    <dgm:pt modelId="{375B3A7D-5D12-41CF-B2C2-05773041C987}" type="pres">
      <dgm:prSet presAssocID="{7E6172DE-D3C1-4977-8C76-7BAD33D2B9D5}" presName="comp" presStyleCnt="0"/>
      <dgm:spPr/>
    </dgm:pt>
    <dgm:pt modelId="{9CA5BD92-4A79-4E10-A410-5680288BCEFF}" type="pres">
      <dgm:prSet presAssocID="{7E6172DE-D3C1-4977-8C76-7BAD33D2B9D5}" presName="box" presStyleLbl="node1" presStyleIdx="2" presStyleCnt="3"/>
      <dgm:spPr/>
      <dgm:t>
        <a:bodyPr/>
        <a:lstStyle/>
        <a:p>
          <a:endParaRPr lang="sk-SK"/>
        </a:p>
      </dgm:t>
    </dgm:pt>
    <dgm:pt modelId="{80FBC2FB-9DB1-4EA8-8C13-AFF3CA6E33B7}" type="pres">
      <dgm:prSet presAssocID="{7E6172DE-D3C1-4977-8C76-7BAD33D2B9D5}" presName="img" presStyleLbl="fgImgPlace1" presStyleIdx="2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61A4765-7289-4983-9C37-78C74C74C587}" type="pres">
      <dgm:prSet presAssocID="{7E6172DE-D3C1-4977-8C76-7BAD33D2B9D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1945CFA6-80A5-4850-A1B5-D7585BF1D9E8}" type="presOf" srcId="{7E6172DE-D3C1-4977-8C76-7BAD33D2B9D5}" destId="{9CA5BD92-4A79-4E10-A410-5680288BCEFF}" srcOrd="0" destOrd="0" presId="urn:microsoft.com/office/officeart/2005/8/layout/vList4#8"/>
    <dgm:cxn modelId="{1218EDE2-5D0B-4F98-A321-E302A25EDDF4}" srcId="{AD18B756-1F32-4739-A678-5AB40E0E74AC}" destId="{7E6172DE-D3C1-4977-8C76-7BAD33D2B9D5}" srcOrd="2" destOrd="0" parTransId="{69723833-E4D0-417F-84B3-571395A1CDF5}" sibTransId="{B4EC9C8E-1E0C-4654-BD12-5315411F8C31}"/>
    <dgm:cxn modelId="{86FC1240-F224-4D68-A2E1-C6B308939C15}" type="presOf" srcId="{BD1063ED-51D2-4F09-94FB-E99D100EAD54}" destId="{13EF620E-DD48-4572-8CA5-6D5450FC69BB}" srcOrd="1" destOrd="0" presId="urn:microsoft.com/office/officeart/2005/8/layout/vList4#8"/>
    <dgm:cxn modelId="{E907B361-D8F4-421B-9C51-1E9AEB0F4508}" type="presOf" srcId="{CBA0D06C-C63B-4097-AA95-380A83B74A3C}" destId="{ABFE5171-3827-4278-956F-8A1A12B26AAE}" srcOrd="0" destOrd="0" presId="urn:microsoft.com/office/officeart/2005/8/layout/vList4#8"/>
    <dgm:cxn modelId="{C7CBC8A8-8D82-40A7-B347-7BD682A7A002}" type="presOf" srcId="{AD18B756-1F32-4739-A678-5AB40E0E74AC}" destId="{EA28BAB5-003C-4BEE-B506-066E93DA61E3}" srcOrd="0" destOrd="0" presId="urn:microsoft.com/office/officeart/2005/8/layout/vList4#8"/>
    <dgm:cxn modelId="{845F601F-25E1-4CA1-8EBF-ACFAC94BD70A}" srcId="{AD18B756-1F32-4739-A678-5AB40E0E74AC}" destId="{BD1063ED-51D2-4F09-94FB-E99D100EAD54}" srcOrd="0" destOrd="0" parTransId="{07F09A2E-A1F2-47A7-A703-5EAF902FE612}" sibTransId="{53A5DCA0-3AB8-4794-9E96-509B13F7AB85}"/>
    <dgm:cxn modelId="{41054B4F-4927-42E3-8F27-00B48522C5EE}" srcId="{AD18B756-1F32-4739-A678-5AB40E0E74AC}" destId="{CBA0D06C-C63B-4097-AA95-380A83B74A3C}" srcOrd="1" destOrd="0" parTransId="{42ED4D6D-575E-40CB-8838-B3A97EDB17DD}" sibTransId="{2A67104B-6FF4-46CD-A364-9D7A09F0638D}"/>
    <dgm:cxn modelId="{8F2AD08C-B23A-4E23-96DF-6F3FEE129D2E}" type="presOf" srcId="{7E6172DE-D3C1-4977-8C76-7BAD33D2B9D5}" destId="{F61A4765-7289-4983-9C37-78C74C74C587}" srcOrd="1" destOrd="0" presId="urn:microsoft.com/office/officeart/2005/8/layout/vList4#8"/>
    <dgm:cxn modelId="{1CEA9EF5-99E6-4FDF-9F88-CA5AEE158621}" type="presOf" srcId="{BD1063ED-51D2-4F09-94FB-E99D100EAD54}" destId="{B1DC6931-C471-454E-B817-828FB86286B0}" srcOrd="0" destOrd="0" presId="urn:microsoft.com/office/officeart/2005/8/layout/vList4#8"/>
    <dgm:cxn modelId="{A4D4597B-98F4-40A9-B91C-2394901DA734}" type="presOf" srcId="{CBA0D06C-C63B-4097-AA95-380A83B74A3C}" destId="{53FE17A4-2215-4086-8C0F-B0C713A67EF4}" srcOrd="1" destOrd="0" presId="urn:microsoft.com/office/officeart/2005/8/layout/vList4#8"/>
    <dgm:cxn modelId="{CCFDDB52-AF5D-4526-9C22-DB0DF20C6D02}" type="presParOf" srcId="{EA28BAB5-003C-4BEE-B506-066E93DA61E3}" destId="{14A9E418-1C5B-408A-80F5-FAAD3661BD74}" srcOrd="0" destOrd="0" presId="urn:microsoft.com/office/officeart/2005/8/layout/vList4#8"/>
    <dgm:cxn modelId="{5BC3B3A5-072B-41E6-AEA2-746A1463F9A1}" type="presParOf" srcId="{14A9E418-1C5B-408A-80F5-FAAD3661BD74}" destId="{B1DC6931-C471-454E-B817-828FB86286B0}" srcOrd="0" destOrd="0" presId="urn:microsoft.com/office/officeart/2005/8/layout/vList4#8"/>
    <dgm:cxn modelId="{BF73F1DD-C849-4130-A4DC-F4588ABB608E}" type="presParOf" srcId="{14A9E418-1C5B-408A-80F5-FAAD3661BD74}" destId="{036255A7-694A-446F-ADE5-081C5B891B1E}" srcOrd="1" destOrd="0" presId="urn:microsoft.com/office/officeart/2005/8/layout/vList4#8"/>
    <dgm:cxn modelId="{B33B1DF4-7362-4F92-8960-E05FD2984AEB}" type="presParOf" srcId="{14A9E418-1C5B-408A-80F5-FAAD3661BD74}" destId="{13EF620E-DD48-4572-8CA5-6D5450FC69BB}" srcOrd="2" destOrd="0" presId="urn:microsoft.com/office/officeart/2005/8/layout/vList4#8"/>
    <dgm:cxn modelId="{EA263457-9E92-469E-BF3B-CDE3E99FC77A}" type="presParOf" srcId="{EA28BAB5-003C-4BEE-B506-066E93DA61E3}" destId="{431F2BC0-3C46-44EE-B1CC-85D18709307A}" srcOrd="1" destOrd="0" presId="urn:microsoft.com/office/officeart/2005/8/layout/vList4#8"/>
    <dgm:cxn modelId="{BA11B98F-7517-4980-973E-D2CFBEAC17AE}" type="presParOf" srcId="{EA28BAB5-003C-4BEE-B506-066E93DA61E3}" destId="{C25E34B5-D33D-4D69-9EBA-5E7774AFAE7E}" srcOrd="2" destOrd="0" presId="urn:microsoft.com/office/officeart/2005/8/layout/vList4#8"/>
    <dgm:cxn modelId="{CA512BFF-FB39-49CF-98AE-30C3A87A6AE3}" type="presParOf" srcId="{C25E34B5-D33D-4D69-9EBA-5E7774AFAE7E}" destId="{ABFE5171-3827-4278-956F-8A1A12B26AAE}" srcOrd="0" destOrd="0" presId="urn:microsoft.com/office/officeart/2005/8/layout/vList4#8"/>
    <dgm:cxn modelId="{AA92FD09-8552-4E65-874B-6F152810BEB8}" type="presParOf" srcId="{C25E34B5-D33D-4D69-9EBA-5E7774AFAE7E}" destId="{C1C704E4-8FCF-4B62-A8A6-1BDABDF7E73A}" srcOrd="1" destOrd="0" presId="urn:microsoft.com/office/officeart/2005/8/layout/vList4#8"/>
    <dgm:cxn modelId="{0910F80B-E275-4585-85B8-F3BCEAF72BB2}" type="presParOf" srcId="{C25E34B5-D33D-4D69-9EBA-5E7774AFAE7E}" destId="{53FE17A4-2215-4086-8C0F-B0C713A67EF4}" srcOrd="2" destOrd="0" presId="urn:microsoft.com/office/officeart/2005/8/layout/vList4#8"/>
    <dgm:cxn modelId="{51790506-2247-43C8-91EE-C2F2B2399542}" type="presParOf" srcId="{EA28BAB5-003C-4BEE-B506-066E93DA61E3}" destId="{48BBD527-7498-4504-B919-21DA60F7B69E}" srcOrd="3" destOrd="0" presId="urn:microsoft.com/office/officeart/2005/8/layout/vList4#8"/>
    <dgm:cxn modelId="{F826D8F4-31F1-42A5-92E6-B9E5E914DE57}" type="presParOf" srcId="{EA28BAB5-003C-4BEE-B506-066E93DA61E3}" destId="{375B3A7D-5D12-41CF-B2C2-05773041C987}" srcOrd="4" destOrd="0" presId="urn:microsoft.com/office/officeart/2005/8/layout/vList4#8"/>
    <dgm:cxn modelId="{9A769BA6-7C04-4037-AE27-607B1A274C8D}" type="presParOf" srcId="{375B3A7D-5D12-41CF-B2C2-05773041C987}" destId="{9CA5BD92-4A79-4E10-A410-5680288BCEFF}" srcOrd="0" destOrd="0" presId="urn:microsoft.com/office/officeart/2005/8/layout/vList4#8"/>
    <dgm:cxn modelId="{333945AF-6702-4926-B5B9-CACA6B1C1B4E}" type="presParOf" srcId="{375B3A7D-5D12-41CF-B2C2-05773041C987}" destId="{80FBC2FB-9DB1-4EA8-8C13-AFF3CA6E33B7}" srcOrd="1" destOrd="0" presId="urn:microsoft.com/office/officeart/2005/8/layout/vList4#8"/>
    <dgm:cxn modelId="{1FF421AB-C013-4936-B3C8-C3787AE5FA61}" type="presParOf" srcId="{375B3A7D-5D12-41CF-B2C2-05773041C987}" destId="{F61A4765-7289-4983-9C37-78C74C74C587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C6931-C471-454E-B817-828FB86286B0}">
      <dsp:nvSpPr>
        <dsp:cNvPr id="0" name=""/>
        <dsp:cNvSpPr/>
      </dsp:nvSpPr>
      <dsp:spPr>
        <a:xfrm>
          <a:off x="0" y="0"/>
          <a:ext cx="7724514" cy="128978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100" kern="1200" dirty="0" smtClean="0"/>
            <a:t>1. miesto – Martin (72%)</a:t>
          </a:r>
          <a:endParaRPr lang="sk-SK" sz="4100" kern="1200" dirty="0"/>
        </a:p>
      </dsp:txBody>
      <dsp:txXfrm>
        <a:off x="1673881" y="0"/>
        <a:ext cx="6050632" cy="1289785"/>
      </dsp:txXfrm>
    </dsp:sp>
    <dsp:sp modelId="{036255A7-694A-446F-ADE5-081C5B891B1E}">
      <dsp:nvSpPr>
        <dsp:cNvPr id="0" name=""/>
        <dsp:cNvSpPr/>
      </dsp:nvSpPr>
      <dsp:spPr>
        <a:xfrm>
          <a:off x="128978" y="128978"/>
          <a:ext cx="1544902" cy="10318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E5171-3827-4278-956F-8A1A12B26AAE}">
      <dsp:nvSpPr>
        <dsp:cNvPr id="0" name=""/>
        <dsp:cNvSpPr/>
      </dsp:nvSpPr>
      <dsp:spPr>
        <a:xfrm>
          <a:off x="0" y="1368152"/>
          <a:ext cx="7724514" cy="128978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2. miesto – Prievidza (71%)</a:t>
          </a:r>
          <a:endParaRPr lang="sk-SK" sz="3200" kern="1200" dirty="0"/>
        </a:p>
      </dsp:txBody>
      <dsp:txXfrm>
        <a:off x="1673881" y="1368152"/>
        <a:ext cx="6050632" cy="1289785"/>
      </dsp:txXfrm>
    </dsp:sp>
    <dsp:sp modelId="{C1C704E4-8FCF-4B62-A8A6-1BDABDF7E73A}">
      <dsp:nvSpPr>
        <dsp:cNvPr id="0" name=""/>
        <dsp:cNvSpPr/>
      </dsp:nvSpPr>
      <dsp:spPr>
        <a:xfrm>
          <a:off x="128978" y="1547741"/>
          <a:ext cx="1544902" cy="10318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5BD92-4A79-4E10-A410-5680288BCEFF}">
      <dsp:nvSpPr>
        <dsp:cNvPr id="0" name=""/>
        <dsp:cNvSpPr/>
      </dsp:nvSpPr>
      <dsp:spPr>
        <a:xfrm>
          <a:off x="0" y="2837527"/>
          <a:ext cx="7724514" cy="128978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3. miesto – Rožňava (70%)</a:t>
          </a:r>
          <a:endParaRPr lang="sk-SK" sz="3200" kern="1200" dirty="0"/>
        </a:p>
      </dsp:txBody>
      <dsp:txXfrm>
        <a:off x="1673881" y="2837527"/>
        <a:ext cx="6050632" cy="1289785"/>
      </dsp:txXfrm>
    </dsp:sp>
    <dsp:sp modelId="{80FBC2FB-9DB1-4EA8-8C13-AFF3CA6E33B7}">
      <dsp:nvSpPr>
        <dsp:cNvPr id="0" name=""/>
        <dsp:cNvSpPr/>
      </dsp:nvSpPr>
      <dsp:spPr>
        <a:xfrm>
          <a:off x="128978" y="2966505"/>
          <a:ext cx="1544902" cy="10318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C139-AD9E-DA47-80CB-CBC7E0BE66E4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34C3-330C-944D-A4BD-2C2D45D96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021D-ED58-5749-A2C1-A9EFEA84B5B4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B81B-317C-0249-98A8-A4CDC4F70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1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Služobné cesty – nedopovedali alebo nesprístupnili – 67%</a:t>
            </a:r>
          </a:p>
          <a:p>
            <a:r>
              <a:rPr lang="sk-SK" dirty="0" smtClean="0"/>
              <a:t>Telefónne faktúry – 59%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9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7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8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MAIN</a:t>
            </a:r>
            <a:br>
              <a:rPr lang="ga-IE" dirty="0" smtClean="0"/>
            </a:br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SECTION SUB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16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MAIN</a:t>
            </a:r>
            <a:br>
              <a:rPr lang="ga-IE" dirty="0" smtClean="0"/>
            </a:br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SECTION SUB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werpoi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27384"/>
            <a:ext cx="1727200" cy="154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>
                <a:solidFill>
                  <a:srgbClr val="00003E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5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enec.sk/index.php?menu_id=1567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zlatemoravce.eu/web/117/zmluvy-objednavky-a-faktury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zmluvy.egov.sk/egov/contracts/place:181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handlova.sk/zverejnovanie-zmluv-objednavok-a-faktur-2011.phtml?id_menu=58856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my.transparency.s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firmy.transparency.sk/transparency.php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my.transparency.sk/transparency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crz.trnava-vuc.sk/sms-ttsk-sro/faktury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www.bvsas.sk/sk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povazska-bystrica.otvorene.sk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arency.s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ebgis.presov.sk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log.transparency.org/2014/12/03/putting-public-sector-corruption-on-the-map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ransparency.org/cpi2014/infographi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esta2014.transparency.sk/sk/sets/mesta-201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samosprava.transparency.s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Otvorené informovanie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55400"/>
            <a:ext cx="7543800" cy="320601"/>
          </a:xfrm>
          <a:ln>
            <a:noFill/>
          </a:ln>
        </p:spPr>
        <p:txBody>
          <a:bodyPr/>
          <a:lstStyle/>
          <a:p>
            <a:r>
              <a:rPr lang="sk-SK" sz="2000" dirty="0" err="1" smtClean="0"/>
              <a:t>Infozákon</a:t>
            </a:r>
            <a:r>
              <a:rPr lang="sk-SK" sz="2000" dirty="0" smtClean="0"/>
              <a:t> a Zverejňovanie zmlúv, objednávok a faktúr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Transparency International </a:t>
            </a:r>
            <a:r>
              <a:rPr lang="en-US" dirty="0" err="1" smtClean="0"/>
              <a:t>Slovensko</a:t>
            </a:r>
            <a:r>
              <a:rPr lang="sk-SK" dirty="0" smtClean="0"/>
              <a:t> 2015</a:t>
            </a:r>
            <a:endParaRPr lang="en-US" dirty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5013176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568" y="5635848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IS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581508" cy="1548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Stojí to za to?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40000" y="1628800"/>
            <a:ext cx="8064448" cy="4392488"/>
          </a:xfrm>
        </p:spPr>
        <p:txBody>
          <a:bodyPr/>
          <a:lstStyle/>
          <a:p>
            <a:pPr algn="just"/>
            <a:r>
              <a:rPr lang="sk-SK" dirty="0" smtClean="0"/>
              <a:t>Ide o dôležitý nástroj verejnej kontroly na </a:t>
            </a:r>
            <a:r>
              <a:rPr lang="sk-SK" b="1" dirty="0" smtClean="0"/>
              <a:t>odhaľovanie mrhania </a:t>
            </a:r>
            <a:r>
              <a:rPr lang="sk-SK" dirty="0" smtClean="0"/>
              <a:t>(piešťanské CT, </a:t>
            </a:r>
            <a:r>
              <a:rPr lang="sk-SK" dirty="0" err="1" smtClean="0"/>
              <a:t>nástenkový</a:t>
            </a:r>
            <a:r>
              <a:rPr lang="sk-SK" dirty="0" smtClean="0"/>
              <a:t> tender, predražené nákupy alkoholu či kvetov na MŠ)</a:t>
            </a:r>
          </a:p>
          <a:p>
            <a:pPr algn="just"/>
            <a:r>
              <a:rPr lang="sk-SK" dirty="0" smtClean="0"/>
              <a:t>Kontrola dokáže byť </a:t>
            </a:r>
            <a:r>
              <a:rPr lang="sk-SK" b="1" dirty="0" smtClean="0"/>
              <a:t>rýchla a efektívna </a:t>
            </a:r>
            <a:r>
              <a:rPr lang="sk-SK" dirty="0" smtClean="0"/>
              <a:t>– zrušenie zmluvy na nákup morských plodov pre ÚV za 300-tisíc eur premiérom Ficom v roku 2014</a:t>
            </a:r>
          </a:p>
          <a:p>
            <a:pPr algn="just"/>
            <a:r>
              <a:rPr lang="sk-SK" dirty="0"/>
              <a:t>Podľa </a:t>
            </a:r>
            <a:r>
              <a:rPr lang="sk-SK" dirty="0" smtClean="0"/>
              <a:t>prieskumu </a:t>
            </a:r>
            <a:r>
              <a:rPr lang="sk-SK" dirty="0" err="1" smtClean="0"/>
              <a:t>Focusu</a:t>
            </a:r>
            <a:r>
              <a:rPr lang="sk-SK" dirty="0" smtClean="0"/>
              <a:t> z</a:t>
            </a:r>
            <a:r>
              <a:rPr lang="sk-SK" dirty="0"/>
              <a:t> februára 2015 </a:t>
            </a:r>
            <a:r>
              <a:rPr lang="sk-SK" dirty="0" smtClean="0"/>
              <a:t>pre TIS si </a:t>
            </a:r>
            <a:r>
              <a:rPr lang="sk-SK" dirty="0"/>
              <a:t>aspoň jednu zmluvu či faktúru na webe pozrelo za posledný rok až </a:t>
            </a:r>
            <a:r>
              <a:rPr lang="sk-SK" b="1" dirty="0" smtClean="0"/>
              <a:t>osem </a:t>
            </a:r>
            <a:r>
              <a:rPr lang="sk-SK" b="1" dirty="0"/>
              <a:t>percent </a:t>
            </a:r>
            <a:r>
              <a:rPr lang="sk-SK" b="1" dirty="0" smtClean="0"/>
              <a:t>občanov</a:t>
            </a:r>
          </a:p>
          <a:p>
            <a:pPr algn="just"/>
            <a:r>
              <a:rPr lang="sk-SK" dirty="0" smtClean="0"/>
              <a:t>To </a:t>
            </a:r>
            <a:r>
              <a:rPr lang="sk-SK" dirty="0"/>
              <a:t>je takmer trojnásobok počtu, ktorý za rovnaké obdobie niečo žiadal zaslaním </a:t>
            </a:r>
            <a:r>
              <a:rPr lang="sk-SK" dirty="0" err="1" smtClean="0"/>
              <a:t>infožiadosti</a:t>
            </a:r>
            <a:endParaRPr lang="sk-SK" dirty="0" smtClean="0"/>
          </a:p>
          <a:p>
            <a:pPr algn="just"/>
            <a:r>
              <a:rPr lang="sk-SK" dirty="0" smtClean="0"/>
              <a:t>Prospešný aj pre obce – </a:t>
            </a:r>
            <a:r>
              <a:rPr lang="sk-SK" b="1" dirty="0" smtClean="0"/>
              <a:t>vzory zmlúv, porovnanie podmienok a cien</a:t>
            </a:r>
          </a:p>
          <a:p>
            <a:pPr algn="just"/>
            <a:r>
              <a:rPr lang="sk-SK" dirty="0" smtClean="0"/>
              <a:t>TIS preto v rámci rebríčkov transparentnosti miest, žúp, i verejných firiem venuje zverejňovaniu zmlúv a faktúr mimoriadnu pozornosť</a:t>
            </a:r>
            <a:r>
              <a:rPr dirty="0" smtClean="0"/>
              <a:t> 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6892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400" dirty="0" smtClean="0"/>
              <a:t>Kvalita zverejňovania zmlúv </a:t>
            </a:r>
            <a:endParaRPr lang="en-US" sz="24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1412776"/>
            <a:ext cx="844293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540000" y="1700808"/>
            <a:ext cx="5321300" cy="3911599"/>
          </a:xfrm>
        </p:spPr>
        <p:txBody>
          <a:bodyPr/>
          <a:lstStyle/>
          <a:p>
            <a:pPr algn="just"/>
            <a:r>
              <a:rPr lang="sk-SK" b="1" dirty="0" smtClean="0"/>
              <a:t>Pezinok</a:t>
            </a:r>
            <a:r>
              <a:rPr lang="sk-SK" dirty="0" smtClean="0"/>
              <a:t>	87%</a:t>
            </a:r>
            <a:endParaRPr lang="sk-SK" dirty="0"/>
          </a:p>
          <a:p>
            <a:pPr algn="just"/>
            <a:r>
              <a:rPr lang="sk-SK" dirty="0" smtClean="0"/>
              <a:t>Martin		81,5%</a:t>
            </a:r>
            <a:endParaRPr lang="sk-SK" dirty="0"/>
          </a:p>
          <a:p>
            <a:pPr algn="just"/>
            <a:r>
              <a:rPr lang="sk-SK" dirty="0" smtClean="0"/>
              <a:t>Hlohovec</a:t>
            </a:r>
            <a:r>
              <a:rPr lang="sk-SK" dirty="0"/>
              <a:t>	</a:t>
            </a:r>
            <a:r>
              <a:rPr lang="sk-SK" dirty="0" smtClean="0"/>
              <a:t>81%</a:t>
            </a:r>
          </a:p>
          <a:p>
            <a:pPr algn="just"/>
            <a:r>
              <a:rPr lang="sk-SK" dirty="0" smtClean="0"/>
              <a:t>...</a:t>
            </a:r>
          </a:p>
          <a:p>
            <a:pPr algn="just"/>
            <a:r>
              <a:rPr lang="sk-SK" dirty="0" err="1" smtClean="0"/>
              <a:t>Š</a:t>
            </a:r>
            <a:r>
              <a:rPr lang="en-US" dirty="0" err="1" smtClean="0"/>
              <a:t>urany</a:t>
            </a:r>
            <a:r>
              <a:rPr lang="en-US" dirty="0"/>
              <a:t>	</a:t>
            </a:r>
            <a:r>
              <a:rPr lang="en-US" dirty="0" smtClean="0"/>
              <a:t>7,6</a:t>
            </a:r>
            <a:r>
              <a:rPr lang="sk-SK" dirty="0" smtClean="0"/>
              <a:t>%</a:t>
            </a:r>
            <a:endParaRPr lang="en-US" dirty="0"/>
          </a:p>
          <a:p>
            <a:pPr algn="just"/>
            <a:r>
              <a:rPr lang="en-US" dirty="0" err="1"/>
              <a:t>Senec</a:t>
            </a:r>
            <a:r>
              <a:rPr lang="en-US" dirty="0"/>
              <a:t>	</a:t>
            </a:r>
            <a:r>
              <a:rPr lang="sk-SK" dirty="0" smtClean="0"/>
              <a:t>	</a:t>
            </a:r>
            <a:r>
              <a:rPr lang="en-US" dirty="0" smtClean="0"/>
              <a:t>7,3</a:t>
            </a:r>
            <a:r>
              <a:rPr lang="sk-SK" dirty="0"/>
              <a:t>%</a:t>
            </a:r>
            <a:endParaRPr lang="en-US" dirty="0"/>
          </a:p>
          <a:p>
            <a:pPr algn="just"/>
            <a:r>
              <a:rPr lang="en-US" dirty="0" err="1"/>
              <a:t>Malacky</a:t>
            </a:r>
            <a:r>
              <a:rPr lang="en-US" dirty="0"/>
              <a:t>	</a:t>
            </a:r>
            <a:r>
              <a:rPr lang="en-US" dirty="0" smtClean="0"/>
              <a:t>0</a:t>
            </a:r>
            <a:r>
              <a:rPr lang="sk-SK" dirty="0" smtClean="0"/>
              <a:t>%</a:t>
            </a:r>
          </a:p>
          <a:p>
            <a:pPr algn="just"/>
            <a:endParaRPr lang="sk-SK" dirty="0" smtClean="0"/>
          </a:p>
          <a:p>
            <a:pPr algn="just"/>
            <a:r>
              <a:rPr lang="sk-SK" b="1" dirty="0" smtClean="0"/>
              <a:t>Malacky</a:t>
            </a:r>
            <a:r>
              <a:rPr lang="sk-SK" dirty="0" smtClean="0"/>
              <a:t> nemali splnený ani základný predpoklad, pri 5 náhodne vybratých zmluvách chýbali prílohy a boli tak </a:t>
            </a:r>
            <a:r>
              <a:rPr lang="sk-SK" b="1" dirty="0" smtClean="0"/>
              <a:t>zverejnené nezákonne</a:t>
            </a:r>
            <a:endParaRPr lang="sk-SK" b="1" dirty="0"/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sk-SK" dirty="0" smtClean="0"/>
          </a:p>
          <a:p>
            <a:pPr marL="0" indent="0" algn="just">
              <a:buNone/>
            </a:pPr>
            <a:endParaRPr lang="sk-SK" dirty="0" smtClean="0"/>
          </a:p>
          <a:p>
            <a:pPr algn="just"/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 smtClean="0"/>
              <a:t>Výsledky pri zmluvách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540000" y="1628800"/>
            <a:ext cx="7344368" cy="1152128"/>
          </a:xfrm>
        </p:spPr>
        <p:txBody>
          <a:bodyPr/>
          <a:lstStyle/>
          <a:p>
            <a:pPr algn="just"/>
            <a:r>
              <a:rPr lang="sk-SK" b="1" dirty="0"/>
              <a:t>Senec</a:t>
            </a:r>
            <a:r>
              <a:rPr lang="sk-SK" dirty="0"/>
              <a:t>: zoznam zmlúv rozdelený po stovkách – akékoľvek systémové vyhľadávanie prakticky nemožné, </a:t>
            </a:r>
            <a:r>
              <a:rPr lang="sk-SK" dirty="0" smtClean="0"/>
              <a:t>neprehľadné / chýbajúce </a:t>
            </a:r>
            <a:endParaRPr lang="sk-SK" dirty="0"/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sk-SK" dirty="0" smtClean="0"/>
          </a:p>
          <a:p>
            <a:pPr marL="0" indent="0" algn="just">
              <a:buNone/>
            </a:pPr>
            <a:endParaRPr lang="sk-SK" dirty="0" smtClean="0"/>
          </a:p>
          <a:p>
            <a:pPr algn="just"/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 smtClean="0"/>
              <a:t>Ako To nerobiť 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0" y="2924944"/>
            <a:ext cx="6027622" cy="322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99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539999" y="1700809"/>
            <a:ext cx="7128345" cy="648072"/>
          </a:xfrm>
        </p:spPr>
        <p:txBody>
          <a:bodyPr/>
          <a:lstStyle/>
          <a:p>
            <a:pPr algn="just"/>
            <a:r>
              <a:rPr lang="sk-SK" b="1" dirty="0" smtClean="0"/>
              <a:t>Zlaté Moravce</a:t>
            </a:r>
            <a:r>
              <a:rPr lang="sk-SK" dirty="0" smtClean="0"/>
              <a:t>: nemajú kompletný zoznam zmlúv, vyhľadávať ich treba na podstránkach oddelení a mestských organizácií</a:t>
            </a:r>
            <a:endParaRPr lang="sk-SK" dirty="0"/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sk-SK" dirty="0" smtClean="0"/>
          </a:p>
          <a:p>
            <a:pPr marL="0" indent="0" algn="just">
              <a:buNone/>
            </a:pPr>
            <a:endParaRPr lang="sk-SK" dirty="0" smtClean="0"/>
          </a:p>
          <a:p>
            <a:pPr algn="just"/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 smtClean="0"/>
              <a:t>Ako To nerobiť </a:t>
            </a:r>
            <a:endParaRPr lang="en-US" dirty="0"/>
          </a:p>
        </p:txBody>
      </p:sp>
      <p:pic>
        <p:nvPicPr>
          <p:cNvPr id="2" name="Obrázok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2852936"/>
            <a:ext cx="825038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540000" y="1700809"/>
            <a:ext cx="7920432" cy="1728192"/>
          </a:xfrm>
        </p:spPr>
        <p:txBody>
          <a:bodyPr/>
          <a:lstStyle/>
          <a:p>
            <a:pPr algn="just"/>
            <a:r>
              <a:rPr lang="sk-SK" dirty="0"/>
              <a:t>kompletné </a:t>
            </a:r>
            <a:r>
              <a:rPr lang="sk-SK" b="1" dirty="0"/>
              <a:t>metadáta</a:t>
            </a:r>
            <a:r>
              <a:rPr lang="sk-SK" dirty="0"/>
              <a:t> (hodnota, dátum, protistrana, predmet) – napríklad portál </a:t>
            </a:r>
            <a:r>
              <a:rPr lang="sk-SK" dirty="0" err="1" smtClean="0"/>
              <a:t>eGov</a:t>
            </a:r>
            <a:endParaRPr lang="sk-SK" dirty="0"/>
          </a:p>
          <a:p>
            <a:pPr algn="just"/>
            <a:r>
              <a:rPr lang="sk-SK" dirty="0" smtClean="0"/>
              <a:t>zmluvy s </a:t>
            </a:r>
            <a:r>
              <a:rPr lang="sk-SK" b="1" dirty="0" smtClean="0"/>
              <a:t>prílohami</a:t>
            </a:r>
            <a:r>
              <a:rPr lang="sk-SK" dirty="0" smtClean="0"/>
              <a:t>, </a:t>
            </a:r>
            <a:r>
              <a:rPr lang="sk-SK" dirty="0"/>
              <a:t>čitateľné strojom, </a:t>
            </a:r>
            <a:r>
              <a:rPr lang="sk-SK" b="1" dirty="0"/>
              <a:t>kopírovateľné</a:t>
            </a:r>
          </a:p>
          <a:p>
            <a:pPr algn="just"/>
            <a:r>
              <a:rPr lang="sk-SK" b="1" dirty="0"/>
              <a:t>export dát</a:t>
            </a:r>
            <a:r>
              <a:rPr lang="sk-SK" dirty="0"/>
              <a:t>, </a:t>
            </a:r>
            <a:r>
              <a:rPr lang="sk-SK" dirty="0" smtClean="0"/>
              <a:t>upozornenie </a:t>
            </a:r>
            <a:r>
              <a:rPr lang="sk-SK" dirty="0"/>
              <a:t>na nové dáta</a:t>
            </a:r>
          </a:p>
          <a:p>
            <a:pPr algn="just"/>
            <a:r>
              <a:rPr lang="sk-SK" dirty="0"/>
              <a:t>„bonus“ - prepojenie s faktúrami, dodatkami (</a:t>
            </a:r>
            <a:r>
              <a:rPr lang="sk-SK" b="1" dirty="0"/>
              <a:t>Stará Turá</a:t>
            </a:r>
            <a:r>
              <a:rPr lang="sk-SK" dirty="0"/>
              <a:t>)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sk-SK" dirty="0" smtClean="0"/>
          </a:p>
          <a:p>
            <a:pPr marL="0" indent="0" algn="just">
              <a:buNone/>
            </a:pPr>
            <a:endParaRPr lang="sk-SK" dirty="0" smtClean="0"/>
          </a:p>
          <a:p>
            <a:pPr algn="just"/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 smtClean="0"/>
              <a:t>Pozitívne príklady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62972"/>
            <a:ext cx="6648966" cy="231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22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 smtClean="0"/>
              <a:t>Pozitívne príklady</a:t>
            </a:r>
            <a:endParaRPr lang="en-US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0" y="1556792"/>
            <a:ext cx="6735681" cy="46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 smtClean="0"/>
              <a:t>Pozitívne príklady</a:t>
            </a:r>
            <a:endParaRPr lang="en-US" dirty="0"/>
          </a:p>
        </p:txBody>
      </p:sp>
      <p:pic>
        <p:nvPicPr>
          <p:cNvPr id="4" name="Obrázo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6" y="1556792"/>
            <a:ext cx="5933501" cy="475688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 flipH="1">
            <a:off x="6877300" y="1700808"/>
            <a:ext cx="2034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Obec </a:t>
            </a:r>
            <a:r>
              <a:rPr lang="sk-SK" b="1" dirty="0" smtClean="0"/>
              <a:t>Smižany </a:t>
            </a:r>
            <a:r>
              <a:rPr lang="sk-SK" dirty="0" smtClean="0"/>
              <a:t>skončila 17/100 </a:t>
            </a:r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Získala 65,6%</a:t>
            </a:r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Aj oni mali rezervy – v zmluvách sa často nedalo vyhľadávať a kopírovať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404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 smtClean="0"/>
              <a:t>Pozitívne príklady</a:t>
            </a:r>
            <a:endParaRPr lang="en-US" dirty="0"/>
          </a:p>
        </p:txBody>
      </p:sp>
      <p:sp>
        <p:nvSpPr>
          <p:cNvPr id="5" name="Obdĺžnik 4"/>
          <p:cNvSpPr/>
          <p:nvPr/>
        </p:nvSpPr>
        <p:spPr>
          <a:xfrm flipH="1">
            <a:off x="6858000" y="1700808"/>
            <a:ext cx="1818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b="1" dirty="0" smtClean="0"/>
              <a:t>Handlová </a:t>
            </a:r>
            <a:r>
              <a:rPr lang="sk-SK" dirty="0" smtClean="0"/>
              <a:t>skončila 7/100 </a:t>
            </a:r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Získala 74%</a:t>
            </a:r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Zmluvy zverejňujú cez vlastnú platformu na stránke</a:t>
            </a:r>
          </a:p>
        </p:txBody>
      </p:sp>
      <p:pic>
        <p:nvPicPr>
          <p:cNvPr id="2" name="Obrázok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2" y="1391990"/>
            <a:ext cx="5558456" cy="50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548680"/>
            <a:ext cx="6337300" cy="795338"/>
          </a:xfrm>
        </p:spPr>
        <p:txBody>
          <a:bodyPr>
            <a:noAutofit/>
          </a:bodyPr>
          <a:lstStyle/>
          <a:p>
            <a:r>
              <a:rPr lang="sk-SK" dirty="0" smtClean="0">
                <a:latin typeface="+mj-lt"/>
              </a:rPr>
              <a:t>Transparentné firmy </a:t>
            </a:r>
            <a:endParaRPr lang="en-US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49569" y="1556792"/>
            <a:ext cx="7920880" cy="4680520"/>
          </a:xfrm>
        </p:spPr>
        <p:txBody>
          <a:bodyPr/>
          <a:lstStyle/>
          <a:p>
            <a:pPr lvl="0" algn="just"/>
            <a:r>
              <a:rPr lang="sk-SK" dirty="0">
                <a:hlinkClick r:id="rId3"/>
              </a:rPr>
              <a:t>www.firmy.transparency.sk</a:t>
            </a:r>
            <a:endParaRPr lang="sk-SK" dirty="0"/>
          </a:p>
          <a:p>
            <a:pPr marL="0" indent="0" algn="just">
              <a:buNone/>
            </a:pPr>
            <a:endParaRPr lang="sk-SK" dirty="0" smtClean="0"/>
          </a:p>
          <a:p>
            <a:pPr algn="just"/>
            <a:r>
              <a:rPr lang="sk-SK" dirty="0" smtClean="0"/>
              <a:t>Rebríček transparentnosti meral 81 štátnych, mestských a župných firiem, ktoré dovedna hospodária s 9,5 mld. eur (viac ako ½ ŠR)</a:t>
            </a:r>
          </a:p>
          <a:p>
            <a:pPr algn="just"/>
            <a:r>
              <a:rPr lang="sk-SK" dirty="0" smtClean="0"/>
              <a:t>Slovenské </a:t>
            </a:r>
            <a:r>
              <a:rPr lang="sk-SK" dirty="0"/>
              <a:t>verejné firmy sú v priemere transparentné len na </a:t>
            </a:r>
            <a:r>
              <a:rPr lang="sk-SK" b="1" dirty="0"/>
              <a:t>38 percent </a:t>
            </a:r>
            <a:endParaRPr lang="sk-SK" b="1" dirty="0" smtClean="0"/>
          </a:p>
          <a:p>
            <a:pPr algn="just"/>
            <a:r>
              <a:rPr lang="sk-SK" dirty="0" smtClean="0"/>
              <a:t>Štátne firmy </a:t>
            </a:r>
            <a:r>
              <a:rPr lang="sk-SK" b="1" dirty="0" smtClean="0"/>
              <a:t>sú transparentnejšie </a:t>
            </a:r>
            <a:r>
              <a:rPr lang="sk-SK" dirty="0" smtClean="0"/>
              <a:t>ako mestské a župné</a:t>
            </a:r>
            <a:endParaRPr lang="ga-IE" dirty="0" smtClean="0"/>
          </a:p>
          <a:p>
            <a:pPr algn="just"/>
            <a:r>
              <a:rPr lang="sk-SK" dirty="0"/>
              <a:t>Zahraničné štátne firmy sú takmer </a:t>
            </a:r>
            <a:r>
              <a:rPr lang="sk-SK" b="1" dirty="0"/>
              <a:t>dvakrát také </a:t>
            </a:r>
            <a:r>
              <a:rPr lang="sk-SK" b="1" dirty="0" smtClean="0"/>
              <a:t>otvorené </a:t>
            </a:r>
            <a:r>
              <a:rPr lang="sk-SK" dirty="0" smtClean="0"/>
              <a:t>ako naše</a:t>
            </a:r>
            <a:endParaRPr lang="ga-IE" dirty="0" smtClean="0"/>
          </a:p>
          <a:p>
            <a:pPr algn="just"/>
            <a:r>
              <a:rPr lang="sk-SK" dirty="0" smtClean="0"/>
              <a:t>Naše verejné firmy zverejňujú na stránkach o svojom </a:t>
            </a:r>
            <a:r>
              <a:rPr lang="sk-SK" b="1" dirty="0" smtClean="0"/>
              <a:t>hospodárení, manažmente</a:t>
            </a:r>
            <a:r>
              <a:rPr lang="sk-SK" dirty="0" smtClean="0"/>
              <a:t> a </a:t>
            </a:r>
            <a:r>
              <a:rPr lang="sk-SK" b="1" dirty="0" smtClean="0"/>
              <a:t>pravidlách</a:t>
            </a:r>
            <a:r>
              <a:rPr lang="sk-SK" dirty="0" smtClean="0"/>
              <a:t> len minimum, neprehľadné je často aj zverejňovanie </a:t>
            </a:r>
            <a:r>
              <a:rPr lang="sk-SK" b="1" dirty="0" smtClean="0"/>
              <a:t>zmlúv, faktúr a objednávok</a:t>
            </a:r>
          </a:p>
          <a:p>
            <a:pPr algn="just"/>
            <a:r>
              <a:rPr lang="sk-SK" dirty="0" smtClean="0"/>
              <a:t>Často nepomôže ani </a:t>
            </a:r>
            <a:r>
              <a:rPr lang="sk-SK" dirty="0" err="1" smtClean="0"/>
              <a:t>infozákon</a:t>
            </a:r>
            <a:r>
              <a:rPr lang="sk-SK" dirty="0" smtClean="0"/>
              <a:t>, ktorý dáva obchodným spoločnostiam </a:t>
            </a:r>
            <a:r>
              <a:rPr lang="sk-SK" b="1" dirty="0" smtClean="0"/>
              <a:t>výnimku </a:t>
            </a:r>
            <a:r>
              <a:rPr lang="sk-SK" dirty="0" smtClean="0"/>
              <a:t>a zverejňovať musia len informácie </a:t>
            </a:r>
            <a:r>
              <a:rPr lang="sk-SK" dirty="0"/>
              <a:t>o hospodárení s verejnými </a:t>
            </a:r>
            <a:r>
              <a:rPr lang="sk-SK" dirty="0" smtClean="0"/>
              <a:t>prostriedkami a </a:t>
            </a:r>
            <a:r>
              <a:rPr lang="sk-SK" dirty="0"/>
              <a:t>nakladaní s majetkom </a:t>
            </a:r>
            <a:r>
              <a:rPr lang="sk-SK" dirty="0" smtClean="0"/>
              <a:t>štátu, župy ale obce</a:t>
            </a:r>
            <a:r>
              <a:rPr dirty="0" smtClean="0"/>
              <a:t> </a:t>
            </a:r>
            <a:endParaRPr lang="ga-IE" b="1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Otvorený prístup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40000" y="1628800"/>
            <a:ext cx="8057900" cy="3933800"/>
          </a:xfrm>
        </p:spPr>
        <p:txBody>
          <a:bodyPr/>
          <a:lstStyle/>
          <a:p>
            <a:pPr algn="just"/>
            <a:r>
              <a:rPr lang="sk-SK" dirty="0" smtClean="0"/>
              <a:t>Nákup tovarov či služieb sa jeho uskutočnením nekončí</a:t>
            </a:r>
          </a:p>
          <a:p>
            <a:pPr algn="just"/>
            <a:r>
              <a:rPr lang="sk-SK" dirty="0" smtClean="0"/>
              <a:t>Dôležité je, aby verejnosť dokázala </a:t>
            </a:r>
            <a:r>
              <a:rPr lang="sk-SK" b="1" dirty="0" smtClean="0"/>
              <a:t>posúdiť</a:t>
            </a:r>
            <a:r>
              <a:rPr lang="sk-SK" dirty="0" smtClean="0"/>
              <a:t> aj jeho </a:t>
            </a:r>
            <a:r>
              <a:rPr lang="sk-SK" b="1" dirty="0" smtClean="0"/>
              <a:t>efektivitu</a:t>
            </a:r>
            <a:r>
              <a:rPr lang="sk-SK" dirty="0" smtClean="0"/>
              <a:t> </a:t>
            </a:r>
          </a:p>
          <a:p>
            <a:pPr algn="just"/>
            <a:r>
              <a:rPr lang="sk-SK" dirty="0" smtClean="0"/>
              <a:t>O to viac v malých mestách a obciach, kde sú slabé alebo žiadne médiá</a:t>
            </a:r>
          </a:p>
          <a:p>
            <a:pPr algn="just"/>
            <a:r>
              <a:rPr lang="sk-SK" dirty="0" smtClean="0"/>
              <a:t>Samosprávy a ich firmy by preto mali voliť prístup čo </a:t>
            </a:r>
            <a:r>
              <a:rPr lang="sk-SK" b="1" dirty="0" smtClean="0"/>
              <a:t>najväčšej otvorenosti</a:t>
            </a:r>
          </a:p>
          <a:p>
            <a:pPr algn="just"/>
            <a:r>
              <a:rPr lang="sk-SK" dirty="0" smtClean="0"/>
              <a:t>A to aj v širšom zmysle: </a:t>
            </a:r>
            <a:r>
              <a:rPr lang="sk-SK" b="1" dirty="0" smtClean="0"/>
              <a:t>Prešov</a:t>
            </a:r>
            <a:r>
              <a:rPr lang="sk-SK" dirty="0" smtClean="0"/>
              <a:t> – začali proaktívne zverejňovať na stránke informácie, na ktoré sa ľudia najviac pýtali a počet </a:t>
            </a:r>
            <a:r>
              <a:rPr lang="sk-SK" dirty="0" err="1" smtClean="0"/>
              <a:t>infožiadostí</a:t>
            </a:r>
            <a:r>
              <a:rPr lang="sk-SK" dirty="0" smtClean="0"/>
              <a:t> významne klesol</a:t>
            </a:r>
          </a:p>
          <a:p>
            <a:pPr algn="just"/>
            <a:r>
              <a:rPr lang="sk-SK" b="1" dirty="0" smtClean="0"/>
              <a:t>New York</a:t>
            </a:r>
            <a:r>
              <a:rPr lang="sk-SK" dirty="0" smtClean="0"/>
              <a:t> – na stránke poskytujú lokalizované údaje o demografii obyvateľov, službách v oblasti či cenách nehnuteľností – veľká pomoc pre podnikateľov </a:t>
            </a:r>
            <a:endParaRPr lang="ga-I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dirty="0" smtClean="0"/>
              <a:t>Rebríček verejných firiem </a:t>
            </a:r>
            <a:endParaRPr lang="en-US" sz="2800" dirty="0"/>
          </a:p>
        </p:txBody>
      </p:sp>
      <p:pic>
        <p:nvPicPr>
          <p:cNvPr id="6" name="Picture 11" descr="Screen Shot 2015-04-30 at 13.30.59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406900" cy="2273300"/>
          </a:xfrm>
          <a:prstGeom prst="rect">
            <a:avLst/>
          </a:prstGeom>
        </p:spPr>
      </p:pic>
      <p:pic>
        <p:nvPicPr>
          <p:cNvPr id="7" name="Picture 14" descr="Screen Shot 2015-04-30 at 13.31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33" y="1484784"/>
            <a:ext cx="2019300" cy="2273300"/>
          </a:xfrm>
          <a:prstGeom prst="rect">
            <a:avLst/>
          </a:prstGeom>
        </p:spPr>
      </p:pic>
      <p:sp>
        <p:nvSpPr>
          <p:cNvPr id="10" name="Oval 16"/>
          <p:cNvSpPr/>
          <p:nvPr/>
        </p:nvSpPr>
        <p:spPr>
          <a:xfrm>
            <a:off x="1043608" y="378904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6"/>
          <p:cNvSpPr/>
          <p:nvPr/>
        </p:nvSpPr>
        <p:spPr>
          <a:xfrm>
            <a:off x="1331640" y="378904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6"/>
          <p:cNvSpPr/>
          <p:nvPr/>
        </p:nvSpPr>
        <p:spPr>
          <a:xfrm>
            <a:off x="1619672" y="3786201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 descr="Screen Shot 2015-04-30 at 13.34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52912"/>
            <a:ext cx="5803900" cy="2184400"/>
          </a:xfrm>
          <a:prstGeom prst="rect">
            <a:avLst/>
          </a:prstGeom>
        </p:spPr>
      </p:pic>
      <p:pic>
        <p:nvPicPr>
          <p:cNvPr id="16" name="Picture 15" descr="Screen Shot 2015-04-30 at 13.34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76" y="4021598"/>
            <a:ext cx="1930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DODRŽIAVANIE INFOZÁKONA</a:t>
            </a:r>
            <a:endParaRPr lang="en-US" dirty="0">
              <a:latin typeface="+mj-lt"/>
            </a:endParaRPr>
          </a:p>
        </p:txBody>
      </p:sp>
      <p:pic>
        <p:nvPicPr>
          <p:cNvPr id="5" name="Picture 4" descr="infozákon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6" y="1398984"/>
            <a:ext cx="9144000" cy="5486400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4104456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67%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668344" y="38703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59%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90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+mj-lt"/>
              </a:rPr>
              <a:t>odpovede na žiadosť občana </a:t>
            </a:r>
            <a:endParaRPr lang="en-US" dirty="0">
              <a:latin typeface="+mj-lt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08084" y="1534693"/>
            <a:ext cx="5936124" cy="382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Automobilové opravovne ministerstva vnútra 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41324"/>
            <a:ext cx="6824908" cy="733130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540000" y="3374607"/>
            <a:ext cx="5895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Rudné bane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8" y="1980615"/>
            <a:ext cx="5925108" cy="1182890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512049" y="4749289"/>
            <a:ext cx="5895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Vodárenská spoločnosť Ružomberok</a:t>
            </a:r>
            <a:endParaRPr lang="sk-SK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291251"/>
            <a:ext cx="6690940" cy="6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atin typeface="+mj-lt"/>
              </a:rPr>
              <a:t>Sporný výklad </a:t>
            </a:r>
            <a:r>
              <a:rPr lang="sk-SK" dirty="0" err="1" smtClean="0">
                <a:latin typeface="+mj-lt"/>
              </a:rPr>
              <a:t>infozákona</a:t>
            </a:r>
            <a:r>
              <a:rPr lang="sk-SK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741782" y="1677791"/>
            <a:ext cx="280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Niektoré spoločnosti si výnimku pre verejné obchodné spoločnosti v </a:t>
            </a:r>
            <a:r>
              <a:rPr lang="sk-SK" dirty="0" err="1" smtClean="0"/>
              <a:t>infozákone</a:t>
            </a:r>
            <a:r>
              <a:rPr lang="sk-SK" dirty="0" smtClean="0"/>
              <a:t> vysvetľujú tak široko, že o nich nezistíte prakticky nič. Takto na väčšinu otázok odpovedali </a:t>
            </a:r>
            <a:r>
              <a:rPr lang="sk-SK" b="1" dirty="0" smtClean="0"/>
              <a:t>Mestské lesy Košice</a:t>
            </a:r>
            <a:r>
              <a:rPr lang="sk-SK" dirty="0" smtClean="0"/>
              <a:t>, TIS rozhodnutie napadne na súde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512049" y="4749289"/>
            <a:ext cx="5895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7" y="1366838"/>
            <a:ext cx="5237709" cy="5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KVALITA ZVEREJŇOVANIA </a:t>
            </a:r>
            <a:r>
              <a:rPr lang="en-US" sz="2800" dirty="0" smtClean="0"/>
              <a:t>ZMLÚV</a:t>
            </a:r>
            <a:endParaRPr lang="en-US" sz="2800" dirty="0"/>
          </a:p>
        </p:txBody>
      </p:sp>
      <p:pic>
        <p:nvPicPr>
          <p:cNvPr id="11" name="Picture 4" descr="zmluvy_faktu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182960"/>
            <a:ext cx="8820472" cy="52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600" dirty="0"/>
              <a:t>Ako </a:t>
            </a:r>
            <a:r>
              <a:rPr lang="sk-SK" sz="2600" dirty="0" smtClean="0"/>
              <a:t>Faktúry nezverejňovať</a:t>
            </a:r>
            <a:endParaRPr lang="en-US" sz="2600" dirty="0"/>
          </a:p>
        </p:txBody>
      </p:sp>
      <p:sp>
        <p:nvSpPr>
          <p:cNvPr id="3" name="Obdĺžnik 2"/>
          <p:cNvSpPr/>
          <p:nvPr/>
        </p:nvSpPr>
        <p:spPr>
          <a:xfrm>
            <a:off x="540000" y="1484785"/>
            <a:ext cx="813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Niektoré firmy faktúry alebo objednávky </a:t>
            </a:r>
            <a:r>
              <a:rPr lang="sk-SK" b="1" dirty="0" smtClean="0"/>
              <a:t>nezverejňujú vôbec </a:t>
            </a:r>
            <a:r>
              <a:rPr lang="sk-SK" dirty="0" smtClean="0"/>
              <a:t>(Bratislavská vodárenská spoločnosť, Trnavská vodárenská spoločnosť, Vodárne a kanalizácie mesta Komárno)</a:t>
            </a:r>
            <a:endParaRPr lang="sk-SK" dirty="0"/>
          </a:p>
        </p:txBody>
      </p:sp>
      <p:pic>
        <p:nvPicPr>
          <p:cNvPr id="4" name="Obrázo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26062"/>
            <a:ext cx="8424488" cy="38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dirty="0"/>
              <a:t>Ako zmluvy </a:t>
            </a:r>
            <a:r>
              <a:rPr lang="sk-SK" sz="2800" dirty="0" smtClean="0"/>
              <a:t>nezverejňovať</a:t>
            </a:r>
            <a:endParaRPr lang="en-US" sz="2800" dirty="0"/>
          </a:p>
        </p:txBody>
      </p:sp>
      <p:pic>
        <p:nvPicPr>
          <p:cNvPr id="5" name="Obrázok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896544" cy="4614519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5868144" y="1628800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/>
              <a:t>Ak by firma chcela verejnosti maximálne sťažiť prístup k informáciám zo zmlúv neurobila by to inak:</a:t>
            </a:r>
          </a:p>
          <a:p>
            <a:pPr marL="173038" algn="just">
              <a:buClr>
                <a:srgbClr val="00ABE2"/>
              </a:buClr>
            </a:pPr>
            <a:r>
              <a:rPr lang="sk-SK" dirty="0">
                <a:hlinkClick r:id="rId2"/>
              </a:rPr>
              <a:t>Bratislavská vodárenská      spoločnosť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08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dirty="0" smtClean="0"/>
              <a:t>JE Zverejňovanie záťaž? </a:t>
            </a:r>
            <a:endParaRPr lang="en-US" sz="2800" dirty="0"/>
          </a:p>
        </p:txBody>
      </p:sp>
      <p:sp>
        <p:nvSpPr>
          <p:cNvPr id="6" name="Obdĺžnik 5"/>
          <p:cNvSpPr/>
          <p:nvPr/>
        </p:nvSpPr>
        <p:spPr>
          <a:xfrm>
            <a:off x="510224" y="1556792"/>
            <a:ext cx="79502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Argument proti kvalitnému zverejňovaniu - </a:t>
            </a:r>
            <a:r>
              <a:rPr lang="sk-SK" b="1" dirty="0" smtClean="0"/>
              <a:t>administratívna záťaž</a:t>
            </a:r>
            <a:endParaRPr lang="sk-SK" b="1" dirty="0"/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TIS v rámci projektu rebríčka transparentnosti – výskum dve progresívne a dve slabé samosprávy (Pezinok, Žiar nad Hronom – cez </a:t>
            </a:r>
            <a:r>
              <a:rPr lang="sk-SK" dirty="0" err="1" smtClean="0"/>
              <a:t>eGov</a:t>
            </a:r>
            <a:r>
              <a:rPr lang="sk-SK" dirty="0" smtClean="0"/>
              <a:t>; Senec, Šamorín – na vlastných stránkach)</a:t>
            </a:r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Odpovede v oboch typoch miest sa </a:t>
            </a:r>
            <a:r>
              <a:rPr lang="sk-SK" b="1" dirty="0" smtClean="0"/>
              <a:t>veľmi líšili</a:t>
            </a:r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Pezinok – Spočiatku debata, ktoré zmluvy a ako zverejňovať, či ide o verejné zdroje a majetok. Nakoniec prevládlo zverejňovanie celých zmlúv s kompletnými dátami a úradníci nemusia uvažovať, či sú platné alebo nie.</a:t>
            </a:r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Senec – ofenzívny postoj – kompletné zverejňovanie považujú za extrém. „Prečo by sme mali robiť niečo nad rámec zákona?“</a:t>
            </a:r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Je to záťaž? Pezinok – počiatočná investícia do softvéru </a:t>
            </a:r>
            <a:r>
              <a:rPr lang="sk-SK" dirty="0" err="1" smtClean="0"/>
              <a:t>eGov</a:t>
            </a:r>
            <a:r>
              <a:rPr lang="sk-SK" dirty="0" smtClean="0"/>
              <a:t>, ktorý zabezpečuje všetky funkcionality a odvtedy s tým </a:t>
            </a:r>
            <a:r>
              <a:rPr lang="sk-SK" b="1" dirty="0" smtClean="0"/>
              <a:t>nemajú takmer žiadnu prácu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9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dirty="0" err="1" smtClean="0"/>
              <a:t>ODPORÚčania</a:t>
            </a:r>
            <a:r>
              <a:rPr lang="sk-SK" sz="2800" dirty="0" smtClean="0"/>
              <a:t> </a:t>
            </a:r>
            <a:endParaRPr lang="en-US" sz="2800" dirty="0"/>
          </a:p>
        </p:txBody>
      </p:sp>
      <p:sp>
        <p:nvSpPr>
          <p:cNvPr id="6" name="Obdĺžnik 5"/>
          <p:cNvSpPr/>
          <p:nvPr/>
        </p:nvSpPr>
        <p:spPr>
          <a:xfrm>
            <a:off x="5545152" y="1556793"/>
            <a:ext cx="34193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Umožniť zmluvy </a:t>
            </a:r>
            <a:r>
              <a:rPr lang="sk-SK" b="1" dirty="0" smtClean="0"/>
              <a:t>vyhľadávať a triediť</a:t>
            </a:r>
            <a:r>
              <a:rPr lang="sk-SK" dirty="0" smtClean="0"/>
              <a:t> (predmet, suma, dátum, protistrana)</a:t>
            </a:r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Čo najpresnejšie definovať </a:t>
            </a:r>
            <a:r>
              <a:rPr lang="sk-SK" b="1" dirty="0" smtClean="0"/>
              <a:t>predmet zmluvy</a:t>
            </a:r>
            <a:r>
              <a:rPr lang="sk-SK" dirty="0" smtClean="0"/>
              <a:t>, faktúry, objednávky, aby sa dala ľahko vyhľadať (nie ako je bežná prax – názov: zmluva o dielo)</a:t>
            </a:r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Vyhľadávanie aj </a:t>
            </a:r>
            <a:r>
              <a:rPr lang="sk-SK" b="1" dirty="0" smtClean="0"/>
              <a:t>podľa IČO</a:t>
            </a:r>
            <a:r>
              <a:rPr lang="sk-SK" dirty="0" smtClean="0"/>
              <a:t>, niektoré organizácie ako ŽSR majú viac identít</a:t>
            </a:r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Dôležitá je aj možnosť </a:t>
            </a:r>
            <a:r>
              <a:rPr lang="sk-SK" b="1" dirty="0" smtClean="0"/>
              <a:t>vyhľadávať a kopírovať v zmluvách</a:t>
            </a:r>
            <a:endParaRPr lang="sk-SK" b="1" dirty="0"/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Veľkým plusom je aj upozorňovanie na novinky, či </a:t>
            </a:r>
            <a:r>
              <a:rPr lang="sk-SK" b="1" dirty="0" smtClean="0"/>
              <a:t>export dát</a:t>
            </a:r>
            <a:endParaRPr lang="sk-SK" dirty="0"/>
          </a:p>
        </p:txBody>
      </p:sp>
      <p:pic>
        <p:nvPicPr>
          <p:cNvPr id="5" name="Obrázok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7" y="1556793"/>
            <a:ext cx="4720686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226393" y="3306638"/>
            <a:ext cx="8640960" cy="20162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Font typeface="Arial"/>
              <a:buNone/>
            </a:pPr>
            <a:r>
              <a:rPr lang="en-US" sz="2000" dirty="0" err="1" smtClean="0">
                <a:solidFill>
                  <a:prstClr val="white"/>
                </a:solidFill>
                <a:cs typeface="Arial Narrow Bold"/>
              </a:rPr>
              <a:t>firmy.transparency.sk</a:t>
            </a:r>
            <a:endParaRPr lang="en-US" sz="1400" dirty="0" smtClean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spcAft>
                <a:spcPts val="1750"/>
              </a:spcAft>
              <a:buFont typeface="Arial"/>
              <a:buNone/>
            </a:pPr>
            <a:endParaRPr lang="en-US" sz="1400" dirty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spcAft>
                <a:spcPts val="600"/>
              </a:spcAft>
              <a:buFont typeface="Arial"/>
              <a:buNone/>
            </a:pPr>
            <a:r>
              <a:rPr lang="en-US" sz="1400" dirty="0" smtClean="0">
                <a:solidFill>
                  <a:prstClr val="white"/>
                </a:solidFill>
                <a:cs typeface="Arial Narrow Bold"/>
                <a:hlinkClick r:id="rId3"/>
              </a:rPr>
              <a:t>www.transparency.sk</a:t>
            </a:r>
            <a:endParaRPr lang="en-US" sz="1400" dirty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spcAft>
                <a:spcPts val="600"/>
              </a:spcAft>
              <a:buFont typeface="Arial"/>
              <a:buNone/>
            </a:pPr>
            <a:endParaRPr lang="en-US" sz="1200" dirty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buFont typeface="Arial"/>
              <a:buNone/>
            </a:pPr>
            <a:endParaRPr lang="en-US" sz="1500" dirty="0">
              <a:solidFill>
                <a:prstClr val="white"/>
              </a:solidFill>
              <a:cs typeface="Arial Narrow Bold"/>
            </a:endParaRPr>
          </a:p>
        </p:txBody>
      </p:sp>
      <p:pic>
        <p:nvPicPr>
          <p:cNvPr id="8" name="Picture 7" descr="TIS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65823"/>
            <a:ext cx="2581508" cy="1548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9675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ĎAKUJEME ZA POZORNOSŤ</a:t>
            </a:r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4" name="Picture 3" descr="OS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214772"/>
            <a:ext cx="3384376" cy="1526596"/>
          </a:xfrm>
          <a:prstGeom prst="rect">
            <a:avLst/>
          </a:prstGeom>
        </p:spPr>
      </p:pic>
      <p:pic>
        <p:nvPicPr>
          <p:cNvPr id="7" name="Picture 6" descr="90x30mm_blac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205197"/>
            <a:ext cx="4392488" cy="14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Otvorený prístup</a:t>
            </a:r>
            <a:endParaRPr lang="en-US" sz="2800" dirty="0"/>
          </a:p>
        </p:txBody>
      </p:sp>
      <p:pic>
        <p:nvPicPr>
          <p:cNvPr id="4" name="Obrázo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892480" cy="45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Otvorenosť a korupcia</a:t>
            </a:r>
            <a:endParaRPr lang="en-US" sz="2800" dirty="0"/>
          </a:p>
        </p:txBody>
      </p:sp>
      <p:pic>
        <p:nvPicPr>
          <p:cNvPr id="2" name="Obrázok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76872"/>
            <a:ext cx="6696296" cy="402067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40000" y="1484784"/>
            <a:ext cx="8064448" cy="864096"/>
          </a:xfrm>
        </p:spPr>
        <p:txBody>
          <a:bodyPr/>
          <a:lstStyle/>
          <a:p>
            <a:pPr algn="just"/>
            <a:r>
              <a:rPr lang="sk-SK" dirty="0" smtClean="0"/>
              <a:t>Vzťah </a:t>
            </a:r>
            <a:r>
              <a:rPr lang="sk-SK" dirty="0"/>
              <a:t>medzi otvorenosťou štátnych inštitúcií, vnímaním </a:t>
            </a:r>
            <a:r>
              <a:rPr lang="sk-SK" dirty="0" smtClean="0"/>
              <a:t>korupcie </a:t>
            </a:r>
            <a:r>
              <a:rPr lang="sk-SK" dirty="0"/>
              <a:t>a bohatstvom krajiny je </a:t>
            </a:r>
            <a:r>
              <a:rPr lang="sk-SK" b="1" dirty="0"/>
              <a:t>veľmi </a:t>
            </a:r>
            <a:r>
              <a:rPr lang="sk-SK" b="1" dirty="0" smtClean="0"/>
              <a:t>viditeľný </a:t>
            </a:r>
            <a:r>
              <a:rPr lang="sk-SK" dirty="0" smtClean="0"/>
              <a:t>(CPI, TI 2014)</a:t>
            </a:r>
          </a:p>
        </p:txBody>
      </p:sp>
    </p:spTree>
    <p:extLst>
      <p:ext uri="{BB962C8B-B14F-4D97-AF65-F5344CB8AC3E}">
        <p14:creationId xmlns:p14="http://schemas.microsoft.com/office/powerpoint/2010/main" val="6782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Otvorenosť a korupcia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40000" y="1484784"/>
            <a:ext cx="8352480" cy="576064"/>
          </a:xfrm>
        </p:spPr>
        <p:txBody>
          <a:bodyPr/>
          <a:lstStyle/>
          <a:p>
            <a:pPr algn="just"/>
            <a:r>
              <a:rPr lang="sk-SK" dirty="0" smtClean="0"/>
              <a:t>Index vnímania korupcie 2014 (úroveň vnímania korupcie v 175 krajinách)</a:t>
            </a:r>
          </a:p>
        </p:txBody>
      </p:sp>
      <p:pic>
        <p:nvPicPr>
          <p:cNvPr id="4" name="Obrázo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2" y="1772816"/>
            <a:ext cx="731005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err="1" smtClean="0"/>
              <a:t>NovelA</a:t>
            </a:r>
            <a:r>
              <a:rPr lang="sk-SK" sz="2800" dirty="0" smtClean="0"/>
              <a:t> </a:t>
            </a:r>
            <a:r>
              <a:rPr lang="sk-SK" sz="2800" dirty="0" err="1" smtClean="0"/>
              <a:t>INFOZáKONA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40000" y="1628800"/>
            <a:ext cx="8208464" cy="4752528"/>
          </a:xfrm>
        </p:spPr>
        <p:txBody>
          <a:bodyPr/>
          <a:lstStyle/>
          <a:p>
            <a:pPr algn="just"/>
            <a:r>
              <a:rPr lang="sk-SK" dirty="0" smtClean="0"/>
              <a:t>Najdôležitejší nástroj verejnej kontroly - </a:t>
            </a:r>
            <a:r>
              <a:rPr lang="sk-SK" b="1" dirty="0" err="1" smtClean="0"/>
              <a:t>infozákon</a:t>
            </a:r>
            <a:endParaRPr lang="sk-SK" b="1" dirty="0" smtClean="0"/>
          </a:p>
          <a:p>
            <a:pPr algn="just"/>
            <a:r>
              <a:rPr lang="sk-SK" dirty="0" smtClean="0"/>
              <a:t>MS už dva roky pripravuje veľkú </a:t>
            </a:r>
            <a:r>
              <a:rPr lang="sk-SK" b="1" dirty="0" smtClean="0"/>
              <a:t>novelu</a:t>
            </a:r>
            <a:r>
              <a:rPr lang="sk-SK" dirty="0" smtClean="0"/>
              <a:t>. Meniť má podmienky aj pre obce a ich firmy</a:t>
            </a:r>
          </a:p>
          <a:p>
            <a:pPr algn="just"/>
            <a:r>
              <a:rPr lang="sk-SK" dirty="0"/>
              <a:t>Obce a </a:t>
            </a:r>
            <a:r>
              <a:rPr lang="sk-SK" dirty="0" smtClean="0"/>
              <a:t>župy budú</a:t>
            </a:r>
            <a:r>
              <a:rPr lang="sk-SK" b="1" dirty="0" smtClean="0"/>
              <a:t> </a:t>
            </a:r>
            <a:r>
              <a:rPr lang="sk-SK" dirty="0"/>
              <a:t>zverejňovať </a:t>
            </a:r>
            <a:r>
              <a:rPr lang="sk-SK" b="1" dirty="0" smtClean="0"/>
              <a:t>viac informácií</a:t>
            </a:r>
            <a:r>
              <a:rPr lang="sk-SK" dirty="0" smtClean="0"/>
              <a:t> na internete (napr</a:t>
            </a:r>
            <a:r>
              <a:rPr lang="sk-SK" dirty="0"/>
              <a:t>. zápisnice zo schôdzí </a:t>
            </a:r>
            <a:r>
              <a:rPr lang="sk-SK" dirty="0" smtClean="0"/>
              <a:t>zastupiteľstva a </a:t>
            </a:r>
            <a:r>
              <a:rPr lang="sk-SK" dirty="0"/>
              <a:t>komisií, zápisnice, návrhy uznesení, údaje o účasti a hlasovaní </a:t>
            </a:r>
            <a:r>
              <a:rPr lang="sk-SK" dirty="0" smtClean="0"/>
              <a:t>poslancov, protokoly</a:t>
            </a:r>
            <a:r>
              <a:rPr lang="sk-SK" dirty="0"/>
              <a:t> </a:t>
            </a:r>
            <a:r>
              <a:rPr lang="sk-SK" dirty="0" smtClean="0"/>
              <a:t>alebo správy</a:t>
            </a:r>
            <a:r>
              <a:rPr lang="sk-SK" dirty="0"/>
              <a:t> hlavného kontrolóra, </a:t>
            </a:r>
            <a:r>
              <a:rPr lang="sk-SK" dirty="0" smtClean="0"/>
              <a:t>NKÚ, ÚVO, protesty prokurátora, atď.</a:t>
            </a:r>
          </a:p>
          <a:p>
            <a:pPr algn="just"/>
            <a:r>
              <a:rPr lang="sk-SK" b="1" dirty="0" smtClean="0"/>
              <a:t>Všetky zmluvy </a:t>
            </a:r>
            <a:r>
              <a:rPr lang="sk-SK" dirty="0" smtClean="0"/>
              <a:t>sa </a:t>
            </a:r>
            <a:r>
              <a:rPr lang="sk-SK" dirty="0"/>
              <a:t>budú musieť </a:t>
            </a:r>
            <a:r>
              <a:rPr lang="sk-SK" dirty="0" smtClean="0"/>
              <a:t>zverejňovať v </a:t>
            </a:r>
            <a:r>
              <a:rPr lang="sk-SK" b="1" dirty="0" smtClean="0"/>
              <a:t>CRZ</a:t>
            </a:r>
            <a:r>
              <a:rPr lang="sk-SK" dirty="0" smtClean="0"/>
              <a:t>. Bude </a:t>
            </a:r>
            <a:r>
              <a:rPr lang="sk-SK" dirty="0"/>
              <a:t>to </a:t>
            </a:r>
            <a:r>
              <a:rPr lang="sk-SK" dirty="0" smtClean="0"/>
              <a:t>platiť aj </a:t>
            </a:r>
            <a:r>
              <a:rPr lang="sk-SK" dirty="0"/>
              <a:t>pre obce a iné povinné osoby, ktoré </a:t>
            </a:r>
            <a:r>
              <a:rPr lang="sk-SK" dirty="0" smtClean="0"/>
              <a:t>doteraz mohli </a:t>
            </a:r>
            <a:r>
              <a:rPr lang="sk-SK" dirty="0"/>
              <a:t>zverejňovať zmluvy len na svojich </a:t>
            </a:r>
            <a:r>
              <a:rPr lang="sk-SK" dirty="0" smtClean="0"/>
              <a:t>webstránkach. </a:t>
            </a:r>
            <a:endParaRPr lang="sk-SK" dirty="0"/>
          </a:p>
          <a:p>
            <a:pPr algn="just"/>
            <a:r>
              <a:rPr lang="sk-SK" dirty="0" smtClean="0"/>
              <a:t>Zmluvy sa budú namiesto 5 zverejňovať až počas 10 rokov </a:t>
            </a:r>
          </a:p>
          <a:p>
            <a:pPr algn="just"/>
            <a:r>
              <a:rPr lang="sk-SK" dirty="0" smtClean="0"/>
              <a:t>Zverejňovať sa budú povinne aj údaje o faktúrach vystavených obcou</a:t>
            </a:r>
          </a:p>
          <a:p>
            <a:pPr algn="just"/>
            <a:r>
              <a:rPr lang="sk-SK" dirty="0" smtClean="0"/>
              <a:t>Pri štátnych a mestských firmách sa budú zverejňovať </a:t>
            </a:r>
            <a:r>
              <a:rPr lang="sk-SK" b="1" dirty="0" smtClean="0"/>
              <a:t>aj odmeny a životopisy manažérov</a:t>
            </a:r>
            <a:endParaRPr lang="ga-IE" b="1" dirty="0" smtClean="0"/>
          </a:p>
        </p:txBody>
      </p:sp>
    </p:spTree>
    <p:extLst>
      <p:ext uri="{BB962C8B-B14F-4D97-AF65-F5344CB8AC3E}">
        <p14:creationId xmlns:p14="http://schemas.microsoft.com/office/powerpoint/2010/main" val="15007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665679"/>
            <a:ext cx="6337300" cy="79533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Otvorená samospráva</a:t>
            </a:r>
            <a:endParaRPr lang="en-US" sz="2800" dirty="0"/>
          </a:p>
        </p:txBody>
      </p:sp>
      <p:pic>
        <p:nvPicPr>
          <p:cNvPr id="3" name="Obrázo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6840760" cy="4441338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323528" y="1455584"/>
            <a:ext cx="820891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>
              <a:spcBef>
                <a:spcPct val="20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1900" dirty="0" smtClean="0">
                <a:hlinkClick r:id="rId4" action="ppaction://hlinkfile"/>
              </a:rPr>
              <a:t>www.samosprava.transparency.sk</a:t>
            </a:r>
            <a:endParaRPr lang="sk-SK" sz="1900" dirty="0">
              <a:solidFill>
                <a:srgbClr val="002C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400" dirty="0" smtClean="0"/>
              <a:t>Najotvorenejšie samosprávy 2014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907834"/>
              </p:ext>
            </p:extLst>
          </p:nvPr>
        </p:nvGraphicFramePr>
        <p:xfrm>
          <a:off x="446954" y="2060848"/>
          <a:ext cx="7724514" cy="412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bdĺžnik 10"/>
          <p:cNvSpPr/>
          <p:nvPr/>
        </p:nvSpPr>
        <p:spPr>
          <a:xfrm>
            <a:off x="323528" y="1455584"/>
            <a:ext cx="820891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 algn="just">
              <a:spcBef>
                <a:spcPct val="20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1900" dirty="0"/>
              <a:t>Najväčšie slovenské mestá dosiahli v priemere  len </a:t>
            </a:r>
            <a:r>
              <a:rPr lang="sk-SK" sz="1900" b="1" dirty="0"/>
              <a:t>47 bodov </a:t>
            </a:r>
            <a:r>
              <a:rPr lang="sk-SK" sz="1900" dirty="0"/>
              <a:t>zo </a:t>
            </a:r>
            <a:r>
              <a:rPr lang="sk-SK" sz="1900" dirty="0" smtClean="0"/>
              <a:t>sto</a:t>
            </a:r>
            <a:endParaRPr lang="sk-SK" sz="1900" dirty="0">
              <a:solidFill>
                <a:srgbClr val="002C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Zverejňovanie zmlúv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40000" y="1772816"/>
            <a:ext cx="7128344" cy="4464496"/>
          </a:xfrm>
        </p:spPr>
        <p:txBody>
          <a:bodyPr/>
          <a:lstStyle/>
          <a:p>
            <a:pPr algn="just"/>
            <a:r>
              <a:rPr lang="sk-SK" dirty="0" err="1" smtClean="0"/>
              <a:t>Infozákon</a:t>
            </a:r>
            <a:r>
              <a:rPr lang="sk-SK" dirty="0" smtClean="0"/>
              <a:t> – poskytuje silný nástroj na verejnú kontrolu cez </a:t>
            </a:r>
            <a:r>
              <a:rPr lang="sk-SK" b="1" dirty="0" smtClean="0"/>
              <a:t>zverejňovanie zmlúv</a:t>
            </a:r>
            <a:r>
              <a:rPr lang="sk-SK" dirty="0" smtClean="0"/>
              <a:t>. Štátne </a:t>
            </a:r>
            <a:r>
              <a:rPr lang="sk-SK" dirty="0"/>
              <a:t>inštitúcie i samosprávy majú od roku 2011 povinnosť zverejňovať zmluvy, </a:t>
            </a:r>
            <a:r>
              <a:rPr lang="sk-SK" dirty="0" smtClean="0"/>
              <a:t>faktúry...</a:t>
            </a:r>
          </a:p>
          <a:p>
            <a:pPr algn="just"/>
            <a:r>
              <a:rPr lang="sk-SK" dirty="0" smtClean="0"/>
              <a:t>Ide o </a:t>
            </a:r>
            <a:r>
              <a:rPr lang="sk-SK" b="1" dirty="0" smtClean="0"/>
              <a:t>svetový unikát</a:t>
            </a:r>
            <a:r>
              <a:rPr lang="sk-SK" dirty="0" smtClean="0"/>
              <a:t>. Zaujímajú sa oň v USA</a:t>
            </a:r>
            <a:r>
              <a:rPr lang="sk-SK" dirty="0"/>
              <a:t>, Gruzínsku </a:t>
            </a:r>
            <a:r>
              <a:rPr lang="sk-SK" dirty="0" smtClean="0"/>
              <a:t>či Slovinsku</a:t>
            </a:r>
            <a:r>
              <a:rPr lang="sk-SK" dirty="0"/>
              <a:t>. Český parlament je v týchto dňoch </a:t>
            </a:r>
            <a:r>
              <a:rPr lang="sk-SK" dirty="0" smtClean="0"/>
              <a:t>blízko k prijatiu obdobnej novely</a:t>
            </a:r>
          </a:p>
          <a:p>
            <a:pPr algn="just"/>
            <a:r>
              <a:rPr lang="sk-SK" dirty="0" smtClean="0"/>
              <a:t>Mnohé </a:t>
            </a:r>
            <a:r>
              <a:rPr lang="sk-SK" dirty="0"/>
              <a:t>č</a:t>
            </a:r>
            <a:r>
              <a:rPr lang="sk-SK" dirty="0" smtClean="0"/>
              <a:t>eské mestá zmluvy zverejňujú už dnes, podobne to bolo u nás</a:t>
            </a:r>
          </a:p>
        </p:txBody>
      </p:sp>
    </p:spTree>
    <p:extLst>
      <p:ext uri="{BB962C8B-B14F-4D97-AF65-F5344CB8AC3E}">
        <p14:creationId xmlns:p14="http://schemas.microsoft.com/office/powerpoint/2010/main" val="17318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-presentation-template-2014">
  <a:themeElements>
    <a:clrScheme name="Custom 6">
      <a:dk1>
        <a:srgbClr val="00003E"/>
      </a:dk1>
      <a:lt1>
        <a:sysClr val="window" lastClr="FFFFFF"/>
      </a:lt1>
      <a:dk2>
        <a:srgbClr val="00003A"/>
      </a:dk2>
      <a:lt2>
        <a:srgbClr val="E9EAF0"/>
      </a:lt2>
      <a:accent1>
        <a:srgbClr val="00003D"/>
      </a:accent1>
      <a:accent2>
        <a:srgbClr val="83C1C6"/>
      </a:accent2>
      <a:accent3>
        <a:srgbClr val="E78D35"/>
      </a:accent3>
      <a:accent4>
        <a:srgbClr val="909CE1"/>
      </a:accent4>
      <a:accent5>
        <a:srgbClr val="000029"/>
      </a:accent5>
      <a:accent6>
        <a:srgbClr val="CC5439"/>
      </a:accent6>
      <a:hlink>
        <a:srgbClr val="418CB2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i-presentation-template-2014">
  <a:themeElements>
    <a:clrScheme name="Custom 6">
      <a:dk1>
        <a:srgbClr val="00003E"/>
      </a:dk1>
      <a:lt1>
        <a:sysClr val="window" lastClr="FFFFFF"/>
      </a:lt1>
      <a:dk2>
        <a:srgbClr val="00003A"/>
      </a:dk2>
      <a:lt2>
        <a:srgbClr val="E9EAF0"/>
      </a:lt2>
      <a:accent1>
        <a:srgbClr val="00003D"/>
      </a:accent1>
      <a:accent2>
        <a:srgbClr val="83C1C6"/>
      </a:accent2>
      <a:accent3>
        <a:srgbClr val="E78D35"/>
      </a:accent3>
      <a:accent4>
        <a:srgbClr val="909CE1"/>
      </a:accent4>
      <a:accent5>
        <a:srgbClr val="000029"/>
      </a:accent5>
      <a:accent6>
        <a:srgbClr val="CC5439"/>
      </a:accent6>
      <a:hlink>
        <a:srgbClr val="418CB2"/>
      </a:hlink>
      <a:folHlink>
        <a:srgbClr val="C649E0"/>
      </a:folHlink>
    </a:clrScheme>
    <a:fontScheme name="Vlastné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ti-presentation-template-2014.potx</Template>
  <TotalTime>1865</TotalTime>
  <Words>876</Words>
  <Application>Microsoft Office PowerPoint</Application>
  <PresentationFormat>On-screen Show (4:3)</PresentationFormat>
  <Paragraphs>131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Arial Narrow Bold</vt:lpstr>
      <vt:lpstr>Calibri</vt:lpstr>
      <vt:lpstr>ti-presentation-template-2014</vt:lpstr>
      <vt:lpstr>Office Theme</vt:lpstr>
      <vt:lpstr>1_ti-presentation-template-2014</vt:lpstr>
      <vt:lpstr>Otvorené informovanie</vt:lpstr>
      <vt:lpstr>Otvorený prístup</vt:lpstr>
      <vt:lpstr>Otvorený prístup</vt:lpstr>
      <vt:lpstr>Otvorenosť a korupcia</vt:lpstr>
      <vt:lpstr>Otvorenosť a korupcia</vt:lpstr>
      <vt:lpstr>NovelA INFOZáKONA</vt:lpstr>
      <vt:lpstr>Otvorená samospráva</vt:lpstr>
      <vt:lpstr>Najotvorenejšie samosprávy 2014</vt:lpstr>
      <vt:lpstr>Zverejňovanie zmlúv</vt:lpstr>
      <vt:lpstr>Stojí to za to?</vt:lpstr>
      <vt:lpstr>Kvalita zverejňovania zmlúv </vt:lpstr>
      <vt:lpstr>Výsledky pri zmluvách</vt:lpstr>
      <vt:lpstr>Ako To nerobiť </vt:lpstr>
      <vt:lpstr>Ako To nerobiť </vt:lpstr>
      <vt:lpstr>Pozitívne príklady</vt:lpstr>
      <vt:lpstr>Pozitívne príklady</vt:lpstr>
      <vt:lpstr>Pozitívne príklady</vt:lpstr>
      <vt:lpstr>Pozitívne príklady</vt:lpstr>
      <vt:lpstr>Transparentné firmy </vt:lpstr>
      <vt:lpstr>Rebríček verejných firiem </vt:lpstr>
      <vt:lpstr>DODRŽIAVANIE INFOZÁKONA</vt:lpstr>
      <vt:lpstr>odpovede na žiadosť občana </vt:lpstr>
      <vt:lpstr>Sporný výklad infozákona </vt:lpstr>
      <vt:lpstr>KVALITA ZVEREJŇOVANIA ZMLÚV</vt:lpstr>
      <vt:lpstr>Ako Faktúry nezverejňovať</vt:lpstr>
      <vt:lpstr>Ako zmluvy nezverejňovať</vt:lpstr>
      <vt:lpstr>JE Zverejňovanie záťaž? </vt:lpstr>
      <vt:lpstr>ODPORÚčania </vt:lpstr>
      <vt:lpstr>PowerPoint Presentation</vt:lpstr>
    </vt:vector>
  </TitlesOfParts>
  <Manager/>
  <Company>bruc1e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charlie  brown</dc:creator>
  <cp:keywords/>
  <dc:description/>
  <cp:lastModifiedBy>KH</cp:lastModifiedBy>
  <cp:revision>233</cp:revision>
  <dcterms:created xsi:type="dcterms:W3CDTF">2013-10-14T13:11:05Z</dcterms:created>
  <dcterms:modified xsi:type="dcterms:W3CDTF">2015-08-27T13:46:27Z</dcterms:modified>
  <cp:category/>
</cp:coreProperties>
</file>