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52" r:id="rId2"/>
  </p:sldMasterIdLst>
  <p:notesMasterIdLst>
    <p:notesMasterId r:id="rId14"/>
  </p:notesMasterIdLst>
  <p:handoutMasterIdLst>
    <p:handoutMasterId r:id="rId15"/>
  </p:handoutMasterIdLst>
  <p:sldIdLst>
    <p:sldId id="271" r:id="rId3"/>
    <p:sldId id="269" r:id="rId4"/>
    <p:sldId id="272" r:id="rId5"/>
    <p:sldId id="273" r:id="rId6"/>
    <p:sldId id="280" r:id="rId7"/>
    <p:sldId id="274" r:id="rId8"/>
    <p:sldId id="275" r:id="rId9"/>
    <p:sldId id="276" r:id="rId10"/>
    <p:sldId id="277" r:id="rId11"/>
    <p:sldId id="278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20">
          <p15:clr>
            <a:srgbClr val="A4A3A4"/>
          </p15:clr>
        </p15:guide>
        <p15:guide id="2" pos="54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2E"/>
    <a:srgbClr val="000040"/>
    <a:srgbClr val="152758"/>
    <a:srgbClr val="FF17DA"/>
    <a:srgbClr val="009FEE"/>
    <a:srgbClr val="00ABE2"/>
    <a:srgbClr val="002C44"/>
    <a:srgbClr val="A0A0A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2" autoAdjust="0"/>
    <p:restoredTop sz="83145" autoAdjust="0"/>
  </p:normalViewPr>
  <p:slideViewPr>
    <p:cSldViewPr>
      <p:cViewPr varScale="1">
        <p:scale>
          <a:sx n="62" d="100"/>
          <a:sy n="62" d="100"/>
        </p:scale>
        <p:origin x="-96" y="-254"/>
      </p:cViewPr>
      <p:guideLst>
        <p:guide orient="horz" pos="1920"/>
        <p:guide pos="54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92" d="100"/>
          <a:sy n="92" d="100"/>
        </p:scale>
        <p:origin x="-2816" y="-12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CC139-AD9E-DA47-80CB-CBC7E0BE66E4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B34C3-330C-944D-A4BD-2C2D45D967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1429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E021D-ED58-5749-A2C1-A9EFEA84B5B4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0B81B-317C-0249-98A8-A4CDC4F706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135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0B81B-317C-0249-98A8-A4CDC4F7061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Z tohto celého predstavujú najväčšiu časť bežní občania – 504</a:t>
            </a:r>
            <a:r>
              <a:rPr lang="sk-SK" baseline="0" dirty="0" smtClean="0"/>
              <a:t> zo 711</a:t>
            </a:r>
          </a:p>
          <a:p>
            <a:r>
              <a:rPr lang="sk-SK" baseline="0" dirty="0" smtClean="0"/>
              <a:t>Volených predstaviteľov (aj to len z miest a obcí) je tam 27</a:t>
            </a:r>
          </a:p>
          <a:p>
            <a:r>
              <a:rPr lang="sk-SK" baseline="0" dirty="0" smtClean="0"/>
              <a:t>91 policajtov, 18 colníkov, 47 úradníkov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0B81B-317C-0249-98A8-A4CDC4F7061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Pochybenia v projektoch za 430 miliónov eur</a:t>
            </a:r>
          </a:p>
          <a:p>
            <a:r>
              <a:rPr lang="sk-SK" dirty="0" smtClean="0"/>
              <a:t>Pred súdmi len 121 občanov a žiadni politickí predstavitelia</a:t>
            </a:r>
          </a:p>
          <a:p>
            <a:endParaRPr lang="sk-SK" dirty="0" smtClean="0"/>
          </a:p>
          <a:p>
            <a:r>
              <a:rPr lang="sk-SK" dirty="0" smtClean="0"/>
              <a:t>3x nedokonaný trestný čin - 3x iné rozhodnutie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0B81B-317C-0249-98A8-A4CDC4F7061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705101"/>
            <a:ext cx="7543800" cy="1955800"/>
          </a:xfrm>
        </p:spPr>
        <p:txBody>
          <a:bodyPr lIns="0" tIns="0" rIns="0" bIns="0" anchor="t">
            <a:noAutofit/>
            <a:scene3d>
              <a:camera prst="orthographicFront">
                <a:rot lat="0" lon="0" rev="0"/>
              </a:camera>
              <a:lightRig rig="threePt" dir="t"/>
            </a:scene3d>
          </a:bodyPr>
          <a:lstStyle>
            <a:lvl1pPr algn="l">
              <a:lnSpc>
                <a:spcPts val="4800"/>
              </a:lnSpc>
              <a:defRPr sz="4800" b="0" i="0" cap="all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 Narrow Bold"/>
                <a:cs typeface="Arial Narrow Bold"/>
              </a:defRPr>
            </a:lvl1pPr>
          </a:lstStyle>
          <a:p>
            <a:r>
              <a:rPr lang="ga-IE" dirty="0" smtClean="0"/>
              <a:t>MAIN</a:t>
            </a:r>
            <a:br>
              <a:rPr lang="ga-IE" dirty="0" smtClean="0"/>
            </a:br>
            <a:r>
              <a:rPr lang="ga-IE" dirty="0" smtClean="0"/>
              <a:t>PRESENTATION </a:t>
            </a:r>
            <a:br>
              <a:rPr lang="ga-IE" dirty="0" smtClean="0"/>
            </a:br>
            <a:r>
              <a:rPr lang="ga-IE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839642"/>
            <a:ext cx="7543800" cy="646758"/>
          </a:xfrm>
        </p:spPr>
        <p:txBody>
          <a:bodyPr wrap="square" lIns="0" tIns="0" rIns="0" bIns="0" anchor="t">
            <a:spAutoFit/>
          </a:bodyPr>
          <a:lstStyle>
            <a:lvl1pPr marL="0" indent="0" algn="l">
              <a:lnSpc>
                <a:spcPts val="2500"/>
              </a:lnSpc>
              <a:spcBef>
                <a:spcPts val="0"/>
              </a:spcBef>
              <a:buNone/>
              <a:defRPr sz="2300" b="0" i="0" cap="all">
                <a:solidFill>
                  <a:schemeClr val="bg1"/>
                </a:solidFill>
                <a:latin typeface="Arial Narrow"/>
                <a:cs typeface="Arial Narrow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ga-IE" dirty="0" smtClean="0"/>
              <a:t>SECTION SUB </a:t>
            </a:r>
            <a:br>
              <a:rPr lang="ga-IE" dirty="0" smtClean="0"/>
            </a:br>
            <a:r>
              <a:rPr lang="ga-IE" dirty="0" smtClean="0"/>
              <a:t>HEADING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791200"/>
            <a:ext cx="7543800" cy="5334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5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  <a:lvl2pPr>
              <a:defRPr sz="1800" b="0" i="0">
                <a:solidFill>
                  <a:schemeClr val="bg1"/>
                </a:solidFill>
                <a:latin typeface="Arial Narrow"/>
                <a:cs typeface="Arial Narrow"/>
              </a:defRPr>
            </a:lvl2pPr>
            <a:lvl3pPr>
              <a:defRPr sz="1800" b="0" i="0">
                <a:solidFill>
                  <a:schemeClr val="bg1"/>
                </a:solidFill>
                <a:latin typeface="Arial Narrow"/>
                <a:cs typeface="Arial Narrow"/>
              </a:defRPr>
            </a:lvl3pPr>
            <a:lvl4pPr>
              <a:defRPr sz="1800" b="0" i="0">
                <a:solidFill>
                  <a:schemeClr val="bg1"/>
                </a:solidFill>
                <a:latin typeface="Arial Narrow"/>
                <a:cs typeface="Arial Narrow"/>
              </a:defRPr>
            </a:lvl4pPr>
            <a:lvl5pPr>
              <a:defRPr sz="1800" b="0" i="0">
                <a:solidFill>
                  <a:schemeClr val="bg1"/>
                </a:solidFill>
                <a:latin typeface="Arial Narrow"/>
                <a:cs typeface="Arial Narrow"/>
              </a:defRPr>
            </a:lvl5pPr>
          </a:lstStyle>
          <a:p>
            <a:pPr lvl="0"/>
            <a:r>
              <a:rPr lang="ga-IE" dirty="0" smtClean="0"/>
              <a:t>Presenter Name</a:t>
            </a:r>
          </a:p>
          <a:p>
            <a:pPr lvl="0"/>
            <a:r>
              <a:rPr lang="ga-IE" dirty="0" smtClean="0"/>
              <a:t>Presenter Title</a:t>
            </a:r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685800" y="4724400"/>
            <a:ext cx="7620000" cy="1588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685800" y="5637212"/>
            <a:ext cx="7620000" cy="1588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581400"/>
            <a:ext cx="7543800" cy="1384301"/>
          </a:xfrm>
        </p:spPr>
        <p:txBody>
          <a:bodyPr lIns="0" tIns="0" rIns="0" bIns="0" anchor="t">
            <a:noAutofit/>
            <a:scene3d>
              <a:camera prst="orthographicFront">
                <a:rot lat="0" lon="0" rev="0"/>
              </a:camera>
              <a:lightRig rig="threePt" dir="t"/>
            </a:scene3d>
          </a:bodyPr>
          <a:lstStyle>
            <a:lvl1pPr algn="l">
              <a:lnSpc>
                <a:spcPts val="4800"/>
              </a:lnSpc>
              <a:defRPr sz="4800" b="0" i="0" cap="all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rial Narrow Bold"/>
                <a:cs typeface="Arial Narrow Bold"/>
              </a:defRPr>
            </a:lvl1pPr>
          </a:lstStyle>
          <a:p>
            <a:r>
              <a:rPr lang="ga-IE" dirty="0" smtClean="0"/>
              <a:t>PRESENTATION </a:t>
            </a:r>
            <a:br>
              <a:rPr lang="ga-IE" dirty="0" smtClean="0"/>
            </a:br>
            <a:r>
              <a:rPr lang="ga-IE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5130000"/>
            <a:ext cx="7543800" cy="326158"/>
          </a:xfrm>
        </p:spPr>
        <p:txBody>
          <a:bodyPr wrap="square" lIns="0" tIns="0" rIns="0" bIns="0" anchor="t">
            <a:spAutoFit/>
          </a:bodyPr>
          <a:lstStyle>
            <a:lvl1pPr marL="0" indent="0" algn="l">
              <a:lnSpc>
                <a:spcPts val="2500"/>
              </a:lnSpc>
              <a:spcBef>
                <a:spcPts val="0"/>
              </a:spcBef>
              <a:buNone/>
              <a:defRPr sz="2300" b="0" i="0" cap="all">
                <a:solidFill>
                  <a:schemeClr val="bg1"/>
                </a:solidFill>
                <a:latin typeface="Arial Narrow"/>
                <a:cs typeface="Arial Narrow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ga-IE" dirty="0" smtClean="0"/>
              <a:t>HEADING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791200"/>
            <a:ext cx="7543800" cy="5334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600"/>
              </a:lnSpc>
              <a:spcBef>
                <a:spcPts val="0"/>
              </a:spcBef>
              <a:buNone/>
              <a:defRPr sz="15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  <a:lvl2pPr>
              <a:defRPr sz="1800" b="0" i="0">
                <a:solidFill>
                  <a:schemeClr val="bg1"/>
                </a:solidFill>
                <a:latin typeface="Arial Narrow"/>
                <a:cs typeface="Arial Narrow"/>
              </a:defRPr>
            </a:lvl2pPr>
            <a:lvl3pPr>
              <a:defRPr sz="1800" b="0" i="0">
                <a:solidFill>
                  <a:schemeClr val="bg1"/>
                </a:solidFill>
                <a:latin typeface="Arial Narrow"/>
                <a:cs typeface="Arial Narrow"/>
              </a:defRPr>
            </a:lvl3pPr>
            <a:lvl4pPr>
              <a:defRPr sz="1800" b="0" i="0">
                <a:solidFill>
                  <a:schemeClr val="bg1"/>
                </a:solidFill>
                <a:latin typeface="Arial Narrow"/>
                <a:cs typeface="Arial Narrow"/>
              </a:defRPr>
            </a:lvl4pPr>
            <a:lvl5pPr>
              <a:defRPr sz="1800" b="0" i="0">
                <a:solidFill>
                  <a:schemeClr val="bg1"/>
                </a:solidFill>
                <a:latin typeface="Arial Narrow"/>
                <a:cs typeface="Arial Narrow"/>
              </a:defRPr>
            </a:lvl5pPr>
          </a:lstStyle>
          <a:p>
            <a:pPr lvl="0"/>
            <a:r>
              <a:rPr lang="ga-IE" dirty="0" smtClean="0"/>
              <a:t>Presenter Name</a:t>
            </a:r>
          </a:p>
          <a:p>
            <a:pPr lvl="0"/>
            <a:r>
              <a:rPr lang="ga-IE" dirty="0" smtClean="0"/>
              <a:t>Presenter Title</a:t>
            </a:r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685800" y="5007842"/>
            <a:ext cx="7620000" cy="1588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685800" y="5637212"/>
            <a:ext cx="7620000" cy="1588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20"/>
          </p:nvPr>
        </p:nvSpPr>
        <p:spPr>
          <a:xfrm>
            <a:off x="540000" y="1651000"/>
            <a:ext cx="8057900" cy="387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7"/>
          </p:nvPr>
        </p:nvSpPr>
        <p:spPr>
          <a:xfrm>
            <a:off x="540000" y="5613400"/>
            <a:ext cx="8120700" cy="6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40000" y="571500"/>
            <a:ext cx="6337300" cy="79533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>
                <a:solidFill>
                  <a:srgbClr val="00ABE2"/>
                </a:solidFill>
              </a:defRPr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540000" y="608012"/>
            <a:ext cx="5436000" cy="1588"/>
          </a:xfrm>
          <a:prstGeom prst="line">
            <a:avLst/>
          </a:prstGeom>
          <a:ln>
            <a:solidFill>
              <a:srgbClr val="00ABE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540000" y="1331912"/>
            <a:ext cx="5436000" cy="1588"/>
          </a:xfrm>
          <a:prstGeom prst="line">
            <a:avLst/>
          </a:prstGeom>
          <a:ln>
            <a:solidFill>
              <a:srgbClr val="00ABE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idx="16"/>
          </p:nvPr>
        </p:nvSpPr>
        <p:spPr>
          <a:xfrm>
            <a:off x="5667500" y="1651000"/>
            <a:ext cx="2930400" cy="4255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7"/>
          </p:nvPr>
        </p:nvSpPr>
        <p:spPr>
          <a:xfrm>
            <a:off x="540000" y="5346700"/>
            <a:ext cx="4921000" cy="571500"/>
          </a:xfrm>
          <a:prstGeom prst="rect">
            <a:avLst/>
          </a:prstGeom>
        </p:spPr>
        <p:txBody>
          <a:bodyPr lIns="0" tIns="0" bIns="0"/>
          <a:lstStyle>
            <a:lvl1pPr marL="0" indent="0">
              <a:buNone/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40000" y="1651000"/>
            <a:ext cx="4921000" cy="35559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80000" indent="-180000">
              <a:buSzPct val="100000"/>
              <a:buFontTx/>
              <a:buNone/>
              <a:defRPr sz="1900">
                <a:solidFill>
                  <a:srgbClr val="00ABE2"/>
                </a:solidFill>
              </a:defRPr>
            </a:lvl1pPr>
            <a:lvl2pPr>
              <a:buNone/>
              <a:defRPr sz="1400"/>
            </a:lvl2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20"/>
          </p:nvPr>
        </p:nvSpPr>
        <p:spPr>
          <a:xfrm>
            <a:off x="540000" y="2133600"/>
            <a:ext cx="4921000" cy="30226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SzPct val="100000"/>
              <a:buFont typeface="Arial"/>
              <a:buNone/>
              <a:defRPr sz="1900">
                <a:solidFill>
                  <a:srgbClr val="002C44"/>
                </a:solidFill>
              </a:defRPr>
            </a:lvl1pPr>
            <a:lvl2pPr>
              <a:buNone/>
              <a:defRPr sz="1400"/>
            </a:lvl2pPr>
          </a:lstStyle>
          <a:p>
            <a:pPr lvl="0"/>
            <a:r>
              <a:rPr lang="ga-IE" dirty="0" smtClean="0"/>
              <a:t>Click to edit Master text styles</a:t>
            </a:r>
          </a:p>
          <a:p>
            <a:pPr lvl="0"/>
            <a:r>
              <a:rPr lang="ga-IE" dirty="0" smtClean="0"/>
              <a:t>Second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40000" y="571500"/>
            <a:ext cx="6337300" cy="79533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>
                <a:solidFill>
                  <a:srgbClr val="00ABE2"/>
                </a:solidFill>
              </a:defRPr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540000" y="608012"/>
            <a:ext cx="5436000" cy="1588"/>
          </a:xfrm>
          <a:prstGeom prst="line">
            <a:avLst/>
          </a:prstGeom>
          <a:ln>
            <a:solidFill>
              <a:srgbClr val="00ABE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540000" y="1331912"/>
            <a:ext cx="5436000" cy="1588"/>
          </a:xfrm>
          <a:prstGeom prst="line">
            <a:avLst/>
          </a:prstGeom>
          <a:ln>
            <a:solidFill>
              <a:srgbClr val="00ABE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20"/>
          </p:nvPr>
        </p:nvSpPr>
        <p:spPr>
          <a:xfrm>
            <a:off x="3276600" y="1651000"/>
            <a:ext cx="5321300" cy="3911599"/>
          </a:xfrm>
          <a:prstGeom prst="rect">
            <a:avLst/>
          </a:prstGeom>
        </p:spPr>
        <p:txBody>
          <a:bodyPr lIns="0" tIns="0" bIns="0"/>
          <a:lstStyle>
            <a:lvl1pPr marL="180000" indent="-180000" algn="l">
              <a:buClr>
                <a:srgbClr val="00ABE2"/>
              </a:buClr>
              <a:buSzPct val="100000"/>
              <a:buFont typeface="Arial"/>
              <a:buChar char="•"/>
              <a:defRPr sz="1900">
                <a:solidFill>
                  <a:srgbClr val="002C44"/>
                </a:solidFill>
              </a:defRPr>
            </a:lvl1pPr>
            <a:lvl2pPr>
              <a:buNone/>
              <a:defRPr sz="1400"/>
            </a:lvl2pPr>
          </a:lstStyle>
          <a:p>
            <a:pPr lvl="0"/>
            <a:r>
              <a:rPr lang="ga-IE" dirty="0" smtClean="0"/>
              <a:t>Click to edit Master text styles</a:t>
            </a:r>
          </a:p>
          <a:p>
            <a:pPr lvl="0"/>
            <a:r>
              <a:rPr lang="ga-IE" dirty="0" smtClean="0"/>
              <a:t>Second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21"/>
          </p:nvPr>
        </p:nvSpPr>
        <p:spPr>
          <a:xfrm>
            <a:off x="540000" y="1651000"/>
            <a:ext cx="2520000" cy="38989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SzPct val="100000"/>
              <a:buFontTx/>
              <a:buNone/>
              <a:defRPr sz="2200" b="0" i="0">
                <a:solidFill>
                  <a:srgbClr val="00ABE2"/>
                </a:solidFill>
                <a:latin typeface="Arial Narrow Bold"/>
                <a:cs typeface="Arial Narrow Bold"/>
              </a:defRPr>
            </a:lvl1pPr>
            <a:lvl2pPr>
              <a:buNone/>
              <a:defRPr sz="1400"/>
            </a:lvl2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540000" y="571500"/>
            <a:ext cx="6337300" cy="79533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>
                <a:solidFill>
                  <a:srgbClr val="00ABE2"/>
                </a:solidFill>
              </a:defRPr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40000" y="608012"/>
            <a:ext cx="5436000" cy="1588"/>
          </a:xfrm>
          <a:prstGeom prst="line">
            <a:avLst/>
          </a:prstGeom>
          <a:ln>
            <a:solidFill>
              <a:srgbClr val="00ABE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540000" y="1331912"/>
            <a:ext cx="5436000" cy="1588"/>
          </a:xfrm>
          <a:prstGeom prst="line">
            <a:avLst/>
          </a:prstGeom>
          <a:ln>
            <a:solidFill>
              <a:srgbClr val="00ABE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21"/>
          </p:nvPr>
        </p:nvSpPr>
        <p:spPr>
          <a:xfrm>
            <a:off x="540000" y="1651000"/>
            <a:ext cx="2520000" cy="3937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SzPct val="100000"/>
              <a:buFontTx/>
              <a:buNone/>
              <a:defRPr sz="2800" cap="all">
                <a:solidFill>
                  <a:srgbClr val="00ABE2"/>
                </a:solidFill>
                <a:latin typeface="Arial Narrow"/>
                <a:cs typeface="Arial Narrow"/>
              </a:defRPr>
            </a:lvl1pPr>
            <a:lvl2pPr>
              <a:buNone/>
              <a:defRPr sz="1400"/>
            </a:lvl2pPr>
          </a:lstStyle>
          <a:p>
            <a:pPr lvl="0"/>
            <a:r>
              <a:rPr lang="ga-IE" dirty="0" smtClean="0"/>
              <a:t>Click to edit Master text styles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540000" y="571500"/>
            <a:ext cx="6337300" cy="79533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>
                <a:solidFill>
                  <a:srgbClr val="00ABE2"/>
                </a:solidFill>
              </a:defRPr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40000" y="608012"/>
            <a:ext cx="5436000" cy="1588"/>
          </a:xfrm>
          <a:prstGeom prst="line">
            <a:avLst/>
          </a:prstGeom>
          <a:ln>
            <a:solidFill>
              <a:srgbClr val="00ABE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540000" y="1331912"/>
            <a:ext cx="5436000" cy="1588"/>
          </a:xfrm>
          <a:prstGeom prst="line">
            <a:avLst/>
          </a:prstGeom>
          <a:ln>
            <a:solidFill>
              <a:srgbClr val="00ABE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>
            <p:ph idx="20"/>
          </p:nvPr>
        </p:nvSpPr>
        <p:spPr>
          <a:xfrm>
            <a:off x="3276600" y="1651000"/>
            <a:ext cx="5321300" cy="3911599"/>
          </a:xfrm>
          <a:prstGeom prst="rect">
            <a:avLst/>
          </a:prstGeom>
        </p:spPr>
        <p:txBody>
          <a:bodyPr lIns="0" tIns="0" bIns="0"/>
          <a:lstStyle>
            <a:lvl1pPr marL="180000" indent="-180000" algn="l">
              <a:buClr>
                <a:srgbClr val="00ABE2"/>
              </a:buClr>
              <a:buSzPct val="100000"/>
              <a:buFont typeface="Arial"/>
              <a:buChar char="•"/>
              <a:defRPr sz="1900">
                <a:solidFill>
                  <a:srgbClr val="002C44"/>
                </a:solidFill>
              </a:defRPr>
            </a:lvl1pPr>
            <a:lvl2pPr>
              <a:buNone/>
              <a:defRPr sz="1400"/>
            </a:lvl2pPr>
          </a:lstStyle>
          <a:p>
            <a:pPr lvl="0"/>
            <a:r>
              <a:rPr lang="ga-IE" dirty="0" smtClean="0"/>
              <a:t>Click to edit Master text styles</a:t>
            </a:r>
          </a:p>
          <a:p>
            <a:pPr lvl="0"/>
            <a:r>
              <a:rPr lang="ga-IE" dirty="0" smtClean="0"/>
              <a:t>Second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1A9F6-89D2-5246-A080-431BB3D29305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3F28-1B1F-534F-BB84-634DA45170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ection-screen300dp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6453336"/>
            <a:ext cx="9144000" cy="404664"/>
          </a:xfrm>
          <a:prstGeom prst="rect">
            <a:avLst/>
          </a:prstGeom>
          <a:solidFill>
            <a:srgbClr val="000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powerpoint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36296" y="-27384"/>
            <a:ext cx="1727200" cy="1549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 cap="all">
          <a:solidFill>
            <a:srgbClr val="00ABE2"/>
          </a:solidFill>
          <a:latin typeface="Arial Narrow Bold"/>
          <a:ea typeface="+mj-ea"/>
          <a:cs typeface="Arial Narrow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51520" y="252140"/>
            <a:ext cx="8640960" cy="6345212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265250"/>
            <a:ext cx="7543800" cy="21847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k-SK" sz="3600" b="1" dirty="0" err="1" smtClean="0"/>
              <a:t>SLOVENSKá</a:t>
            </a:r>
            <a:r>
              <a:rPr lang="sk-SK" sz="3600" b="1" dirty="0" smtClean="0"/>
              <a:t> IMUNITA PRE KORUPCIU:</a:t>
            </a:r>
            <a:br>
              <a:rPr lang="sk-SK" sz="3600" b="1" dirty="0" smtClean="0"/>
            </a:br>
            <a:r>
              <a:rPr lang="sk-SK" sz="3600" b="1" dirty="0" smtClean="0"/>
              <a:t>	</a:t>
            </a:r>
            <a:r>
              <a:rPr lang="sk-SK" sz="3600" dirty="0" smtClean="0"/>
              <a:t>Ako zlyhávame v trestaní korupcie?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155400"/>
            <a:ext cx="7543800" cy="326158"/>
          </a:xfrm>
          <a:ln>
            <a:noFill/>
          </a:ln>
        </p:spPr>
        <p:txBody>
          <a:bodyPr/>
          <a:lstStyle/>
          <a:p>
            <a:r>
              <a:rPr lang="sk-SK" dirty="0" smtClean="0"/>
              <a:t>Katarína </a:t>
            </a:r>
            <a:r>
              <a:rPr lang="sk-SK" dirty="0" err="1" smtClean="0"/>
              <a:t>hukelová</a:t>
            </a:r>
            <a:r>
              <a:rPr lang="sk-SK" dirty="0" smtClean="0"/>
              <a:t>, </a:t>
            </a:r>
            <a:r>
              <a:rPr lang="sk-SK" dirty="0" err="1" smtClean="0"/>
              <a:t>samuel</a:t>
            </a:r>
            <a:r>
              <a:rPr lang="sk-SK" dirty="0" smtClean="0"/>
              <a:t> spáč, </a:t>
            </a:r>
            <a:r>
              <a:rPr lang="sk-SK" dirty="0" err="1" smtClean="0"/>
              <a:t>gabriel</a:t>
            </a:r>
            <a:r>
              <a:rPr lang="sk-SK" dirty="0" smtClean="0"/>
              <a:t> </a:t>
            </a:r>
            <a:r>
              <a:rPr lang="sk-SK" dirty="0" err="1" smtClean="0"/>
              <a:t>šípoš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k-SK" dirty="0" smtClean="0"/>
              <a:t>Bratislava, 13.november.2015</a:t>
            </a:r>
          </a:p>
          <a:p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5013176"/>
            <a:ext cx="7848872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83568" y="5635848"/>
            <a:ext cx="7848872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TIS_logo_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116632"/>
            <a:ext cx="2581508" cy="15489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Závery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20"/>
          </p:nvPr>
        </p:nvSpPr>
        <p:spPr>
          <a:xfrm>
            <a:off x="540000" y="1428736"/>
            <a:ext cx="8057900" cy="5000660"/>
          </a:xfrm>
        </p:spPr>
        <p:txBody>
          <a:bodyPr/>
          <a:lstStyle/>
          <a:p>
            <a:r>
              <a:rPr lang="sk-SK" dirty="0" smtClean="0"/>
              <a:t>Prokuratúra je v procese stíhania korupcie kľúčová. Je potrebné ju otvoriť verejnej kontrole.</a:t>
            </a:r>
          </a:p>
          <a:p>
            <a:endParaRPr lang="sk-SK" dirty="0" smtClean="0"/>
          </a:p>
          <a:p>
            <a:r>
              <a:rPr lang="sk-SK" dirty="0" smtClean="0"/>
              <a:t>Na ľuďoch záleží. Obzvlášť na prokuratúre a na súdoch.</a:t>
            </a:r>
          </a:p>
          <a:p>
            <a:endParaRPr lang="sk-SK" dirty="0" smtClean="0"/>
          </a:p>
          <a:p>
            <a:r>
              <a:rPr lang="sk-SK" dirty="0" smtClean="0"/>
              <a:t>Len minimum ľudí je za korupciu vážne potrestaných. Korupcia nie je vnímaná ako závažný zločin, prokuratúra aj súdy k jej trestaniu pristupujú benevolentne.</a:t>
            </a:r>
          </a:p>
          <a:p>
            <a:endParaRPr lang="sk-SK" dirty="0" smtClean="0"/>
          </a:p>
          <a:p>
            <a:r>
              <a:rPr lang="sk-SK" dirty="0" smtClean="0"/>
              <a:t>Mnohé z rozhodnutí neobsahujú ani informácie o menách starostov, či obciach, kde pôsobili. Korupcia nie je beztrestná len pred súdmi, aj možnosť </a:t>
            </a:r>
            <a:r>
              <a:rPr lang="sk-SK" dirty="0" err="1" smtClean="0"/>
              <a:t>reputačnej</a:t>
            </a:r>
            <a:r>
              <a:rPr lang="sk-SK" dirty="0" smtClean="0"/>
              <a:t> sankcie je znížená.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252140"/>
            <a:ext cx="8640960" cy="6345212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Content Placeholder 9"/>
          <p:cNvSpPr txBox="1">
            <a:spLocks/>
          </p:cNvSpPr>
          <p:nvPr/>
        </p:nvSpPr>
        <p:spPr>
          <a:xfrm>
            <a:off x="251520" y="285728"/>
            <a:ext cx="8640960" cy="5929384"/>
          </a:xfrm>
          <a:prstGeom prst="rect">
            <a:avLst/>
          </a:prstGeom>
          <a:noFill/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k-SK" sz="4400" dirty="0" smtClean="0">
                <a:solidFill>
                  <a:schemeClr val="bg1"/>
                </a:solidFill>
                <a:latin typeface="Arial Narrow Bold"/>
                <a:cs typeface="Arial Narrow Bold"/>
              </a:rPr>
              <a:t>Projekt podporený </a:t>
            </a:r>
          </a:p>
          <a:p>
            <a:pPr marL="0" indent="0" algn="ctr">
              <a:buNone/>
            </a:pPr>
            <a:r>
              <a:rPr lang="sk-SK" sz="4400" dirty="0" smtClean="0">
                <a:solidFill>
                  <a:schemeClr val="bg1"/>
                </a:solidFill>
                <a:latin typeface="Arial Narrow Bold"/>
                <a:cs typeface="Arial Narrow Bold"/>
              </a:rPr>
              <a:t>Fondom pre transparentné Slovensko</a:t>
            </a:r>
          </a:p>
          <a:p>
            <a:pPr marL="0" indent="0" algn="ctr">
              <a:spcAft>
                <a:spcPts val="1750"/>
              </a:spcAft>
              <a:buNone/>
            </a:pPr>
            <a:endParaRPr lang="sk-SK" sz="2000" dirty="0" smtClean="0">
              <a:solidFill>
                <a:schemeClr val="bg1"/>
              </a:solidFill>
              <a:latin typeface="Arial Narrow Bold"/>
              <a:cs typeface="Arial Narrow Bold"/>
            </a:endParaRPr>
          </a:p>
          <a:p>
            <a:pPr marL="0" indent="0" algn="ctr">
              <a:spcAft>
                <a:spcPts val="1750"/>
              </a:spcAft>
              <a:buNone/>
            </a:pPr>
            <a:endParaRPr lang="sk-SK" sz="2000" dirty="0" smtClean="0">
              <a:solidFill>
                <a:schemeClr val="bg1"/>
              </a:solidFill>
              <a:latin typeface="Arial Narrow Bold"/>
              <a:cs typeface="Arial Narrow Bold"/>
            </a:endParaRPr>
          </a:p>
          <a:p>
            <a:pPr marL="0" indent="0" algn="ctr">
              <a:spcAft>
                <a:spcPts val="1750"/>
              </a:spcAft>
              <a:buNone/>
            </a:pPr>
            <a:endParaRPr lang="sk-SK" sz="2000" dirty="0" smtClean="0">
              <a:solidFill>
                <a:schemeClr val="bg1"/>
              </a:solidFill>
              <a:latin typeface="Arial Narrow Bold"/>
              <a:cs typeface="Arial Narrow Bold"/>
            </a:endParaRPr>
          </a:p>
          <a:p>
            <a:pPr marL="0" indent="0" algn="ctr">
              <a:spcAft>
                <a:spcPts val="1750"/>
              </a:spcAft>
              <a:buNone/>
            </a:pPr>
            <a:endParaRPr lang="sk-SK" sz="2000" dirty="0" smtClean="0">
              <a:solidFill>
                <a:schemeClr val="bg1"/>
              </a:solidFill>
              <a:latin typeface="Arial Narrow Bold"/>
              <a:cs typeface="Arial Narrow Bold"/>
            </a:endParaRPr>
          </a:p>
          <a:p>
            <a:pPr marL="0" indent="0" algn="ctr">
              <a:spcAft>
                <a:spcPts val="1750"/>
              </a:spcAft>
              <a:buNone/>
            </a:pPr>
            <a:endParaRPr lang="sk-SK" sz="800" dirty="0" smtClean="0">
              <a:solidFill>
                <a:schemeClr val="bg1"/>
              </a:solidFill>
              <a:latin typeface="Arial Narrow Bold"/>
              <a:cs typeface="Arial Narrow Bold"/>
            </a:endParaRPr>
          </a:p>
          <a:p>
            <a:pPr marL="0" indent="0" algn="ctr">
              <a:spcAft>
                <a:spcPts val="1750"/>
              </a:spcAft>
              <a:buNone/>
            </a:pPr>
            <a:r>
              <a:rPr lang="sk-SK" sz="2000" dirty="0" err="1" smtClean="0">
                <a:solidFill>
                  <a:schemeClr val="bg1"/>
                </a:solidFill>
                <a:latin typeface="Arial Narrow Bold"/>
                <a:cs typeface="Arial Narrow Bold"/>
              </a:rPr>
              <a:t>www.transparency.sk</a:t>
            </a:r>
            <a:endParaRPr lang="en-US" sz="2000" dirty="0" smtClean="0">
              <a:solidFill>
                <a:schemeClr val="bg1"/>
              </a:solidFill>
              <a:latin typeface="Arial Narrow Bold"/>
              <a:cs typeface="Arial Narrow Bold"/>
            </a:endParaRPr>
          </a:p>
          <a:p>
            <a:pPr marL="0" indent="0" algn="ctr">
              <a:buNone/>
            </a:pPr>
            <a:r>
              <a:rPr lang="en-US" sz="1500" dirty="0">
                <a:solidFill>
                  <a:schemeClr val="bg1"/>
                </a:solidFill>
                <a:latin typeface="Arial Narrow Bold"/>
                <a:cs typeface="Arial Narrow Bold"/>
              </a:rPr>
              <a:t>https://</a:t>
            </a:r>
            <a:r>
              <a:rPr lang="en-US" sz="1500" dirty="0" smtClean="0">
                <a:solidFill>
                  <a:schemeClr val="bg1"/>
                </a:solidFill>
                <a:latin typeface="Arial Narrow Bold"/>
                <a:cs typeface="Arial Narrow Bold"/>
              </a:rPr>
              <a:t>www.facebook.com/transparencysk</a:t>
            </a:r>
            <a:endParaRPr lang="sk-SK" sz="1500" dirty="0" smtClean="0">
              <a:solidFill>
                <a:schemeClr val="bg1"/>
              </a:solidFill>
              <a:latin typeface="Arial Narrow Bold"/>
              <a:cs typeface="Arial Narrow Bold"/>
            </a:endParaRPr>
          </a:p>
          <a:p>
            <a:pPr marL="0" indent="0" algn="ctr">
              <a:buNone/>
            </a:pPr>
            <a:r>
              <a:rPr lang="sk-SK" sz="1500" dirty="0" smtClean="0">
                <a:solidFill>
                  <a:schemeClr val="bg1"/>
                </a:solidFill>
                <a:latin typeface="Arial Narrow Bold"/>
                <a:cs typeface="Arial Narrow Bold"/>
              </a:rPr>
              <a:t>transparency.blog.sme.sk</a:t>
            </a:r>
          </a:p>
          <a:p>
            <a:pPr marL="0" indent="0" algn="ctr">
              <a:buNone/>
            </a:pPr>
            <a:r>
              <a:rPr lang="sk-SK" sz="1500" dirty="0" smtClean="0">
                <a:solidFill>
                  <a:schemeClr val="bg1"/>
                </a:solidFill>
                <a:latin typeface="Arial Narrow Bold"/>
                <a:cs typeface="Arial Narrow Bold"/>
              </a:rPr>
              <a:t>www.otvorenesudy.sk</a:t>
            </a:r>
            <a:endParaRPr lang="en-US" sz="1500" dirty="0">
              <a:solidFill>
                <a:schemeClr val="bg1"/>
              </a:solidFill>
              <a:latin typeface="Arial Narrow Bold"/>
              <a:cs typeface="Arial Narrow Bold"/>
            </a:endParaRPr>
          </a:p>
          <a:p>
            <a:pPr marL="0" indent="0" algn="ctr">
              <a:spcBef>
                <a:spcPts val="1488"/>
              </a:spcBef>
              <a:buNone/>
            </a:pPr>
            <a:r>
              <a:rPr lang="en-US" sz="1200" dirty="0" smtClean="0">
                <a:solidFill>
                  <a:schemeClr val="bg1"/>
                </a:solidFill>
                <a:latin typeface="Arial Narrow Bold"/>
                <a:cs typeface="Arial Narrow Bold"/>
              </a:rPr>
              <a:t>© 201</a:t>
            </a:r>
            <a:r>
              <a:rPr lang="sk-SK" sz="1200" dirty="0" smtClean="0">
                <a:solidFill>
                  <a:schemeClr val="bg1"/>
                </a:solidFill>
                <a:latin typeface="Arial Narrow Bold"/>
                <a:cs typeface="Arial Narrow Bold"/>
              </a:rPr>
              <a:t>5</a:t>
            </a:r>
            <a:r>
              <a:rPr lang="en-US" sz="1200" dirty="0" smtClean="0">
                <a:solidFill>
                  <a:schemeClr val="bg1"/>
                </a:solidFill>
                <a:latin typeface="Arial Narrow Bold"/>
                <a:cs typeface="Arial Narrow Bold"/>
              </a:rPr>
              <a:t> </a:t>
            </a:r>
            <a:r>
              <a:rPr lang="sk-SK" sz="1200" dirty="0" smtClean="0">
                <a:solidFill>
                  <a:schemeClr val="bg1"/>
                </a:solidFill>
                <a:latin typeface="Arial Narrow Bold"/>
                <a:cs typeface="Arial Narrow Bold"/>
              </a:rPr>
              <a:t>Transparency International Slovakia</a:t>
            </a:r>
            <a:r>
              <a:rPr lang="en-US" sz="1200" dirty="0" smtClean="0">
                <a:solidFill>
                  <a:schemeClr val="bg1"/>
                </a:solidFill>
                <a:latin typeface="Arial Narrow Bold"/>
                <a:cs typeface="Arial Narrow Bold"/>
              </a:rPr>
              <a:t>. All rights reserved.</a:t>
            </a:r>
            <a:endParaRPr lang="en-US" sz="1200" dirty="0">
              <a:solidFill>
                <a:schemeClr val="bg1"/>
              </a:solidFill>
              <a:latin typeface="Arial Narrow Bold"/>
              <a:cs typeface="Arial Narrow Bold"/>
            </a:endParaRPr>
          </a:p>
          <a:p>
            <a:pPr marL="0" indent="0" algn="ctr">
              <a:buNone/>
            </a:pPr>
            <a:endParaRPr lang="en-US" sz="1500" dirty="0">
              <a:solidFill>
                <a:schemeClr val="bg1"/>
              </a:solidFill>
              <a:latin typeface="Arial Narrow Bold"/>
              <a:cs typeface="Arial Narrow Bold"/>
            </a:endParaRPr>
          </a:p>
        </p:txBody>
      </p:sp>
      <p:pic>
        <p:nvPicPr>
          <p:cNvPr id="8" name="Picture 7" descr="TIS_logo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57950" y="5143512"/>
            <a:ext cx="2581508" cy="1548904"/>
          </a:xfrm>
          <a:prstGeom prst="rect">
            <a:avLst/>
          </a:prstGeom>
        </p:spPr>
      </p:pic>
      <p:pic>
        <p:nvPicPr>
          <p:cNvPr id="1026" name="Picture 2" descr="C:\Users\Samo\Downloads\1267017643_mo_nadacia_pontis_logo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2428868"/>
            <a:ext cx="4264684" cy="16004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Východiská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20"/>
          </p:nvPr>
        </p:nvSpPr>
        <p:spPr>
          <a:xfrm>
            <a:off x="540000" y="1428736"/>
            <a:ext cx="8057900" cy="5000660"/>
          </a:xfrm>
        </p:spPr>
        <p:txBody>
          <a:bodyPr/>
          <a:lstStyle/>
          <a:p>
            <a:r>
              <a:rPr lang="sk-SK" dirty="0" smtClean="0"/>
              <a:t>v minuloročnej analýze TČ korupcie sme videli, že medzi odsúdenými sú len „malé ryby“</a:t>
            </a:r>
          </a:p>
          <a:p>
            <a:endParaRPr lang="sk-SK" dirty="0" smtClean="0"/>
          </a:p>
          <a:p>
            <a:r>
              <a:rPr lang="sk-SK" dirty="0" smtClean="0"/>
              <a:t>korupcia je </a:t>
            </a:r>
            <a:r>
              <a:rPr lang="sk-SK" b="1" dirty="0" smtClean="0"/>
              <a:t>zneužitie zverenej moci pre vlastný zisk</a:t>
            </a:r>
          </a:p>
          <a:p>
            <a:endParaRPr lang="sk-SK" b="1" dirty="0" smtClean="0"/>
          </a:p>
          <a:p>
            <a:r>
              <a:rPr lang="sk-SK" dirty="0" smtClean="0"/>
              <a:t>„vlastný zisk“ je niekedy ťažké dokázať</a:t>
            </a:r>
          </a:p>
          <a:p>
            <a:r>
              <a:rPr lang="sk-SK" dirty="0" smtClean="0"/>
              <a:t>„zneužitie verejnej moci“ je problémom aj bez zisku</a:t>
            </a:r>
          </a:p>
          <a:p>
            <a:pPr lvl="1"/>
            <a:r>
              <a:rPr lang="sk-SK" sz="1900" dirty="0" smtClean="0"/>
              <a:t>	</a:t>
            </a:r>
            <a:r>
              <a:rPr lang="sk-SK" sz="1600" dirty="0" smtClean="0"/>
              <a:t>- často korupciu indikuje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6 hlavných trestných činov</a:t>
            </a:r>
          </a:p>
          <a:p>
            <a:pPr lvl="1"/>
            <a:r>
              <a:rPr lang="sk-SK" sz="1900" dirty="0" smtClean="0"/>
              <a:t>	</a:t>
            </a:r>
            <a:r>
              <a:rPr lang="sk-SK" sz="1600" dirty="0" smtClean="0"/>
              <a:t>- okrem korupcie aj trestné činy verejných činiteľov, machinácie pri obstarávaniach, porušovanie povinností pri správe cudzieho majetku, poškodzovanie záujmov EÚ</a:t>
            </a:r>
          </a:p>
          <a:p>
            <a:endParaRPr lang="sk-SK" sz="2400" dirty="0"/>
          </a:p>
          <a:p>
            <a:pPr lvl="1"/>
            <a:endParaRPr lang="sk-SK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Hlavné zistenia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20"/>
          </p:nvPr>
        </p:nvSpPr>
        <p:spPr>
          <a:xfrm>
            <a:off x="540000" y="1428736"/>
            <a:ext cx="8057900" cy="5000660"/>
          </a:xfrm>
        </p:spPr>
        <p:txBody>
          <a:bodyPr/>
          <a:lstStyle/>
          <a:p>
            <a:pPr algn="just"/>
            <a:r>
              <a:rPr lang="sk-SK" b="1" dirty="0" smtClean="0"/>
              <a:t>Až 93% (663 zo 711) obžalovaných je aj odsúdených</a:t>
            </a:r>
            <a:r>
              <a:rPr lang="sk-SK" dirty="0" smtClean="0"/>
              <a:t>. Avšak len 33 z nich skončilo aj vo väzení</a:t>
            </a:r>
          </a:p>
          <a:p>
            <a:pPr algn="just"/>
            <a:endParaRPr lang="sk-SK" dirty="0" smtClean="0"/>
          </a:p>
          <a:p>
            <a:pPr algn="just"/>
            <a:r>
              <a:rPr lang="sk-SK" dirty="0" smtClean="0"/>
              <a:t>Len o menej ako tretine súdených sa rozhodne pred súdom</a:t>
            </a:r>
          </a:p>
          <a:p>
            <a:pPr algn="just"/>
            <a:r>
              <a:rPr lang="sk-SK" b="1" dirty="0" smtClean="0"/>
              <a:t>Rola prokuratúry je v celom procese absolútne kľúčová</a:t>
            </a:r>
            <a:r>
              <a:rPr lang="sk-SK" dirty="0" smtClean="0"/>
              <a:t>, no napriek tomu zostáva mimo verejnej kontroly</a:t>
            </a:r>
          </a:p>
          <a:p>
            <a:pPr algn="just"/>
            <a:endParaRPr lang="sk-SK" dirty="0" smtClean="0"/>
          </a:p>
          <a:p>
            <a:pPr algn="just"/>
            <a:r>
              <a:rPr lang="sk-SK" b="1" dirty="0" smtClean="0"/>
              <a:t>Len 27 zo všetkých obžalovaných sú volení funkcionári</a:t>
            </a:r>
          </a:p>
          <a:p>
            <a:pPr algn="just"/>
            <a:r>
              <a:rPr lang="sk-SK" dirty="0" smtClean="0"/>
              <a:t>Aj ich mená, či obce, v ktorých pôsobili, sú väčšinou anonymizované</a:t>
            </a:r>
          </a:p>
          <a:p>
            <a:pPr algn="just"/>
            <a:endParaRPr lang="sk-SK" dirty="0" smtClean="0"/>
          </a:p>
          <a:p>
            <a:pPr algn="just"/>
            <a:r>
              <a:rPr lang="sk-SK" dirty="0" smtClean="0"/>
              <a:t>Zo 121 rozsudkov týkajúcich sa poškodzovania finančných záujmov ES sa </a:t>
            </a:r>
            <a:r>
              <a:rPr lang="sk-SK" b="1" dirty="0" smtClean="0"/>
              <a:t>žiadny netýka predstaviteľa štátu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sme skúmali?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20"/>
          </p:nvPr>
        </p:nvSpPr>
        <p:spPr>
          <a:xfrm>
            <a:off x="540000" y="1428736"/>
            <a:ext cx="8057900" cy="5000660"/>
          </a:xfrm>
        </p:spPr>
        <p:txBody>
          <a:bodyPr/>
          <a:lstStyle/>
          <a:p>
            <a:r>
              <a:rPr lang="sk-SK" dirty="0" smtClean="0"/>
              <a:t>6 skupín trestných činov v rokoch 2012-2015</a:t>
            </a:r>
          </a:p>
          <a:p>
            <a:r>
              <a:rPr lang="sk-SK" dirty="0" smtClean="0"/>
              <a:t>Prešli sme viac ako 700 dokumentov, </a:t>
            </a:r>
            <a:r>
              <a:rPr lang="sk-SK" b="1" dirty="0" smtClean="0"/>
              <a:t>rozhodnutia v 615 prípadoch</a:t>
            </a:r>
            <a:r>
              <a:rPr lang="sk-SK" dirty="0" smtClean="0"/>
              <a:t>, 20 prípadov korupcie chýba (z nich 14x vylúčená verejnosť)</a:t>
            </a:r>
          </a:p>
          <a:p>
            <a:r>
              <a:rPr lang="sk-SK" dirty="0" smtClean="0"/>
              <a:t>75% rozhodnutí z ŠTS / 25% rozhodnutí z iných súdov</a:t>
            </a:r>
          </a:p>
          <a:p>
            <a:endParaRPr lang="sk-SK" dirty="0" smtClean="0"/>
          </a:p>
        </p:txBody>
      </p:sp>
      <p:pic>
        <p:nvPicPr>
          <p:cNvPr id="5" name="Obrázok 4" descr="počet rozsudkov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2752259"/>
            <a:ext cx="6572297" cy="34628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Málo oslobodených aj reálnych trestov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20"/>
          </p:nvPr>
        </p:nvSpPr>
        <p:spPr>
          <a:xfrm>
            <a:off x="540000" y="1428736"/>
            <a:ext cx="8057900" cy="5000660"/>
          </a:xfrm>
        </p:spPr>
        <p:txBody>
          <a:bodyPr/>
          <a:lstStyle/>
          <a:p>
            <a:r>
              <a:rPr lang="sk-SK" dirty="0" smtClean="0"/>
              <a:t>Medzi nepodmienečnými aj 4 policajti (2x 5 rokov, 4 roky), 2 prokurátori (2 a 3,5 roka), 2 úradníci, starostka (3 a pol roka), riaditeľ odštepného závodu štátneho podniku (10 rokov)</a:t>
            </a:r>
          </a:p>
          <a:p>
            <a:r>
              <a:rPr lang="sk-SK" dirty="0" smtClean="0"/>
              <a:t>Až 15% oslobodených pri trestných činoch verejných činiteľov</a:t>
            </a:r>
          </a:p>
        </p:txBody>
      </p:sp>
      <p:pic>
        <p:nvPicPr>
          <p:cNvPr id="10" name="Obrázok 9" descr="oslobodenia trest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2714620"/>
            <a:ext cx="7429552" cy="37028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Reálne rozhoduje prokuratúra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20"/>
          </p:nvPr>
        </p:nvSpPr>
        <p:spPr>
          <a:xfrm>
            <a:off x="540000" y="1428736"/>
            <a:ext cx="8057900" cy="5000660"/>
          </a:xfrm>
        </p:spPr>
        <p:txBody>
          <a:bodyPr/>
          <a:lstStyle/>
          <a:p>
            <a:r>
              <a:rPr lang="sk-SK" dirty="0" smtClean="0"/>
              <a:t>Viac ako do dvoch tretín rozhodnutí nevidíme</a:t>
            </a:r>
          </a:p>
          <a:p>
            <a:r>
              <a:rPr lang="sk-SK" dirty="0" smtClean="0"/>
              <a:t>Pri korupcii je to až 80% (!!!)</a:t>
            </a:r>
            <a:endParaRPr lang="en-US" dirty="0"/>
          </a:p>
        </p:txBody>
      </p:sp>
      <p:pic>
        <p:nvPicPr>
          <p:cNvPr id="4" name="Obrázok 3" descr="prokuratúr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14555"/>
            <a:ext cx="8790192" cy="40960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Volení predstavitelia pred súdmi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20"/>
          </p:nvPr>
        </p:nvSpPr>
        <p:spPr>
          <a:xfrm>
            <a:off x="540000" y="1428736"/>
            <a:ext cx="8057900" cy="5000660"/>
          </a:xfrm>
        </p:spPr>
        <p:txBody>
          <a:bodyPr/>
          <a:lstStyle/>
          <a:p>
            <a:r>
              <a:rPr lang="sk-SK" dirty="0" smtClean="0"/>
              <a:t>Dostali od občanov do rúk správu spoločného majetku, zneužitie tohto privilégia má byť potrestané</a:t>
            </a:r>
          </a:p>
          <a:p>
            <a:endParaRPr lang="sk-SK" dirty="0" smtClean="0"/>
          </a:p>
          <a:p>
            <a:r>
              <a:rPr lang="sk-SK" dirty="0" smtClean="0"/>
              <a:t>Medzi 711 súdenými je len 27 takých, ktorí boli vo volenej funkcii = 4%</a:t>
            </a:r>
          </a:p>
          <a:p>
            <a:pPr lvl="1">
              <a:buFontTx/>
              <a:buChar char="-"/>
            </a:pPr>
            <a:r>
              <a:rPr lang="sk-SK" sz="1600" dirty="0" smtClean="0"/>
              <a:t>Len jeden udelený trest bol nepodmienečný</a:t>
            </a:r>
          </a:p>
          <a:p>
            <a:pPr lvl="1">
              <a:buFontTx/>
              <a:buChar char="-"/>
            </a:pPr>
            <a:r>
              <a:rPr lang="sk-SK" sz="1600" dirty="0" smtClean="0"/>
              <a:t>Starostka, ktorá už bola vo výkone trestu za podvod a spreneveru</a:t>
            </a:r>
          </a:p>
          <a:p>
            <a:endParaRPr lang="sk-SK" dirty="0" smtClean="0"/>
          </a:p>
          <a:p>
            <a:r>
              <a:rPr lang="sk-SK" dirty="0" smtClean="0"/>
              <a:t>Najvyššie postavený odsúdený volený predstavitelia: </a:t>
            </a:r>
            <a:r>
              <a:rPr lang="sk-SK" dirty="0" smtClean="0"/>
              <a:t>primátor Čadce</a:t>
            </a:r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Rozhodnutia sú anonymizované tak, že väčšinou nevieme o koho konkrétne ide, nepoznáme ani názov obce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 prípady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20"/>
          </p:nvPr>
        </p:nvSpPr>
        <p:spPr>
          <a:xfrm>
            <a:off x="540000" y="1428736"/>
            <a:ext cx="8057900" cy="5000660"/>
          </a:xfrm>
        </p:spPr>
        <p:txBody>
          <a:bodyPr/>
          <a:lstStyle/>
          <a:p>
            <a:r>
              <a:rPr lang="sk-SK" dirty="0" smtClean="0">
                <a:solidFill>
                  <a:schemeClr val="tx1"/>
                </a:solidFill>
              </a:rPr>
              <a:t>1. nepreukázaný úmysel vedie k oslobodeniu</a:t>
            </a:r>
          </a:p>
          <a:p>
            <a:pPr lvl="1"/>
            <a:r>
              <a:rPr lang="sk-SK" sz="1600" dirty="0" smtClean="0"/>
              <a:t>- 4 rozhodnutia, kde boli starostovia oslobodení (4 z 27 = 15%)</a:t>
            </a:r>
          </a:p>
          <a:p>
            <a:pPr lvl="1"/>
            <a:endParaRPr lang="sk-SK" sz="1900" dirty="0" smtClean="0"/>
          </a:p>
          <a:p>
            <a:pPr lvl="1"/>
            <a:endParaRPr lang="sk-SK" sz="1900" dirty="0" smtClean="0"/>
          </a:p>
          <a:p>
            <a:r>
              <a:rPr lang="sk-SK" dirty="0" smtClean="0">
                <a:solidFill>
                  <a:schemeClr val="tx1"/>
                </a:solidFill>
              </a:rPr>
              <a:t>2. aj evidentné porušenie sa trestá mäkko</a:t>
            </a:r>
          </a:p>
          <a:p>
            <a:pPr lvl="1">
              <a:buFontTx/>
              <a:buChar char="-"/>
            </a:pPr>
            <a:r>
              <a:rPr lang="sk-SK" sz="1600" dirty="0" smtClean="0"/>
              <a:t>Stráne pod Tatrami (okres Kežmarok)</a:t>
            </a:r>
          </a:p>
          <a:p>
            <a:pPr lvl="1">
              <a:buFontTx/>
              <a:buChar char="-"/>
            </a:pPr>
            <a:r>
              <a:rPr lang="sk-SK" sz="1600" dirty="0" smtClean="0"/>
              <a:t>Aj jasné zneužívanie moci vedie len k podmienke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3. pri obstarávaniach sa viac trestá drzosť a nešikovnosť, nie korupcia</a:t>
            </a:r>
          </a:p>
          <a:p>
            <a:pPr lvl="1"/>
            <a:r>
              <a:rPr lang="sk-SK" sz="1600" dirty="0" smtClean="0"/>
              <a:t>- Aj očividná machinácia viedla len k podmienečnému trestu (2 roky)</a:t>
            </a:r>
          </a:p>
          <a:p>
            <a:pPr lvl="1"/>
            <a:r>
              <a:rPr lang="sk-SK" sz="1600" dirty="0" smtClean="0"/>
              <a:t>- Ušité podmienky súťaže, kartelové dohody ostávajú bez trestu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chránime záujmy EÚ?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20"/>
          </p:nvPr>
        </p:nvSpPr>
        <p:spPr>
          <a:xfrm>
            <a:off x="540000" y="1428736"/>
            <a:ext cx="8057900" cy="5000660"/>
          </a:xfrm>
        </p:spPr>
        <p:txBody>
          <a:bodyPr/>
          <a:lstStyle/>
          <a:p>
            <a:r>
              <a:rPr lang="sk-SK" dirty="0" smtClean="0"/>
              <a:t>Sme medzi najhoršími v otázke pochybení pri čerpaní </a:t>
            </a:r>
            <a:r>
              <a:rPr lang="sk-SK" dirty="0" err="1" smtClean="0"/>
              <a:t>eurofondov</a:t>
            </a:r>
            <a:endParaRPr lang="sk-SK" dirty="0" smtClean="0"/>
          </a:p>
          <a:p>
            <a:r>
              <a:rPr lang="sk-SK" dirty="0" smtClean="0"/>
              <a:t>Pred súd sa dostávajú len bežní občania, medzi 121 obžalovanými neboli žiadni politickí predstavitelia</a:t>
            </a:r>
          </a:p>
          <a:p>
            <a:endParaRPr lang="sk-SK" dirty="0" smtClean="0"/>
          </a:p>
        </p:txBody>
      </p:sp>
      <p:pic>
        <p:nvPicPr>
          <p:cNvPr id="4" name="Obrázok 3" descr="eufond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71744"/>
            <a:ext cx="9075419" cy="3741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-presentation-template-2014">
  <a:themeElements>
    <a:clrScheme name="Custom 6">
      <a:dk1>
        <a:srgbClr val="00003E"/>
      </a:dk1>
      <a:lt1>
        <a:sysClr val="window" lastClr="FFFFFF"/>
      </a:lt1>
      <a:dk2>
        <a:srgbClr val="00003A"/>
      </a:dk2>
      <a:lt2>
        <a:srgbClr val="E9EAF0"/>
      </a:lt2>
      <a:accent1>
        <a:srgbClr val="00003D"/>
      </a:accent1>
      <a:accent2>
        <a:srgbClr val="83C1C6"/>
      </a:accent2>
      <a:accent3>
        <a:srgbClr val="E78D35"/>
      </a:accent3>
      <a:accent4>
        <a:srgbClr val="909CE1"/>
      </a:accent4>
      <a:accent5>
        <a:srgbClr val="000029"/>
      </a:accent5>
      <a:accent6>
        <a:srgbClr val="CC5439"/>
      </a:accent6>
      <a:hlink>
        <a:srgbClr val="418CB2"/>
      </a:hlink>
      <a:folHlink>
        <a:srgbClr val="C649E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NEXALA">
      <a:dk1>
        <a:srgbClr val="002C44"/>
      </a:dk1>
      <a:lt1>
        <a:srgbClr val="FFFFFE"/>
      </a:lt1>
      <a:dk2>
        <a:srgbClr val="002C44"/>
      </a:dk2>
      <a:lt2>
        <a:srgbClr val="DDDEDD"/>
      </a:lt2>
      <a:accent1>
        <a:srgbClr val="141313"/>
      </a:accent1>
      <a:accent2>
        <a:srgbClr val="313231"/>
      </a:accent2>
      <a:accent3>
        <a:srgbClr val="505150"/>
      </a:accent3>
      <a:accent4>
        <a:srgbClr val="6D6E6D"/>
      </a:accent4>
      <a:accent5>
        <a:srgbClr val="8D8E8D"/>
      </a:accent5>
      <a:accent6>
        <a:srgbClr val="B2B3B2"/>
      </a:accent6>
      <a:hlink>
        <a:srgbClr val="29ABE2"/>
      </a:hlink>
      <a:folHlink>
        <a:srgbClr val="002C4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ti-presentation-template-2014.potx</Template>
  <TotalTime>2141</TotalTime>
  <Words>622</Words>
  <Application>Microsoft Office PowerPoint</Application>
  <PresentationFormat>Prezentácia na obrazovke (4:3)</PresentationFormat>
  <Paragraphs>90</Paragraphs>
  <Slides>11</Slides>
  <Notes>3</Notes>
  <HiddenSlides>0</HiddenSlides>
  <MMClips>0</MMClips>
  <ScaleCrop>false</ScaleCrop>
  <HeadingPairs>
    <vt:vector size="4" baseType="variant">
      <vt:variant>
        <vt:lpstr>Motív</vt:lpstr>
      </vt:variant>
      <vt:variant>
        <vt:i4>2</vt:i4>
      </vt:variant>
      <vt:variant>
        <vt:lpstr>Nadpisy snímok</vt:lpstr>
      </vt:variant>
      <vt:variant>
        <vt:i4>11</vt:i4>
      </vt:variant>
    </vt:vector>
  </HeadingPairs>
  <TitlesOfParts>
    <vt:vector size="13" baseType="lpstr">
      <vt:lpstr>ti-presentation-template-2014</vt:lpstr>
      <vt:lpstr>Office Theme</vt:lpstr>
      <vt:lpstr>SLOVENSKá IMUNITA PRE KORUPCIU:  Ako zlyhávame v trestaní korupcie?</vt:lpstr>
      <vt:lpstr>Východiská</vt:lpstr>
      <vt:lpstr>Hlavné zistenia</vt:lpstr>
      <vt:lpstr>Čo sme skúmali?</vt:lpstr>
      <vt:lpstr>Málo oslobodených aj reálnych trestov</vt:lpstr>
      <vt:lpstr>Reálne rozhoduje prokuratúra</vt:lpstr>
      <vt:lpstr>Volení predstavitelia pred súdmi</vt:lpstr>
      <vt:lpstr>3 prípady</vt:lpstr>
      <vt:lpstr>Ako chránime záujmy EÚ?</vt:lpstr>
      <vt:lpstr>Závery</vt:lpstr>
      <vt:lpstr>Snímka 11</vt:lpstr>
    </vt:vector>
  </TitlesOfParts>
  <Company>bruc1e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charlie  brown</dc:creator>
  <cp:lastModifiedBy>Samo</cp:lastModifiedBy>
  <cp:revision>283</cp:revision>
  <dcterms:created xsi:type="dcterms:W3CDTF">2013-10-14T13:11:05Z</dcterms:created>
  <dcterms:modified xsi:type="dcterms:W3CDTF">2015-11-13T08:22:49Z</dcterms:modified>
</cp:coreProperties>
</file>