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89" r:id="rId1"/>
  </p:sldMasterIdLst>
  <p:sldIdLst>
    <p:sldId id="256" r:id="rId2"/>
    <p:sldId id="259" r:id="rId3"/>
    <p:sldId id="275" r:id="rId4"/>
    <p:sldId id="262" r:id="rId5"/>
    <p:sldId id="293" r:id="rId6"/>
    <p:sldId id="294" r:id="rId7"/>
    <p:sldId id="276" r:id="rId8"/>
    <p:sldId id="269" r:id="rId9"/>
    <p:sldId id="271" r:id="rId10"/>
    <p:sldId id="282" r:id="rId11"/>
    <p:sldId id="283" r:id="rId12"/>
    <p:sldId id="284" r:id="rId13"/>
    <p:sldId id="285" r:id="rId14"/>
    <p:sldId id="295" r:id="rId15"/>
    <p:sldId id="296" r:id="rId16"/>
    <p:sldId id="297" r:id="rId17"/>
    <p:sldId id="274" r:id="rId1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270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322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0512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600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385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60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68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70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897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665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527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053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850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622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26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977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3E2A-A78F-43CE-B3B3-46BB4184E88D}" type="datetimeFigureOut">
              <a:rPr lang="sk-SK" smtClean="0"/>
              <a:t>19. 11. 2015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B566BF-D49B-4AFB-ACEE-A43801497D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854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v-lex.sk/pravne-predpisy/SK/ZZ/2006/25/20150429#paragraf-2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v-lex.sk/pravne-predpisy/SK/ZZ/2000/211/20121201#poznamky.poznamka-7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Infozákon</a:t>
            </a:r>
            <a:r>
              <a:rPr lang="sk-SK" dirty="0" smtClean="0"/>
              <a:t> a verejné obstarávanie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JUDr. Pavel Nechala, PhD.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0" y="4554344"/>
            <a:ext cx="1587260" cy="593388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136" y="4472882"/>
            <a:ext cx="1401680" cy="49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Spôsob obmedzovania práva na informácie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Všetky</a:t>
            </a:r>
            <a:r>
              <a:rPr lang="en-US" dirty="0" smtClean="0"/>
              <a:t> </a:t>
            </a:r>
            <a:r>
              <a:rPr lang="en-US" dirty="0" err="1"/>
              <a:t>obmedzenia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vykonáva</a:t>
            </a:r>
            <a:r>
              <a:rPr lang="en-US" dirty="0"/>
              <a:t> </a:t>
            </a:r>
            <a:r>
              <a:rPr lang="en-US" dirty="0" err="1"/>
              <a:t>povinná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sprístupní</a:t>
            </a:r>
            <a:r>
              <a:rPr lang="en-US" dirty="0"/>
              <a:t> </a:t>
            </a:r>
            <a:r>
              <a:rPr lang="en-US" dirty="0" err="1" smtClean="0"/>
              <a:t>požadované</a:t>
            </a:r>
            <a:r>
              <a:rPr lang="en-US" dirty="0" smtClean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vrátane</a:t>
            </a:r>
            <a:r>
              <a:rPr lang="en-US" dirty="0"/>
              <a:t> </a:t>
            </a:r>
            <a:r>
              <a:rPr lang="en-US" dirty="0" err="1"/>
              <a:t>sprievodných</a:t>
            </a:r>
            <a:r>
              <a:rPr lang="en-US" dirty="0"/>
              <a:t> </a:t>
            </a:r>
            <a:r>
              <a:rPr lang="en-US" dirty="0" err="1"/>
              <a:t>informácií</a:t>
            </a:r>
            <a:r>
              <a:rPr lang="en-US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vylúčení</a:t>
            </a:r>
            <a:r>
              <a:rPr lang="en-US" b="1" dirty="0"/>
              <a:t> </a:t>
            </a:r>
            <a:r>
              <a:rPr lang="en-US" b="1" dirty="0" err="1"/>
              <a:t>tých</a:t>
            </a:r>
            <a:r>
              <a:rPr lang="en-US" b="1" dirty="0"/>
              <a:t> </a:t>
            </a:r>
            <a:r>
              <a:rPr lang="en-US" b="1" dirty="0" err="1"/>
              <a:t>informácií</a:t>
            </a:r>
            <a:r>
              <a:rPr lang="en-US" b="1" dirty="0"/>
              <a:t>, </a:t>
            </a:r>
            <a:r>
              <a:rPr lang="en-US" b="1" dirty="0" err="1"/>
              <a:t>pri</a:t>
            </a:r>
            <a:r>
              <a:rPr lang="en-US" b="1" dirty="0"/>
              <a:t> </a:t>
            </a:r>
            <a:r>
              <a:rPr lang="sk-SK" b="1" dirty="0" smtClean="0"/>
              <a:t> </a:t>
            </a:r>
            <a:r>
              <a:rPr lang="en-US" b="1" dirty="0" err="1" smtClean="0"/>
              <a:t>ktorých</a:t>
            </a:r>
            <a:r>
              <a:rPr lang="en-US" b="1" dirty="0" smtClean="0"/>
              <a:t> </a:t>
            </a:r>
            <a:r>
              <a:rPr lang="en-US" b="1" dirty="0"/>
              <a:t>to </a:t>
            </a:r>
            <a:r>
              <a:rPr lang="en-US" b="1" dirty="0" err="1"/>
              <a:t>ustanovuje</a:t>
            </a:r>
            <a:r>
              <a:rPr lang="en-US" b="1" dirty="0"/>
              <a:t> </a:t>
            </a:r>
            <a:r>
              <a:rPr lang="en-US" b="1" dirty="0" err="1"/>
              <a:t>zákon</a:t>
            </a:r>
            <a:r>
              <a:rPr lang="en-US" dirty="0"/>
              <a:t>. </a:t>
            </a:r>
            <a:r>
              <a:rPr lang="en-US" dirty="0" err="1"/>
              <a:t>Oprávnenie</a:t>
            </a:r>
            <a:r>
              <a:rPr lang="en-US" dirty="0"/>
              <a:t> </a:t>
            </a:r>
            <a:r>
              <a:rPr lang="en-US" dirty="0" err="1"/>
              <a:t>odmietnuť</a:t>
            </a:r>
            <a:r>
              <a:rPr lang="en-US" dirty="0"/>
              <a:t> </a:t>
            </a:r>
            <a:r>
              <a:rPr lang="en-US" dirty="0" err="1"/>
              <a:t>sprístupnenie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trvá</a:t>
            </a:r>
            <a:r>
              <a:rPr lang="en-US" dirty="0"/>
              <a:t> </a:t>
            </a:r>
            <a:r>
              <a:rPr lang="en-US" dirty="0" err="1" smtClean="0"/>
              <a:t>iba</a:t>
            </a:r>
            <a:r>
              <a:rPr lang="sk-SK" dirty="0" smtClean="0"/>
              <a:t> </a:t>
            </a:r>
            <a:r>
              <a:rPr lang="en-US" dirty="0" err="1" smtClean="0"/>
              <a:t>dovtedy</a:t>
            </a:r>
            <a:r>
              <a:rPr lang="en-US" dirty="0"/>
              <a:t>, </a:t>
            </a:r>
            <a:r>
              <a:rPr lang="en-US" dirty="0" err="1"/>
              <a:t>kým</a:t>
            </a:r>
            <a:r>
              <a:rPr lang="en-US" dirty="0"/>
              <a:t> </a:t>
            </a:r>
            <a:r>
              <a:rPr lang="en-US" dirty="0" err="1"/>
              <a:t>trvá</a:t>
            </a:r>
            <a:r>
              <a:rPr lang="en-US" dirty="0"/>
              <a:t> </a:t>
            </a:r>
            <a:r>
              <a:rPr lang="en-US" dirty="0" err="1"/>
              <a:t>dôvod</a:t>
            </a:r>
            <a:r>
              <a:rPr lang="en-US" dirty="0"/>
              <a:t> </a:t>
            </a:r>
            <a:r>
              <a:rPr lang="en-US" dirty="0" err="1" smtClean="0"/>
              <a:t>nesprístupnenia</a:t>
            </a:r>
            <a:r>
              <a:rPr lang="sk-SK" dirty="0" smtClean="0"/>
              <a:t>.</a:t>
            </a:r>
          </a:p>
          <a:p>
            <a:endParaRPr lang="sk-SK" dirty="0"/>
          </a:p>
          <a:p>
            <a:r>
              <a:rPr lang="en-US" dirty="0" err="1"/>
              <a:t>Sprístupnenie</a:t>
            </a:r>
            <a:r>
              <a:rPr lang="en-US" dirty="0"/>
              <a:t> </a:t>
            </a:r>
            <a:r>
              <a:rPr lang="en-US" dirty="0" err="1"/>
              <a:t>informácií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tohto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nepovažuje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porušenie</a:t>
            </a:r>
            <a:r>
              <a:rPr lang="en-US" dirty="0"/>
              <a:t> </a:t>
            </a:r>
            <a:r>
              <a:rPr lang="en-US" dirty="0" err="1"/>
              <a:t>povinností</a:t>
            </a:r>
            <a:r>
              <a:rPr lang="en-US" dirty="0"/>
              <a:t> </a:t>
            </a:r>
            <a:r>
              <a:rPr lang="en-US" dirty="0" err="1"/>
              <a:t>zachovávať</a:t>
            </a:r>
            <a:r>
              <a:rPr lang="en-US" dirty="0"/>
              <a:t> </a:t>
            </a:r>
            <a:r>
              <a:rPr lang="en-US" b="1" dirty="0" err="1"/>
              <a:t>mlčanlivosť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osobitného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70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Obmedzenia prístupu k informáciám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Ochrana</a:t>
            </a:r>
            <a:r>
              <a:rPr lang="en-US" dirty="0"/>
              <a:t> </a:t>
            </a:r>
            <a:r>
              <a:rPr lang="en-US" dirty="0" err="1"/>
              <a:t>utajovaných</a:t>
            </a:r>
            <a:r>
              <a:rPr lang="en-US" dirty="0"/>
              <a:t> </a:t>
            </a:r>
            <a:r>
              <a:rPr lang="en-US" dirty="0" err="1" smtClean="0"/>
              <a:t>skutočností</a:t>
            </a:r>
            <a:endParaRPr lang="sk-SK" dirty="0" smtClean="0"/>
          </a:p>
          <a:p>
            <a:r>
              <a:rPr lang="pl-PL" dirty="0"/>
              <a:t>Ochrana osobnosti a osobných </a:t>
            </a:r>
            <a:r>
              <a:rPr lang="pl-PL" dirty="0" smtClean="0"/>
              <a:t>údajov</a:t>
            </a:r>
          </a:p>
          <a:p>
            <a:r>
              <a:rPr lang="en-US" dirty="0" err="1"/>
              <a:t>Ochrana</a:t>
            </a:r>
            <a:r>
              <a:rPr lang="en-US" dirty="0"/>
              <a:t> </a:t>
            </a:r>
            <a:r>
              <a:rPr lang="en-US" dirty="0" err="1"/>
              <a:t>obchodného</a:t>
            </a:r>
            <a:r>
              <a:rPr lang="en-US" dirty="0"/>
              <a:t> </a:t>
            </a:r>
            <a:r>
              <a:rPr lang="en-US" dirty="0" err="1" smtClean="0"/>
              <a:t>tajomstva</a:t>
            </a:r>
            <a:endParaRPr lang="sk-SK" dirty="0" smtClean="0"/>
          </a:p>
          <a:p>
            <a:r>
              <a:rPr lang="en-US" dirty="0" err="1"/>
              <a:t>Ďalšie</a:t>
            </a:r>
            <a:r>
              <a:rPr lang="en-US" dirty="0"/>
              <a:t> </a:t>
            </a:r>
            <a:r>
              <a:rPr lang="en-US" dirty="0" err="1"/>
              <a:t>obmedzenia</a:t>
            </a:r>
            <a:r>
              <a:rPr lang="en-US" dirty="0"/>
              <a:t> </a:t>
            </a:r>
            <a:r>
              <a:rPr lang="en-US" dirty="0" err="1"/>
              <a:t>prístupu</a:t>
            </a:r>
            <a:r>
              <a:rPr lang="en-US" dirty="0"/>
              <a:t> k </a:t>
            </a:r>
            <a:r>
              <a:rPr lang="en-US" dirty="0" err="1" smtClean="0"/>
              <a:t>informáciám</a:t>
            </a:r>
            <a:r>
              <a:rPr lang="sk-SK" dirty="0" smtClean="0"/>
              <a:t>.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 smtClean="0"/>
              <a:t>Plus</a:t>
            </a:r>
          </a:p>
          <a:p>
            <a:r>
              <a:rPr lang="sk-SK" dirty="0" smtClean="0"/>
              <a:t>Implicitné obmedzenia vytvorené súdnou praxou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8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§ 20 ZOVO – Povinnosť mlčanlivosti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Verejný</a:t>
            </a:r>
            <a:r>
              <a:rPr lang="en-US" dirty="0"/>
              <a:t> </a:t>
            </a:r>
            <a:r>
              <a:rPr lang="en-US" dirty="0" err="1"/>
              <a:t>obstarávateľ</a:t>
            </a:r>
            <a:r>
              <a:rPr lang="en-US" dirty="0"/>
              <a:t> a </a:t>
            </a:r>
            <a:r>
              <a:rPr lang="en-US" dirty="0" err="1"/>
              <a:t>obstarávateľ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povinní</a:t>
            </a:r>
            <a:r>
              <a:rPr lang="en-US" dirty="0"/>
              <a:t> </a:t>
            </a:r>
            <a:r>
              <a:rPr lang="en-US" dirty="0" err="1"/>
              <a:t>zachovávať</a:t>
            </a:r>
            <a:r>
              <a:rPr lang="en-US" dirty="0"/>
              <a:t> </a:t>
            </a:r>
            <a:r>
              <a:rPr lang="en-US" dirty="0" err="1"/>
              <a:t>mlčanlivosť</a:t>
            </a:r>
            <a:r>
              <a:rPr lang="en-US" dirty="0"/>
              <a:t> o </a:t>
            </a:r>
            <a:r>
              <a:rPr lang="en-US" b="1" dirty="0" err="1"/>
              <a:t>obchodnom</a:t>
            </a:r>
            <a:r>
              <a:rPr lang="en-US" b="1" dirty="0"/>
              <a:t> </a:t>
            </a:r>
            <a:r>
              <a:rPr lang="en-US" b="1" dirty="0" err="1"/>
              <a:t>tajomstve</a:t>
            </a:r>
            <a:r>
              <a:rPr lang="en-US" b="1" dirty="0"/>
              <a:t> </a:t>
            </a:r>
            <a:r>
              <a:rPr lang="en-US" dirty="0"/>
              <a:t>a o </a:t>
            </a:r>
            <a:r>
              <a:rPr lang="en-US" dirty="0" err="1"/>
              <a:t>informáciách</a:t>
            </a:r>
            <a:r>
              <a:rPr lang="en-US" dirty="0"/>
              <a:t> </a:t>
            </a:r>
            <a:r>
              <a:rPr lang="en-US" dirty="0" err="1"/>
              <a:t>označených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b="1" dirty="0" err="1"/>
              <a:t>dôverné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uchádzač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záujemca</a:t>
            </a:r>
            <a:r>
              <a:rPr lang="en-US" dirty="0"/>
              <a:t> </a:t>
            </a:r>
            <a:r>
              <a:rPr lang="en-US" dirty="0" err="1"/>
              <a:t>poskytol</a:t>
            </a:r>
            <a:r>
              <a:rPr lang="en-US" dirty="0"/>
              <a:t>; </a:t>
            </a:r>
            <a:endParaRPr lang="sk-SK" dirty="0" smtClean="0"/>
          </a:p>
          <a:p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účel</a:t>
            </a:r>
            <a:r>
              <a:rPr lang="en-US" dirty="0"/>
              <a:t> </a:t>
            </a:r>
            <a:r>
              <a:rPr lang="en-US" dirty="0" err="1"/>
              <a:t>uchádzač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záujemca</a:t>
            </a:r>
            <a:r>
              <a:rPr lang="en-US" dirty="0"/>
              <a:t> </a:t>
            </a:r>
            <a:r>
              <a:rPr lang="en-US" b="1" dirty="0" err="1"/>
              <a:t>označí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skutočnosti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obchodným</a:t>
            </a:r>
            <a:r>
              <a:rPr lang="en-US" dirty="0"/>
              <a:t> </a:t>
            </a:r>
            <a:r>
              <a:rPr lang="en-US" dirty="0" err="1"/>
              <a:t>tajomstvom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dôverné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účely</a:t>
            </a:r>
            <a:r>
              <a:rPr lang="en-US" dirty="0"/>
              <a:t> </a:t>
            </a:r>
            <a:r>
              <a:rPr lang="en-US" dirty="0" err="1"/>
              <a:t>tohto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označiť</a:t>
            </a:r>
            <a:r>
              <a:rPr lang="en-US" dirty="0"/>
              <a:t> </a:t>
            </a:r>
            <a:r>
              <a:rPr lang="en-US" dirty="0" err="1"/>
              <a:t>výhradne</a:t>
            </a:r>
            <a:r>
              <a:rPr lang="en-US" dirty="0"/>
              <a:t> </a:t>
            </a:r>
            <a:r>
              <a:rPr lang="en-US" dirty="0" err="1"/>
              <a:t>technické</a:t>
            </a:r>
            <a:r>
              <a:rPr lang="en-US" dirty="0"/>
              <a:t> </a:t>
            </a:r>
            <a:r>
              <a:rPr lang="en-US" dirty="0" err="1"/>
              <a:t>riešenia</a:t>
            </a:r>
            <a:r>
              <a:rPr lang="en-US" dirty="0"/>
              <a:t> a </a:t>
            </a:r>
            <a:r>
              <a:rPr lang="en-US" dirty="0" err="1"/>
              <a:t>predlohy</a:t>
            </a:r>
            <a:r>
              <a:rPr lang="en-US" dirty="0"/>
              <a:t>, </a:t>
            </a:r>
            <a:r>
              <a:rPr lang="en-US" dirty="0" err="1"/>
              <a:t>návody</a:t>
            </a:r>
            <a:r>
              <a:rPr lang="en-US" dirty="0"/>
              <a:t>, </a:t>
            </a:r>
            <a:r>
              <a:rPr lang="en-US" dirty="0" err="1"/>
              <a:t>výkresy</a:t>
            </a:r>
            <a:r>
              <a:rPr lang="en-US" dirty="0"/>
              <a:t>, </a:t>
            </a:r>
            <a:r>
              <a:rPr lang="en-US" dirty="0" err="1"/>
              <a:t>projektové</a:t>
            </a:r>
            <a:r>
              <a:rPr lang="en-US" dirty="0"/>
              <a:t> </a:t>
            </a:r>
            <a:r>
              <a:rPr lang="en-US" dirty="0" err="1"/>
              <a:t>dokumentácie</a:t>
            </a:r>
            <a:r>
              <a:rPr lang="en-US" dirty="0"/>
              <a:t>, </a:t>
            </a:r>
            <a:r>
              <a:rPr lang="en-US" dirty="0" err="1"/>
              <a:t>modely</a:t>
            </a:r>
            <a:r>
              <a:rPr lang="en-US" dirty="0"/>
              <a:t>, </a:t>
            </a:r>
            <a:r>
              <a:rPr lang="en-US" dirty="0" err="1"/>
              <a:t>spôsob</a:t>
            </a:r>
            <a:r>
              <a:rPr lang="en-US" dirty="0"/>
              <a:t> </a:t>
            </a:r>
            <a:r>
              <a:rPr lang="en-US" dirty="0" err="1"/>
              <a:t>výpočtu</a:t>
            </a:r>
            <a:r>
              <a:rPr lang="en-US" dirty="0"/>
              <a:t> </a:t>
            </a:r>
            <a:r>
              <a:rPr lang="en-US" dirty="0" err="1"/>
              <a:t>jednotkových</a:t>
            </a:r>
            <a:r>
              <a:rPr lang="en-US" dirty="0"/>
              <a:t> </a:t>
            </a:r>
            <a:r>
              <a:rPr lang="en-US" dirty="0" err="1"/>
              <a:t>cien</a:t>
            </a:r>
            <a:r>
              <a:rPr lang="en-US" dirty="0"/>
              <a:t> a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neuvádzajú</a:t>
            </a:r>
            <a:r>
              <a:rPr lang="en-US" dirty="0"/>
              <a:t> </a:t>
            </a:r>
            <a:r>
              <a:rPr lang="en-US" dirty="0" err="1"/>
              <a:t>jednotkové</a:t>
            </a:r>
            <a:r>
              <a:rPr lang="en-US" dirty="0"/>
              <a:t> </a:t>
            </a:r>
            <a:r>
              <a:rPr lang="en-US" dirty="0" err="1"/>
              <a:t>ceny</a:t>
            </a:r>
            <a:r>
              <a:rPr lang="en-US" dirty="0"/>
              <a:t> ale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cena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spôsob</a:t>
            </a:r>
            <a:r>
              <a:rPr lang="en-US" dirty="0"/>
              <a:t> </a:t>
            </a:r>
            <a:r>
              <a:rPr lang="en-US" dirty="0" err="1"/>
              <a:t>výpočtu</a:t>
            </a:r>
            <a:r>
              <a:rPr lang="en-US" dirty="0"/>
              <a:t> </a:t>
            </a:r>
            <a:r>
              <a:rPr lang="en-US" dirty="0" err="1"/>
              <a:t>ceny</a:t>
            </a:r>
            <a:r>
              <a:rPr lang="en-US" dirty="0"/>
              <a:t> a </a:t>
            </a:r>
            <a:r>
              <a:rPr lang="en-US" dirty="0" err="1"/>
              <a:t>vzory</a:t>
            </a:r>
            <a:r>
              <a:rPr lang="en-US" dirty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47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Vyhodnocovanie</a:t>
            </a:r>
            <a:r>
              <a:rPr lang="en-US" dirty="0"/>
              <a:t> </a:t>
            </a:r>
            <a:r>
              <a:rPr lang="en-US" dirty="0" err="1"/>
              <a:t>ponúk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Členovia</a:t>
            </a:r>
            <a:r>
              <a:rPr lang="en-US" dirty="0"/>
              <a:t> </a:t>
            </a:r>
            <a:r>
              <a:rPr lang="en-US" dirty="0" err="1"/>
              <a:t>komisie</a:t>
            </a:r>
            <a:r>
              <a:rPr lang="en-US" dirty="0"/>
              <a:t> </a:t>
            </a:r>
            <a:r>
              <a:rPr lang="en-US" dirty="0" err="1"/>
              <a:t>nesmú</a:t>
            </a:r>
            <a:r>
              <a:rPr lang="en-US" dirty="0"/>
              <a:t> </a:t>
            </a:r>
            <a:r>
              <a:rPr lang="en-US" dirty="0" err="1"/>
              <a:t>poskytovať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o </a:t>
            </a:r>
            <a:r>
              <a:rPr lang="en-US" dirty="0" err="1"/>
              <a:t>obsahu</a:t>
            </a:r>
            <a:r>
              <a:rPr lang="en-US" dirty="0"/>
              <a:t> </a:t>
            </a:r>
            <a:r>
              <a:rPr lang="en-US" dirty="0" err="1"/>
              <a:t>ponúk</a:t>
            </a:r>
            <a:r>
              <a:rPr lang="en-US" dirty="0"/>
              <a:t> </a:t>
            </a:r>
            <a:r>
              <a:rPr lang="en-US" dirty="0" err="1"/>
              <a:t>počas</a:t>
            </a:r>
            <a:r>
              <a:rPr lang="en-US" dirty="0"/>
              <a:t> </a:t>
            </a:r>
            <a:r>
              <a:rPr lang="en-US" dirty="0" err="1"/>
              <a:t>vyhodnocovania</a:t>
            </a:r>
            <a:r>
              <a:rPr lang="en-US" dirty="0"/>
              <a:t> </a:t>
            </a:r>
            <a:r>
              <a:rPr lang="en-US" dirty="0" err="1"/>
              <a:t>ponúk</a:t>
            </a:r>
            <a:r>
              <a:rPr lang="en-US" dirty="0"/>
              <a:t>. Na </a:t>
            </a:r>
            <a:r>
              <a:rPr lang="en-US" dirty="0" err="1"/>
              <a:t>člena</a:t>
            </a:r>
            <a:r>
              <a:rPr lang="en-US" dirty="0"/>
              <a:t> </a:t>
            </a:r>
            <a:r>
              <a:rPr lang="en-US" dirty="0" err="1"/>
              <a:t>komisie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vzťahuje</a:t>
            </a:r>
            <a:r>
              <a:rPr lang="en-US" dirty="0"/>
              <a:t> </a:t>
            </a:r>
            <a:r>
              <a:rPr lang="en-US" dirty="0" err="1"/>
              <a:t>povinnosť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§ 20</a:t>
            </a:r>
            <a:r>
              <a:rPr lang="en-US" dirty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33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Súdna prax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669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Sprístupnenie ponúk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Najvyšší súd SR 8 </a:t>
            </a:r>
            <a:r>
              <a:rPr lang="sk-SK" dirty="0" err="1" smtClean="0"/>
              <a:t>Sži</a:t>
            </a:r>
            <a:r>
              <a:rPr lang="sk-SK" dirty="0" smtClean="0"/>
              <a:t> 4/2010 – verejná obchodná súťaž na prenájom priestorov</a:t>
            </a:r>
          </a:p>
          <a:p>
            <a:r>
              <a:rPr lang="sk-SK" dirty="0" smtClean="0"/>
              <a:t>Na informácie o ponukách je potrebné aplikovať § 11 ods. 2 ZSPI</a:t>
            </a:r>
          </a:p>
          <a:p>
            <a:r>
              <a:rPr lang="en-US" dirty="0" err="1"/>
              <a:t>Ustanovenie</a:t>
            </a:r>
            <a:r>
              <a:rPr lang="en-US" dirty="0"/>
              <a:t> </a:t>
            </a:r>
            <a:r>
              <a:rPr lang="en-US" dirty="0" err="1"/>
              <a:t>písmena</a:t>
            </a:r>
            <a:r>
              <a:rPr lang="en-US" dirty="0"/>
              <a:t> a)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nepoužije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ide o </a:t>
            </a:r>
            <a:r>
              <a:rPr lang="en-US" dirty="0" err="1"/>
              <a:t>informácie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získali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verejné</a:t>
            </a:r>
            <a:r>
              <a:rPr lang="en-US" dirty="0"/>
              <a:t> </a:t>
            </a:r>
            <a:r>
              <a:rPr lang="en-US" dirty="0" err="1" smtClean="0"/>
              <a:t>prostriedky</a:t>
            </a:r>
            <a:r>
              <a:rPr lang="en-US" dirty="0" smtClean="0"/>
              <a:t>,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týkajú</a:t>
            </a:r>
            <a:r>
              <a:rPr lang="en-US" dirty="0"/>
              <a:t> </a:t>
            </a:r>
            <a:r>
              <a:rPr lang="en-US" dirty="0" err="1"/>
              <a:t>používania</a:t>
            </a:r>
            <a:r>
              <a:rPr lang="en-US" dirty="0"/>
              <a:t> </a:t>
            </a:r>
            <a:r>
              <a:rPr lang="en-US" dirty="0" err="1"/>
              <a:t>verejných</a:t>
            </a:r>
            <a:r>
              <a:rPr lang="en-US" dirty="0"/>
              <a:t> </a:t>
            </a:r>
            <a:r>
              <a:rPr lang="en-US" dirty="0" err="1"/>
              <a:t>prostriedkov</a:t>
            </a:r>
            <a:r>
              <a:rPr lang="en-US" dirty="0"/>
              <a:t>, </a:t>
            </a:r>
            <a:r>
              <a:rPr lang="en-US" dirty="0" err="1"/>
              <a:t>nakladania</a:t>
            </a:r>
            <a:r>
              <a:rPr lang="en-US" dirty="0"/>
              <a:t> s </a:t>
            </a:r>
            <a:r>
              <a:rPr lang="en-US" dirty="0" err="1"/>
              <a:t>majetkom</a:t>
            </a:r>
            <a:r>
              <a:rPr lang="en-US" dirty="0"/>
              <a:t> </a:t>
            </a:r>
            <a:r>
              <a:rPr lang="en-US" dirty="0" err="1"/>
              <a:t>štátu</a:t>
            </a:r>
            <a:r>
              <a:rPr lang="en-US" dirty="0"/>
              <a:t>, </a:t>
            </a:r>
            <a:r>
              <a:rPr lang="en-US" dirty="0" err="1"/>
              <a:t>majetkom</a:t>
            </a:r>
            <a:r>
              <a:rPr lang="en-US" dirty="0"/>
              <a:t> </a:t>
            </a:r>
            <a:r>
              <a:rPr lang="en-US" dirty="0" err="1"/>
              <a:t>obce</a:t>
            </a:r>
            <a:r>
              <a:rPr lang="en-US" dirty="0"/>
              <a:t>, </a:t>
            </a:r>
            <a:r>
              <a:rPr lang="en-US" dirty="0" err="1"/>
              <a:t>majetkom</a:t>
            </a:r>
            <a:r>
              <a:rPr lang="en-US" dirty="0"/>
              <a:t> </a:t>
            </a:r>
            <a:r>
              <a:rPr lang="en-US" dirty="0" err="1"/>
              <a:t>vyššieho</a:t>
            </a:r>
            <a:r>
              <a:rPr lang="en-US" dirty="0"/>
              <a:t> </a:t>
            </a:r>
            <a:r>
              <a:rPr lang="en-US" dirty="0" err="1"/>
              <a:t>územného</a:t>
            </a:r>
            <a:r>
              <a:rPr lang="en-US" dirty="0"/>
              <a:t> </a:t>
            </a:r>
            <a:r>
              <a:rPr lang="en-US" dirty="0" err="1"/>
              <a:t>celku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majetkom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osôb</a:t>
            </a:r>
            <a:r>
              <a:rPr lang="en-US" dirty="0"/>
              <a:t> </a:t>
            </a:r>
            <a:r>
              <a:rPr lang="en-US" dirty="0" err="1"/>
              <a:t>zriadených</a:t>
            </a:r>
            <a:r>
              <a:rPr lang="en-US" dirty="0"/>
              <a:t> </a:t>
            </a:r>
            <a:r>
              <a:rPr lang="en-US" dirty="0" err="1"/>
              <a:t>zákonom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základe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nakladania</a:t>
            </a:r>
            <a:r>
              <a:rPr lang="en-US" dirty="0"/>
              <a:t> s </a:t>
            </a:r>
            <a:r>
              <a:rPr lang="en-US" dirty="0" err="1"/>
              <a:t>finančnými</a:t>
            </a:r>
            <a:r>
              <a:rPr lang="en-US" dirty="0"/>
              <a:t> </a:t>
            </a:r>
            <a:r>
              <a:rPr lang="en-US" dirty="0" err="1"/>
              <a:t>prostriedkami</a:t>
            </a:r>
            <a:r>
              <a:rPr lang="en-US" dirty="0"/>
              <a:t> </a:t>
            </a:r>
            <a:r>
              <a:rPr lang="en-US" dirty="0" err="1"/>
              <a:t>Európskej</a:t>
            </a:r>
            <a:r>
              <a:rPr lang="en-US" dirty="0"/>
              <a:t> </a:t>
            </a:r>
            <a:r>
              <a:rPr lang="en-US" dirty="0" err="1"/>
              <a:t>únie</a:t>
            </a:r>
            <a:r>
              <a:rPr lang="en-US" dirty="0"/>
              <a:t>. </a:t>
            </a:r>
            <a:r>
              <a:rPr lang="sk-SK" dirty="0" smtClean="0"/>
              <a:t>  </a:t>
            </a:r>
          </a:p>
          <a:p>
            <a:r>
              <a:rPr lang="sk-SK" dirty="0" smtClean="0"/>
              <a:t>Sprístupnenie iba víťaznej zmluvy neumožňuje v potrebnom rozsahu sa oboznámiť s postupom pri nakladaní s majetkom obce.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820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Sprístupnenie zoznamu podnikateľov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Najvyšší súd SR 5 </a:t>
            </a:r>
            <a:r>
              <a:rPr lang="sk-SK" dirty="0" err="1" smtClean="0"/>
              <a:t>Sži</a:t>
            </a:r>
            <a:r>
              <a:rPr lang="sk-SK" dirty="0" smtClean="0"/>
              <a:t> 24/2012 – </a:t>
            </a:r>
          </a:p>
          <a:p>
            <a:r>
              <a:rPr lang="sk-SK" dirty="0" smtClean="0"/>
              <a:t>Na informácie o ponukách je potrebné aplikovať § 11 ods. 1 písm. a) ZSPI</a:t>
            </a:r>
          </a:p>
          <a:p>
            <a:r>
              <a:rPr lang="en-US" dirty="0" err="1"/>
              <a:t>Povinná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obmedzí</a:t>
            </a:r>
            <a:r>
              <a:rPr lang="en-US" dirty="0"/>
              <a:t> </a:t>
            </a:r>
            <a:r>
              <a:rPr lang="en-US" dirty="0" err="1"/>
              <a:t>sprístupnenie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informáciu</a:t>
            </a:r>
            <a:r>
              <a:rPr lang="en-US" dirty="0"/>
              <a:t> </a:t>
            </a:r>
            <a:r>
              <a:rPr lang="en-US" dirty="0" err="1"/>
              <a:t>nesprístupní</a:t>
            </a:r>
            <a:r>
              <a:rPr lang="en-US" dirty="0"/>
              <a:t>, </a:t>
            </a:r>
            <a:r>
              <a:rPr lang="en-US" dirty="0" err="1" smtClean="0"/>
              <a:t>ak</a:t>
            </a:r>
            <a:r>
              <a:rPr lang="sk-SK" dirty="0" smtClean="0"/>
              <a:t> </a:t>
            </a:r>
            <a:r>
              <a:rPr lang="en-US" dirty="0" err="1" smtClean="0"/>
              <a:t>jej</a:t>
            </a:r>
            <a:r>
              <a:rPr lang="en-US" dirty="0" smtClean="0"/>
              <a:t> </a:t>
            </a:r>
            <a:r>
              <a:rPr lang="en-US" dirty="0"/>
              <a:t>bola </a:t>
            </a:r>
            <a:r>
              <a:rPr lang="en-US" dirty="0" err="1"/>
              <a:t>odovzdaná</a:t>
            </a:r>
            <a:r>
              <a:rPr lang="en-US" dirty="0"/>
              <a:t> </a:t>
            </a:r>
            <a:r>
              <a:rPr lang="en-US" dirty="0" err="1"/>
              <a:t>osobou</a:t>
            </a:r>
            <a:r>
              <a:rPr lang="en-US" dirty="0"/>
              <a:t>, </a:t>
            </a:r>
            <a:r>
              <a:rPr lang="en-US" dirty="0" err="1"/>
              <a:t>ktorej</a:t>
            </a:r>
            <a:r>
              <a:rPr lang="en-US" dirty="0"/>
              <a:t> </a:t>
            </a:r>
            <a:r>
              <a:rPr lang="en-US" dirty="0" err="1"/>
              <a:t>takú</a:t>
            </a:r>
            <a:r>
              <a:rPr lang="en-US" dirty="0"/>
              <a:t> </a:t>
            </a:r>
            <a:r>
              <a:rPr lang="en-US" dirty="0" err="1"/>
              <a:t>povinnosť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  <a:r>
              <a:rPr lang="en-US" dirty="0" err="1"/>
              <a:t>neukladá</a:t>
            </a:r>
            <a:r>
              <a:rPr lang="en-US" dirty="0"/>
              <a:t> a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výzvu</a:t>
            </a:r>
            <a:r>
              <a:rPr lang="en-US" dirty="0"/>
              <a:t> </a:t>
            </a:r>
            <a:r>
              <a:rPr lang="en-US" dirty="0" err="1"/>
              <a:t>povinnej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písomne</a:t>
            </a:r>
            <a:r>
              <a:rPr lang="en-US" dirty="0"/>
              <a:t> </a:t>
            </a:r>
            <a:r>
              <a:rPr lang="en-US" dirty="0" err="1"/>
              <a:t>oznámila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so </a:t>
            </a:r>
            <a:r>
              <a:rPr lang="en-US" dirty="0" err="1"/>
              <a:t>sprístupnením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nesúhlasí</a:t>
            </a:r>
            <a:r>
              <a:rPr lang="en-US" dirty="0"/>
              <a:t>.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výzvu</a:t>
            </a:r>
            <a:r>
              <a:rPr lang="en-US" dirty="0"/>
              <a:t> </a:t>
            </a:r>
            <a:r>
              <a:rPr lang="en-US" dirty="0" err="1"/>
              <a:t>povinnej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neodpovie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oprávnená</a:t>
            </a:r>
            <a:r>
              <a:rPr lang="en-US" dirty="0"/>
              <a:t> </a:t>
            </a:r>
            <a:r>
              <a:rPr lang="en-US" dirty="0" err="1"/>
              <a:t>udeliť</a:t>
            </a:r>
            <a:r>
              <a:rPr lang="en-US" dirty="0"/>
              <a:t> </a:t>
            </a:r>
            <a:r>
              <a:rPr lang="en-US" dirty="0" err="1"/>
              <a:t>súhlas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sprístupnenie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do </a:t>
            </a:r>
            <a:r>
              <a:rPr lang="en-US" dirty="0" err="1"/>
              <a:t>siedmich</a:t>
            </a:r>
            <a:r>
              <a:rPr lang="en-US" dirty="0"/>
              <a:t> </a:t>
            </a:r>
            <a:r>
              <a:rPr lang="en-US" dirty="0" err="1"/>
              <a:t>dní</a:t>
            </a:r>
            <a:r>
              <a:rPr lang="en-US" dirty="0"/>
              <a:t>, </a:t>
            </a:r>
            <a:r>
              <a:rPr lang="en-US" dirty="0" err="1"/>
              <a:t>predpokladá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so </a:t>
            </a:r>
            <a:r>
              <a:rPr lang="en-US" dirty="0" err="1"/>
              <a:t>sprístupnením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súhlasí</a:t>
            </a:r>
            <a:r>
              <a:rPr lang="en-US" dirty="0"/>
              <a:t>. Na </a:t>
            </a:r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následky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výzve</a:t>
            </a:r>
            <a:r>
              <a:rPr lang="en-US" dirty="0"/>
              <a:t> </a:t>
            </a:r>
            <a:r>
              <a:rPr lang="en-US" dirty="0" err="1" smtClean="0"/>
              <a:t>upozornená</a:t>
            </a:r>
            <a:r>
              <a:rPr lang="sk-SK" dirty="0" smtClean="0"/>
              <a:t>.</a:t>
            </a:r>
          </a:p>
          <a:p>
            <a:r>
              <a:rPr lang="sk-SK" dirty="0" smtClean="0"/>
              <a:t>Bez výslovného alebo </a:t>
            </a:r>
            <a:r>
              <a:rPr lang="sk-SK" dirty="0" err="1" smtClean="0"/>
              <a:t>tacitného</a:t>
            </a:r>
            <a:r>
              <a:rPr lang="sk-SK" dirty="0" smtClean="0"/>
              <a:t> súhlasu nemôžu byť ďalej sprístupnené.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4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41009"/>
          </a:xfrm>
        </p:spPr>
        <p:txBody>
          <a:bodyPr/>
          <a:lstStyle/>
          <a:p>
            <a:r>
              <a:rPr lang="sk-SK" dirty="0" smtClean="0"/>
              <a:t>JUDr. Pavel Nechala</a:t>
            </a: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136" y="4472882"/>
            <a:ext cx="1401680" cy="49737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697" y="4153989"/>
            <a:ext cx="4202370" cy="1019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28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Základné pojmy a pôsobnosť </a:t>
            </a:r>
          </a:p>
          <a:p>
            <a:r>
              <a:rPr lang="sk-SK" dirty="0" smtClean="0"/>
              <a:t>Povinnosti povinných osôb</a:t>
            </a:r>
          </a:p>
          <a:p>
            <a:r>
              <a:rPr lang="sk-SK" dirty="0" smtClean="0"/>
              <a:t>Súdna prax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665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Základné pojmy a pôsobnosť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52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Informácia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prístup</a:t>
            </a:r>
            <a:r>
              <a:rPr lang="en-US" dirty="0"/>
              <a:t> k </a:t>
            </a:r>
            <a:r>
              <a:rPr lang="en-US" dirty="0" err="1"/>
              <a:t>informáciám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b="1" dirty="0" err="1"/>
              <a:t>povinné</a:t>
            </a:r>
            <a:r>
              <a:rPr lang="en-US" b="1" dirty="0"/>
              <a:t> </a:t>
            </a:r>
            <a:r>
              <a:rPr lang="en-US" b="1" dirty="0" err="1"/>
              <a:t>osoby</a:t>
            </a:r>
            <a:r>
              <a:rPr lang="en-US" b="1" dirty="0"/>
              <a:t> k </a:t>
            </a:r>
            <a:r>
              <a:rPr lang="en-US" b="1" dirty="0" err="1"/>
              <a:t>dispozícii</a:t>
            </a:r>
            <a:r>
              <a:rPr lang="en-US" dirty="0" smtClean="0"/>
              <a:t>.</a:t>
            </a:r>
            <a:r>
              <a:rPr lang="sk-SK" dirty="0" smtClean="0"/>
              <a:t> (§3 ods. 1 ZSPI).</a:t>
            </a:r>
            <a:endParaRPr lang="sk-SK" dirty="0"/>
          </a:p>
          <a:p>
            <a:pPr marL="0" indent="0" algn="just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Chýba legálna definícia „informácie“, širší význam ako v hovorovom jazyku (správa, údaj, poučenie).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Informáciou je aj údaj aj </a:t>
            </a:r>
            <a:r>
              <a:rPr lang="sk-SK" dirty="0" err="1" smtClean="0"/>
              <a:t>data</a:t>
            </a:r>
            <a:r>
              <a:rPr lang="sk-SK" dirty="0" smtClean="0"/>
              <a:t>. Tiež dokument alebo záznam.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Informáciou je </a:t>
            </a:r>
            <a:r>
              <a:rPr lang="sk-SK" dirty="0"/>
              <a:t>akýkoľvek obsah alebo jeho časť, v akejkoľvek forme, najmä zaznamenaný na listine, uložený v elektronickej podobe, v podobe zvukového záznamu, zvukovo-obrazového záznamu alebo audiovizuálneho diela</a:t>
            </a:r>
            <a:r>
              <a:rPr lang="sk-SK" dirty="0" smtClean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90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Povinná osoba podľa § 2 ZSPI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Osobami</a:t>
            </a:r>
            <a:r>
              <a:rPr lang="en-US" dirty="0"/>
              <a:t> </a:t>
            </a:r>
            <a:r>
              <a:rPr lang="en-US" dirty="0" err="1"/>
              <a:t>povinnými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tohto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 </a:t>
            </a:r>
            <a:r>
              <a:rPr lang="en-US" dirty="0" err="1"/>
              <a:t>sprístupňovať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(</a:t>
            </a:r>
            <a:r>
              <a:rPr lang="en-US" dirty="0" err="1"/>
              <a:t>ďalej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„</a:t>
            </a:r>
            <a:r>
              <a:rPr lang="en-US" dirty="0" err="1"/>
              <a:t>povinné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“)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štátne</a:t>
            </a:r>
            <a:r>
              <a:rPr lang="en-US" dirty="0"/>
              <a:t> </a:t>
            </a:r>
            <a:r>
              <a:rPr lang="en-US" dirty="0" err="1"/>
              <a:t>orgány</a:t>
            </a:r>
            <a:r>
              <a:rPr lang="en-US" dirty="0"/>
              <a:t>, </a:t>
            </a:r>
            <a:r>
              <a:rPr lang="en-US" dirty="0" err="1"/>
              <a:t>obce</a:t>
            </a:r>
            <a:r>
              <a:rPr lang="en-US" dirty="0"/>
              <a:t>, </a:t>
            </a:r>
            <a:r>
              <a:rPr lang="en-US" dirty="0" err="1"/>
              <a:t>vyššie</a:t>
            </a:r>
            <a:r>
              <a:rPr lang="en-US" dirty="0"/>
              <a:t> </a:t>
            </a:r>
            <a:r>
              <a:rPr lang="en-US" dirty="0" err="1"/>
              <a:t>územné</a:t>
            </a:r>
            <a:r>
              <a:rPr lang="en-US" dirty="0"/>
              <a:t> </a:t>
            </a:r>
            <a:r>
              <a:rPr lang="en-US" dirty="0" err="1"/>
              <a:t>celky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tie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a </a:t>
            </a:r>
            <a:r>
              <a:rPr lang="en-US" dirty="0" err="1"/>
              <a:t>fyzické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, </a:t>
            </a:r>
            <a:r>
              <a:rPr lang="en-US" dirty="0" err="1"/>
              <a:t>ktorým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  <a:r>
              <a:rPr lang="en-US" dirty="0" err="1"/>
              <a:t>zveruje</a:t>
            </a:r>
            <a:r>
              <a:rPr lang="en-US" dirty="0"/>
              <a:t> </a:t>
            </a:r>
            <a:r>
              <a:rPr lang="en-US" dirty="0" err="1"/>
              <a:t>právomoc</a:t>
            </a:r>
            <a:r>
              <a:rPr lang="en-US" dirty="0"/>
              <a:t> </a:t>
            </a:r>
            <a:r>
              <a:rPr lang="en-US" dirty="0" err="1"/>
              <a:t>rozhodovať</a:t>
            </a:r>
            <a:r>
              <a:rPr lang="en-US" dirty="0"/>
              <a:t> o </a:t>
            </a:r>
            <a:r>
              <a:rPr lang="en-US" dirty="0" err="1"/>
              <a:t>právach</a:t>
            </a:r>
            <a:r>
              <a:rPr lang="en-US" dirty="0"/>
              <a:t> a </a:t>
            </a:r>
            <a:r>
              <a:rPr lang="en-US" dirty="0" err="1"/>
              <a:t>povinnostiach</a:t>
            </a:r>
            <a:r>
              <a:rPr lang="en-US" dirty="0"/>
              <a:t> </a:t>
            </a:r>
            <a:r>
              <a:rPr lang="en-US" dirty="0" err="1"/>
              <a:t>fyzických</a:t>
            </a:r>
            <a:r>
              <a:rPr lang="en-US" dirty="0"/>
              <a:t> </a:t>
            </a:r>
            <a:r>
              <a:rPr lang="en-US" dirty="0" err="1"/>
              <a:t>osôb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osôb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verejnej</a:t>
            </a:r>
            <a:r>
              <a:rPr lang="en-US" dirty="0"/>
              <a:t> </a:t>
            </a:r>
            <a:r>
              <a:rPr lang="en-US" dirty="0" err="1"/>
              <a:t>správy</a:t>
            </a:r>
            <a:r>
              <a:rPr lang="en-US" dirty="0"/>
              <a:t>, a to </a:t>
            </a:r>
            <a:r>
              <a:rPr lang="en-US" dirty="0" err="1"/>
              <a:t>iba</a:t>
            </a:r>
            <a:r>
              <a:rPr lang="en-US" dirty="0"/>
              <a:t> v </a:t>
            </a:r>
            <a:r>
              <a:rPr lang="en-US" dirty="0" err="1"/>
              <a:t>rozsahu</a:t>
            </a:r>
            <a:r>
              <a:rPr lang="en-US" dirty="0"/>
              <a:t> </a:t>
            </a:r>
            <a:r>
              <a:rPr lang="en-US" dirty="0" err="1"/>
              <a:t>tejto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rozhodovacej</a:t>
            </a:r>
            <a:r>
              <a:rPr lang="en-US" dirty="0"/>
              <a:t> </a:t>
            </a:r>
            <a:r>
              <a:rPr lang="en-US" dirty="0" err="1"/>
              <a:t>činnosti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Povinnými</a:t>
            </a:r>
            <a:r>
              <a:rPr lang="en-US" dirty="0"/>
              <a:t> </a:t>
            </a:r>
            <a:r>
              <a:rPr lang="en-US" dirty="0" err="1"/>
              <a:t>osobami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ďalej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zriadené</a:t>
            </a:r>
            <a:r>
              <a:rPr lang="en-US" dirty="0"/>
              <a:t> </a:t>
            </a:r>
            <a:r>
              <a:rPr lang="en-US" dirty="0" err="1"/>
              <a:t>zákonom</a:t>
            </a:r>
            <a:r>
              <a:rPr lang="en-US" dirty="0"/>
              <a:t> a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zriadené</a:t>
            </a:r>
            <a:r>
              <a:rPr lang="en-US" dirty="0"/>
              <a:t> </a:t>
            </a:r>
            <a:r>
              <a:rPr lang="en-US" dirty="0" err="1"/>
              <a:t>štátnym</a:t>
            </a:r>
            <a:r>
              <a:rPr lang="en-US" dirty="0"/>
              <a:t> </a:t>
            </a:r>
            <a:r>
              <a:rPr lang="en-US" dirty="0" err="1"/>
              <a:t>orgánom</a:t>
            </a:r>
            <a:r>
              <a:rPr lang="en-US" dirty="0"/>
              <a:t>, </a:t>
            </a:r>
            <a:r>
              <a:rPr lang="en-US" dirty="0" err="1"/>
              <a:t>vyšším</a:t>
            </a:r>
            <a:r>
              <a:rPr lang="en-US" dirty="0"/>
              <a:t> </a:t>
            </a:r>
            <a:r>
              <a:rPr lang="en-US" dirty="0" err="1"/>
              <a:t>územným</a:t>
            </a:r>
            <a:r>
              <a:rPr lang="en-US" dirty="0"/>
              <a:t> </a:t>
            </a:r>
            <a:r>
              <a:rPr lang="en-US" dirty="0" err="1"/>
              <a:t>celkom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obcou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osobitného</a:t>
            </a:r>
            <a:r>
              <a:rPr lang="en-US" dirty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Povinnými</a:t>
            </a:r>
            <a:r>
              <a:rPr lang="en-US" dirty="0"/>
              <a:t> </a:t>
            </a:r>
            <a:r>
              <a:rPr lang="en-US" dirty="0" err="1"/>
              <a:t>osobami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ďalej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založené</a:t>
            </a:r>
            <a:r>
              <a:rPr lang="en-US" dirty="0"/>
              <a:t> </a:t>
            </a:r>
            <a:r>
              <a:rPr lang="en-US" dirty="0" err="1"/>
              <a:t>povinnými</a:t>
            </a:r>
            <a:r>
              <a:rPr lang="en-US" dirty="0"/>
              <a:t> </a:t>
            </a:r>
            <a:r>
              <a:rPr lang="en-US" dirty="0" err="1"/>
              <a:t>osobami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odseku</a:t>
            </a:r>
            <a:r>
              <a:rPr lang="en-US" dirty="0"/>
              <a:t> 1 a 2. </a:t>
            </a:r>
          </a:p>
          <a:p>
            <a:r>
              <a:rPr lang="en-US" dirty="0" err="1" smtClean="0"/>
              <a:t>Osobitný</a:t>
            </a:r>
            <a:r>
              <a:rPr lang="en-US" dirty="0" smtClean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ustanoviť</a:t>
            </a:r>
            <a:r>
              <a:rPr lang="en-US" dirty="0"/>
              <a:t> </a:t>
            </a:r>
            <a:r>
              <a:rPr lang="en-US" dirty="0" err="1"/>
              <a:t>povinnosť</a:t>
            </a:r>
            <a:r>
              <a:rPr lang="en-US" dirty="0"/>
              <a:t> </a:t>
            </a:r>
            <a:r>
              <a:rPr lang="en-US" dirty="0" err="1"/>
              <a:t>sprístupňovať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inej</a:t>
            </a:r>
            <a:r>
              <a:rPr lang="en-US" dirty="0"/>
              <a:t> </a:t>
            </a:r>
            <a:r>
              <a:rPr lang="en-US" dirty="0" err="1"/>
              <a:t>právnickej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fyzickej</a:t>
            </a:r>
            <a:r>
              <a:rPr lang="en-US" dirty="0"/>
              <a:t> </a:t>
            </a:r>
            <a:r>
              <a:rPr lang="en-US" dirty="0" err="1" smtClean="0"/>
              <a:t>osobe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1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Povinná osoba </a:t>
            </a:r>
            <a:r>
              <a:rPr lang="sk-SK" dirty="0" err="1" smtClean="0"/>
              <a:t>versus</a:t>
            </a:r>
            <a:r>
              <a:rPr lang="sk-SK" dirty="0" smtClean="0"/>
              <a:t> obstarávateľ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Iný rozsah osobnej pôsobnosti podľa ZSPI a ZOVO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Rozlišovať </a:t>
            </a:r>
            <a:r>
              <a:rPr lang="sk-SK" dirty="0"/>
              <a:t>medzi obstarávateľmi, ktorí:</a:t>
            </a:r>
            <a:endParaRPr lang="en-US" dirty="0"/>
          </a:p>
          <a:p>
            <a:pPr lvl="0"/>
            <a:r>
              <a:rPr lang="sk-SK" b="1" dirty="0"/>
              <a:t>napĺňajú</a:t>
            </a:r>
            <a:r>
              <a:rPr lang="sk-SK" dirty="0"/>
              <a:t> znaky povinnej osoby vymedzené v § </a:t>
            </a:r>
            <a:r>
              <a:rPr lang="sk-SK" dirty="0" smtClean="0"/>
              <a:t>2 ZSPI,</a:t>
            </a:r>
            <a:endParaRPr lang="en-US" dirty="0"/>
          </a:p>
          <a:p>
            <a:pPr lvl="0"/>
            <a:r>
              <a:rPr lang="sk-SK" b="1" dirty="0"/>
              <a:t>nenapĺňajú</a:t>
            </a:r>
            <a:r>
              <a:rPr lang="sk-SK" dirty="0"/>
              <a:t> znaky povinnej osoby podľa § 2 </a:t>
            </a:r>
            <a:r>
              <a:rPr lang="sk-SK" dirty="0" smtClean="0"/>
              <a:t>ZSPI.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ZOVO neobsahuje </a:t>
            </a:r>
            <a:r>
              <a:rPr lang="sk-SK" dirty="0"/>
              <a:t>ustanovenie povinnosti </a:t>
            </a:r>
            <a:r>
              <a:rPr lang="sk-SK" dirty="0" err="1"/>
              <a:t>obstáravateľom</a:t>
            </a:r>
            <a:r>
              <a:rPr lang="sk-SK" dirty="0"/>
              <a:t>, ktorí nie sú povinnými osobami podľa § 2 </a:t>
            </a:r>
            <a:r>
              <a:rPr lang="sk-SK" dirty="0" smtClean="0"/>
              <a:t>ZSPI </a:t>
            </a:r>
            <a:r>
              <a:rPr lang="sk-SK" dirty="0"/>
              <a:t>poskytovať informácie o obstarávaní ako povinné osoby podľa </a:t>
            </a:r>
            <a:r>
              <a:rPr lang="sk-SK" dirty="0" smtClean="0"/>
              <a:t>ZSPI.</a:t>
            </a:r>
          </a:p>
          <a:p>
            <a:pPr marL="0" indent="0">
              <a:buNone/>
            </a:pPr>
            <a:r>
              <a:rPr lang="sk-SK" dirty="0" smtClean="0"/>
              <a:t>Ak </a:t>
            </a:r>
            <a:r>
              <a:rPr lang="sk-SK" dirty="0"/>
              <a:t>sú prijímateľmi rôznych dotácií, grantov, príspevkov z fondov EÚ a pod. a sú aj povinné napr. podľa § 7 Zákona o verejnom obstarávaní postupovať podľa režimu verejného obstarávania, </a:t>
            </a:r>
            <a:r>
              <a:rPr lang="sk-SK" dirty="0" smtClean="0"/>
              <a:t>aj tak sa </a:t>
            </a:r>
            <a:r>
              <a:rPr lang="sk-SK" dirty="0"/>
              <a:t>nevzťahuje povinnosť zverejňovania uzavretých zmlúv a ani povinnosť poskytovania informácií o nakladaní s verejnými zdrojmi.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Povinnosti povinných osôb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150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Právo na </a:t>
            </a:r>
            <a:r>
              <a:rPr lang="sk-SK" dirty="0" err="1" smtClean="0"/>
              <a:t>pístup</a:t>
            </a:r>
            <a:r>
              <a:rPr lang="sk-SK" dirty="0" smtClean="0"/>
              <a:t> k informáciám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Právo na prístup k informáciám sa realizuje:</a:t>
            </a:r>
          </a:p>
          <a:p>
            <a:pPr marL="0" indent="0">
              <a:buNone/>
            </a:pP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Prostredníctvom aktívneho </a:t>
            </a:r>
            <a:r>
              <a:rPr lang="sk-SK" b="1" dirty="0" smtClean="0"/>
              <a:t>zverejňovania</a:t>
            </a:r>
            <a:r>
              <a:rPr lang="sk-SK" dirty="0" smtClean="0"/>
              <a:t> zmlúv, faktúr a ďalších povinne zverejňovaných údajov.</a:t>
            </a:r>
          </a:p>
          <a:p>
            <a:pPr>
              <a:buFontTx/>
              <a:buChar char="-"/>
            </a:pPr>
            <a:r>
              <a:rPr lang="sk-SK" dirty="0" smtClean="0"/>
              <a:t>Prostredníctvom </a:t>
            </a:r>
            <a:r>
              <a:rPr lang="sk-SK" b="1" dirty="0" smtClean="0"/>
              <a:t>sprístupňovania</a:t>
            </a:r>
            <a:r>
              <a:rPr lang="sk-SK" dirty="0" smtClean="0"/>
              <a:t> informácií na základe žiadosti.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256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Žiadosť o sprístupnenie informácií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Žiadosť</a:t>
            </a:r>
            <a:r>
              <a:rPr lang="en-US" dirty="0"/>
              <a:t> </a:t>
            </a:r>
            <a:r>
              <a:rPr lang="en-US" dirty="0" err="1"/>
              <a:t>možno</a:t>
            </a:r>
            <a:r>
              <a:rPr lang="en-US" dirty="0"/>
              <a:t> </a:t>
            </a:r>
            <a:r>
              <a:rPr lang="en-US" b="1" dirty="0" err="1"/>
              <a:t>podať</a:t>
            </a:r>
            <a:r>
              <a:rPr lang="en-US" b="1" dirty="0"/>
              <a:t> </a:t>
            </a:r>
            <a:r>
              <a:rPr lang="en-US" dirty="0" err="1"/>
              <a:t>písomne</a:t>
            </a:r>
            <a:r>
              <a:rPr lang="en-US" dirty="0"/>
              <a:t>, </a:t>
            </a:r>
            <a:r>
              <a:rPr lang="en-US" dirty="0" err="1"/>
              <a:t>ústne</a:t>
            </a:r>
            <a:r>
              <a:rPr lang="en-US" dirty="0"/>
              <a:t>, </a:t>
            </a:r>
            <a:r>
              <a:rPr lang="en-US" dirty="0" err="1"/>
              <a:t>faxom</a:t>
            </a:r>
            <a:r>
              <a:rPr lang="en-US" dirty="0"/>
              <a:t>, </a:t>
            </a:r>
            <a:r>
              <a:rPr lang="en-US" dirty="0" err="1"/>
              <a:t>elektronickou</a:t>
            </a:r>
            <a:r>
              <a:rPr lang="en-US" dirty="0"/>
              <a:t> </a:t>
            </a:r>
            <a:r>
              <a:rPr lang="en-US" dirty="0" err="1"/>
              <a:t>poštou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iným</a:t>
            </a:r>
            <a:r>
              <a:rPr lang="en-US" dirty="0"/>
              <a:t> </a:t>
            </a:r>
            <a:r>
              <a:rPr lang="en-US" dirty="0" err="1"/>
              <a:t>technicky</a:t>
            </a:r>
            <a:r>
              <a:rPr lang="en-US" dirty="0"/>
              <a:t> </a:t>
            </a:r>
            <a:r>
              <a:rPr lang="en-US" dirty="0" err="1"/>
              <a:t>vykonateľným</a:t>
            </a:r>
            <a:r>
              <a:rPr lang="en-US" dirty="0"/>
              <a:t> </a:t>
            </a:r>
            <a:r>
              <a:rPr lang="en-US" dirty="0" err="1"/>
              <a:t>spôsobom</a:t>
            </a:r>
            <a:r>
              <a:rPr lang="en-US" dirty="0"/>
              <a:t>. 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sprístupňujú</a:t>
            </a:r>
            <a:r>
              <a:rPr lang="en-US" dirty="0"/>
              <a:t> </a:t>
            </a:r>
            <a:r>
              <a:rPr lang="en-US" dirty="0" err="1"/>
              <a:t>najmä</a:t>
            </a:r>
            <a:r>
              <a:rPr lang="en-US" dirty="0"/>
              <a:t> </a:t>
            </a:r>
            <a:r>
              <a:rPr lang="en-US" dirty="0" err="1"/>
              <a:t>ústne</a:t>
            </a:r>
            <a:r>
              <a:rPr lang="en-US" dirty="0"/>
              <a:t>, </a:t>
            </a:r>
            <a:r>
              <a:rPr lang="en-US" dirty="0" err="1"/>
              <a:t>nahliadnutím</a:t>
            </a:r>
            <a:r>
              <a:rPr lang="en-US" dirty="0"/>
              <a:t> do </a:t>
            </a:r>
            <a:r>
              <a:rPr lang="en-US" dirty="0" err="1"/>
              <a:t>spisu</a:t>
            </a:r>
            <a:r>
              <a:rPr lang="en-US" dirty="0"/>
              <a:t> </a:t>
            </a:r>
            <a:r>
              <a:rPr lang="en-US" dirty="0" err="1"/>
              <a:t>vrátane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vyhotoviť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odpis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výpis</a:t>
            </a:r>
            <a:r>
              <a:rPr lang="en-US" dirty="0"/>
              <a:t>, </a:t>
            </a:r>
            <a:r>
              <a:rPr lang="en-US" dirty="0" err="1"/>
              <a:t>odkopírovaním</a:t>
            </a:r>
            <a:r>
              <a:rPr lang="en-US" dirty="0"/>
              <a:t> </a:t>
            </a:r>
            <a:r>
              <a:rPr lang="en-US" dirty="0" err="1"/>
              <a:t>informácií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technický</a:t>
            </a:r>
            <a:r>
              <a:rPr lang="en-US" dirty="0"/>
              <a:t> </a:t>
            </a:r>
            <a:r>
              <a:rPr lang="en-US" dirty="0" err="1"/>
              <a:t>nosič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, </a:t>
            </a:r>
            <a:r>
              <a:rPr lang="en-US" dirty="0" err="1"/>
              <a:t>sprístupnením</a:t>
            </a:r>
            <a:r>
              <a:rPr lang="en-US" dirty="0"/>
              <a:t> </a:t>
            </a:r>
            <a:r>
              <a:rPr lang="en-US" dirty="0" err="1"/>
              <a:t>kópií</a:t>
            </a:r>
            <a:r>
              <a:rPr lang="en-US" dirty="0"/>
              <a:t> </a:t>
            </a:r>
            <a:r>
              <a:rPr lang="en-US" dirty="0" err="1"/>
              <a:t>predlôh</a:t>
            </a:r>
            <a:r>
              <a:rPr lang="en-US" dirty="0"/>
              <a:t> s </a:t>
            </a:r>
            <a:r>
              <a:rPr lang="en-US" dirty="0" err="1"/>
              <a:t>požadovanými</a:t>
            </a:r>
            <a:r>
              <a:rPr lang="en-US" dirty="0"/>
              <a:t> </a:t>
            </a:r>
            <a:r>
              <a:rPr lang="en-US" dirty="0" err="1"/>
              <a:t>informáciami</a:t>
            </a:r>
            <a:r>
              <a:rPr lang="en-US" dirty="0"/>
              <a:t>, </a:t>
            </a:r>
            <a:r>
              <a:rPr lang="en-US" dirty="0" err="1"/>
              <a:t>telefonicky</a:t>
            </a:r>
            <a:r>
              <a:rPr lang="en-US" dirty="0"/>
              <a:t>, </a:t>
            </a:r>
            <a:r>
              <a:rPr lang="en-US" dirty="0" err="1"/>
              <a:t>faxom</a:t>
            </a:r>
            <a:r>
              <a:rPr lang="en-US" dirty="0"/>
              <a:t>, </a:t>
            </a:r>
            <a:r>
              <a:rPr lang="en-US" dirty="0" err="1"/>
              <a:t>poštou</a:t>
            </a:r>
            <a:r>
              <a:rPr lang="en-US" dirty="0"/>
              <a:t>, </a:t>
            </a:r>
            <a:r>
              <a:rPr lang="en-US" dirty="0" err="1"/>
              <a:t>elektronickou</a:t>
            </a:r>
            <a:r>
              <a:rPr lang="en-US" dirty="0"/>
              <a:t> </a:t>
            </a:r>
            <a:r>
              <a:rPr lang="en-US" dirty="0" err="1"/>
              <a:t>poštou</a:t>
            </a:r>
            <a:r>
              <a:rPr lang="en-US" dirty="0"/>
              <a:t>.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informáciu</a:t>
            </a:r>
            <a:r>
              <a:rPr lang="en-US" dirty="0"/>
              <a:t> </a:t>
            </a:r>
            <a:r>
              <a:rPr lang="en-US" dirty="0" err="1"/>
              <a:t>nemožno</a:t>
            </a:r>
            <a:r>
              <a:rPr lang="en-US" dirty="0"/>
              <a:t> </a:t>
            </a:r>
            <a:r>
              <a:rPr lang="en-US" dirty="0" err="1"/>
              <a:t>sprístupniť</a:t>
            </a:r>
            <a:r>
              <a:rPr lang="en-US" dirty="0"/>
              <a:t> </a:t>
            </a:r>
            <a:r>
              <a:rPr lang="en-US" dirty="0" err="1"/>
              <a:t>spôsobom</a:t>
            </a:r>
            <a:r>
              <a:rPr lang="en-US" dirty="0"/>
              <a:t> </a:t>
            </a:r>
            <a:r>
              <a:rPr lang="en-US" dirty="0" err="1"/>
              <a:t>určeným</a:t>
            </a:r>
            <a:r>
              <a:rPr lang="en-US" dirty="0"/>
              <a:t> </a:t>
            </a:r>
            <a:r>
              <a:rPr lang="en-US" dirty="0" err="1"/>
              <a:t>žiadateľom</a:t>
            </a:r>
            <a:r>
              <a:rPr lang="en-US" dirty="0"/>
              <a:t>, </a:t>
            </a:r>
            <a:r>
              <a:rPr lang="en-US" dirty="0" err="1"/>
              <a:t>dohodne</a:t>
            </a:r>
            <a:r>
              <a:rPr lang="en-US" dirty="0"/>
              <a:t> </a:t>
            </a:r>
            <a:r>
              <a:rPr lang="en-US" dirty="0" err="1"/>
              <a:t>povinná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so </a:t>
            </a:r>
            <a:r>
              <a:rPr lang="en-US" dirty="0" err="1"/>
              <a:t>žiadateľom</a:t>
            </a:r>
            <a:r>
              <a:rPr lang="en-US" dirty="0"/>
              <a:t> </a:t>
            </a:r>
            <a:r>
              <a:rPr lang="en-US" dirty="0" err="1"/>
              <a:t>iný</a:t>
            </a:r>
            <a:r>
              <a:rPr lang="en-US" dirty="0"/>
              <a:t> </a:t>
            </a:r>
            <a:r>
              <a:rPr lang="en-US" dirty="0" err="1"/>
              <a:t>spôsob</a:t>
            </a:r>
            <a:r>
              <a:rPr lang="en-US" dirty="0"/>
              <a:t> </a:t>
            </a:r>
            <a:r>
              <a:rPr lang="en-US" dirty="0" err="1"/>
              <a:t>sprístupnenia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sk-SK" dirty="0" smtClean="0"/>
              <a:t>N</a:t>
            </a:r>
            <a:r>
              <a:rPr lang="en-US" dirty="0" err="1" smtClean="0"/>
              <a:t>ajneskôr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ôsmich</a:t>
            </a:r>
            <a:r>
              <a:rPr lang="en-US" dirty="0"/>
              <a:t> </a:t>
            </a:r>
            <a:r>
              <a:rPr lang="en-US" dirty="0" err="1"/>
              <a:t>pracovných</a:t>
            </a:r>
            <a:r>
              <a:rPr lang="en-US" dirty="0"/>
              <a:t> </a:t>
            </a:r>
            <a:r>
              <a:rPr lang="en-US" dirty="0" err="1"/>
              <a:t>dní</a:t>
            </a:r>
            <a:r>
              <a:rPr lang="en-US" dirty="0"/>
              <a:t> </a:t>
            </a:r>
            <a:r>
              <a:rPr lang="en-US" dirty="0" err="1"/>
              <a:t>odo</a:t>
            </a:r>
            <a:r>
              <a:rPr lang="en-US" dirty="0"/>
              <a:t> </a:t>
            </a:r>
            <a:r>
              <a:rPr lang="en-US" dirty="0" err="1"/>
              <a:t>dňa</a:t>
            </a:r>
            <a:r>
              <a:rPr lang="en-US" dirty="0"/>
              <a:t> </a:t>
            </a:r>
            <a:r>
              <a:rPr lang="en-US" dirty="0" err="1"/>
              <a:t>podania</a:t>
            </a:r>
            <a:r>
              <a:rPr lang="en-US" dirty="0"/>
              <a:t> </a:t>
            </a:r>
            <a:r>
              <a:rPr lang="en-US" dirty="0" err="1" smtClean="0"/>
              <a:t>žiadosti</a:t>
            </a:r>
            <a:r>
              <a:rPr lang="sk-SK" dirty="0" smtClean="0"/>
              <a:t>.</a:t>
            </a:r>
          </a:p>
          <a:p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povinná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žiadosti</a:t>
            </a:r>
            <a:r>
              <a:rPr lang="en-US" dirty="0"/>
              <a:t> </a:t>
            </a:r>
            <a:r>
              <a:rPr lang="en-US" dirty="0" err="1"/>
              <a:t>nevyhovie</a:t>
            </a:r>
            <a:r>
              <a:rPr lang="en-US" dirty="0"/>
              <a:t> </a:t>
            </a:r>
            <a:r>
              <a:rPr lang="en-US" dirty="0" err="1"/>
              <a:t>hoci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sčasti</a:t>
            </a:r>
            <a:r>
              <a:rPr lang="en-US" dirty="0"/>
              <a:t>, </a:t>
            </a:r>
            <a:r>
              <a:rPr lang="en-US" dirty="0" err="1"/>
              <a:t>vydá</a:t>
            </a:r>
            <a:r>
              <a:rPr lang="en-US" dirty="0"/>
              <a:t> o tom v </a:t>
            </a:r>
            <a:r>
              <a:rPr lang="en-US" dirty="0" err="1"/>
              <a:t>zákonom</a:t>
            </a:r>
            <a:r>
              <a:rPr lang="en-US" dirty="0"/>
              <a:t> </a:t>
            </a:r>
            <a:r>
              <a:rPr lang="en-US" dirty="0" err="1"/>
              <a:t>stanovenej</a:t>
            </a:r>
            <a:r>
              <a:rPr lang="en-US" dirty="0"/>
              <a:t> </a:t>
            </a:r>
            <a:r>
              <a:rPr lang="en-US" dirty="0" err="1"/>
              <a:t>lehote</a:t>
            </a:r>
            <a:r>
              <a:rPr lang="en-US" dirty="0"/>
              <a:t> </a:t>
            </a:r>
            <a:r>
              <a:rPr lang="en-US" dirty="0" err="1"/>
              <a:t>písomné</a:t>
            </a:r>
            <a:r>
              <a:rPr lang="en-US" dirty="0"/>
              <a:t> </a:t>
            </a:r>
            <a:r>
              <a:rPr lang="en-US" dirty="0" err="1"/>
              <a:t>rozhodnutie</a:t>
            </a:r>
            <a:r>
              <a:rPr lang="en-US" dirty="0"/>
              <a:t>.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52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656</TotalTime>
  <Words>857</Words>
  <Application>Microsoft Office PowerPoint</Application>
  <PresentationFormat>Widescreen</PresentationFormat>
  <Paragraphs>75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Fazeta</vt:lpstr>
      <vt:lpstr>Infozákon a verejné obstarávanie</vt:lpstr>
      <vt:lpstr>Obsah</vt:lpstr>
      <vt:lpstr>Základné pojmy a pôsobnosť  </vt:lpstr>
      <vt:lpstr>Informácia</vt:lpstr>
      <vt:lpstr>Povinná osoba podľa § 2 ZSPI</vt:lpstr>
      <vt:lpstr>Povinná osoba versus obstarávateľ</vt:lpstr>
      <vt:lpstr>Povinnosti povinných osôb  </vt:lpstr>
      <vt:lpstr>Právo na pístup k informáciám</vt:lpstr>
      <vt:lpstr>Žiadosť o sprístupnenie informácií</vt:lpstr>
      <vt:lpstr>Spôsob obmedzovania práva na informácie</vt:lpstr>
      <vt:lpstr>Obmedzenia prístupu k informáciám</vt:lpstr>
      <vt:lpstr>§ 20 ZOVO – Povinnosť mlčanlivosti</vt:lpstr>
      <vt:lpstr>Vyhodnocovanie ponúk</vt:lpstr>
      <vt:lpstr>Súdna prax  </vt:lpstr>
      <vt:lpstr>Sprístupnenie ponúk</vt:lpstr>
      <vt:lpstr>Sprístupnenie zoznamu podnikateľov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Whistleblowing</dc:title>
  <dc:creator>pavel</dc:creator>
  <cp:lastModifiedBy>KH</cp:lastModifiedBy>
  <cp:revision>38</cp:revision>
  <dcterms:created xsi:type="dcterms:W3CDTF">2014-04-22T07:59:50Z</dcterms:created>
  <dcterms:modified xsi:type="dcterms:W3CDTF">2015-11-19T09:32:57Z</dcterms:modified>
</cp:coreProperties>
</file>