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2" r:id="rId2"/>
  </p:sldMasterIdLst>
  <p:notesMasterIdLst>
    <p:notesMasterId r:id="rId17"/>
  </p:notesMasterIdLst>
  <p:handoutMasterIdLst>
    <p:handoutMasterId r:id="rId18"/>
  </p:handoutMasterIdLst>
  <p:sldIdLst>
    <p:sldId id="271" r:id="rId3"/>
    <p:sldId id="269" r:id="rId4"/>
    <p:sldId id="283" r:id="rId5"/>
    <p:sldId id="272" r:id="rId6"/>
    <p:sldId id="273" r:id="rId7"/>
    <p:sldId id="274" r:id="rId8"/>
    <p:sldId id="276" r:id="rId9"/>
    <p:sldId id="279" r:id="rId10"/>
    <p:sldId id="286" r:id="rId11"/>
    <p:sldId id="277" r:id="rId12"/>
    <p:sldId id="284" r:id="rId13"/>
    <p:sldId id="281" r:id="rId14"/>
    <p:sldId id="285" r:id="rId15"/>
    <p:sldId id="266" r:id="rId16"/>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920">
          <p15:clr>
            <a:srgbClr val="A4A3A4"/>
          </p15:clr>
        </p15:guide>
        <p15:guide id="2" pos="5416">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17DA"/>
    <a:srgbClr val="009FEE"/>
    <a:srgbClr val="00ABE2"/>
    <a:srgbClr val="002C44"/>
    <a:srgbClr val="A0A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662" autoAdjust="0"/>
  </p:normalViewPr>
  <p:slideViewPr>
    <p:cSldViewPr>
      <p:cViewPr varScale="1">
        <p:scale>
          <a:sx n="94" d="100"/>
          <a:sy n="94" d="100"/>
        </p:scale>
        <p:origin x="-112" y="-96"/>
      </p:cViewPr>
      <p:guideLst>
        <p:guide orient="horz" pos="1920"/>
        <p:guide pos="5416"/>
      </p:guideLst>
    </p:cSldViewPr>
  </p:slideViewPr>
  <p:outlineViewPr>
    <p:cViewPr>
      <p:scale>
        <a:sx n="33" d="100"/>
        <a:sy n="33" d="100"/>
      </p:scale>
      <p:origin x="0" y="1636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92" d="100"/>
          <a:sy n="92" d="100"/>
        </p:scale>
        <p:origin x="-2816"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74ACC139-AD9E-DA47-80CB-CBC7E0BE66E4}" type="datetimeFigureOut">
              <a:rPr lang="en-US" smtClean="0"/>
              <a:pPr/>
              <a:t>26/11/16</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ECB34C3-330C-944D-A4BD-2C2D45D96723}" type="slidenum">
              <a:rPr lang="en-US" smtClean="0"/>
              <a:pPr/>
              <a:t>‹#›</a:t>
            </a:fld>
            <a:endParaRPr lang="en-US"/>
          </a:p>
        </p:txBody>
      </p:sp>
    </p:spTree>
    <p:extLst>
      <p:ext uri="{BB962C8B-B14F-4D97-AF65-F5344CB8AC3E}">
        <p14:creationId xmlns:p14="http://schemas.microsoft.com/office/powerpoint/2010/main" val="3761429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A7E021D-ED58-5749-A2C1-A9EFEA84B5B4}" type="datetimeFigureOut">
              <a:rPr lang="en-US" smtClean="0"/>
              <a:pPr/>
              <a:t>26/11/16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5E0B81B-317C-0249-98A8-A4CDC4F70616}" type="slidenum">
              <a:rPr lang="en-US" smtClean="0"/>
              <a:pPr/>
              <a:t>‹#›</a:t>
            </a:fld>
            <a:endParaRPr lang="en-US"/>
          </a:p>
        </p:txBody>
      </p:sp>
    </p:spTree>
    <p:extLst>
      <p:ext uri="{BB962C8B-B14F-4D97-AF65-F5344CB8AC3E}">
        <p14:creationId xmlns:p14="http://schemas.microsoft.com/office/powerpoint/2010/main" val="371135682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705101"/>
            <a:ext cx="7543800" cy="1955800"/>
          </a:xfrm>
        </p:spPr>
        <p:txBody>
          <a:bodyPr lIns="0" tIns="0" rIns="0" bIns="0" anchor="t">
            <a:noAutofit/>
            <a:scene3d>
              <a:camera prst="orthographicFront">
                <a:rot lat="0" lon="0" rev="0"/>
              </a:camera>
              <a:lightRig rig="threePt" dir="t"/>
            </a:scene3d>
          </a:bodyPr>
          <a:lstStyle>
            <a:lvl1pPr algn="l">
              <a:lnSpc>
                <a:spcPts val="4800"/>
              </a:lnSpc>
              <a:defRPr sz="4800" b="0" i="0" cap="all">
                <a:ln>
                  <a:solidFill>
                    <a:schemeClr val="bg1">
                      <a:alpha val="0"/>
                    </a:schemeClr>
                  </a:solidFill>
                </a:ln>
                <a:solidFill>
                  <a:schemeClr val="bg1"/>
                </a:solidFill>
                <a:latin typeface="Arial Narrow Bold"/>
                <a:cs typeface="Arial Narrow Bold"/>
              </a:defRPr>
            </a:lvl1pPr>
          </a:lstStyle>
          <a:p>
            <a:r>
              <a:rPr lang="ga-IE" dirty="0"/>
              <a:t>MAIN</a:t>
            </a:r>
            <a:br>
              <a:rPr lang="ga-IE" dirty="0"/>
            </a:br>
            <a:r>
              <a:rPr lang="ga-IE" dirty="0"/>
              <a:t>PRESENTATION </a:t>
            </a:r>
            <a:br>
              <a:rPr lang="ga-IE" dirty="0"/>
            </a:br>
            <a:r>
              <a:rPr lang="ga-IE" dirty="0"/>
              <a:t>HEADING</a:t>
            </a:r>
            <a:endParaRPr lang="en-US" dirty="0"/>
          </a:p>
        </p:txBody>
      </p:sp>
      <p:sp>
        <p:nvSpPr>
          <p:cNvPr id="3" name="Subtitle 2"/>
          <p:cNvSpPr>
            <a:spLocks noGrp="1"/>
          </p:cNvSpPr>
          <p:nvPr>
            <p:ph type="subTitle" idx="1" hasCustomPrompt="1"/>
          </p:nvPr>
        </p:nvSpPr>
        <p:spPr>
          <a:xfrm>
            <a:off x="685800" y="4839642"/>
            <a:ext cx="7543800" cy="646758"/>
          </a:xfrm>
        </p:spPr>
        <p:txBody>
          <a:bodyPr wrap="square" lIns="0" tIns="0" rIns="0" bIns="0" anchor="t">
            <a:spAutoFit/>
          </a:bodyPr>
          <a:lstStyle>
            <a:lvl1pPr marL="0" indent="0" algn="l">
              <a:lnSpc>
                <a:spcPts val="2500"/>
              </a:lnSpc>
              <a:spcBef>
                <a:spcPts val="0"/>
              </a:spcBef>
              <a:buNone/>
              <a:defRPr sz="2300" b="0" i="0" cap="all">
                <a:solidFill>
                  <a:schemeClr val="bg1"/>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dirty="0"/>
              <a:t>SECTION SUB </a:t>
            </a:r>
            <a:br>
              <a:rPr lang="ga-IE" dirty="0"/>
            </a:br>
            <a:r>
              <a:rPr lang="ga-IE" dirty="0"/>
              <a:t>HEADING</a:t>
            </a:r>
            <a:endParaRPr lang="en-US" dirty="0"/>
          </a:p>
        </p:txBody>
      </p:sp>
      <p:sp>
        <p:nvSpPr>
          <p:cNvPr id="6" name="Text Placeholder 5"/>
          <p:cNvSpPr>
            <a:spLocks noGrp="1"/>
          </p:cNvSpPr>
          <p:nvPr>
            <p:ph type="body" sz="quarter" idx="10" hasCustomPrompt="1"/>
          </p:nvPr>
        </p:nvSpPr>
        <p:spPr>
          <a:xfrm>
            <a:off x="685800" y="5791200"/>
            <a:ext cx="7543800" cy="533400"/>
          </a:xfrm>
        </p:spPr>
        <p:txBody>
          <a:bodyPr lIns="0" tIns="0" rIns="0" bIns="0">
            <a:noAutofit/>
          </a:bodyPr>
          <a:lstStyle>
            <a:lvl1pPr marL="0" indent="0">
              <a:lnSpc>
                <a:spcPts val="1600"/>
              </a:lnSpc>
              <a:spcBef>
                <a:spcPts val="0"/>
              </a:spcBef>
              <a:buNone/>
              <a:defRPr sz="1500" b="0" i="0">
                <a:solidFill>
                  <a:schemeClr val="bg1"/>
                </a:solidFill>
                <a:latin typeface="Arial Narrow"/>
                <a:cs typeface="Arial Narrow"/>
              </a:defRPr>
            </a:lvl1pPr>
            <a:lvl2pPr>
              <a:defRPr sz="1800" b="0" i="0">
                <a:solidFill>
                  <a:schemeClr val="bg1"/>
                </a:solidFill>
                <a:latin typeface="Arial Narrow"/>
                <a:cs typeface="Arial Narrow"/>
              </a:defRPr>
            </a:lvl2pPr>
            <a:lvl3pPr>
              <a:defRPr sz="1800" b="0" i="0">
                <a:solidFill>
                  <a:schemeClr val="bg1"/>
                </a:solidFill>
                <a:latin typeface="Arial Narrow"/>
                <a:cs typeface="Arial Narrow"/>
              </a:defRPr>
            </a:lvl3pPr>
            <a:lvl4pPr>
              <a:defRPr sz="1800" b="0" i="0">
                <a:solidFill>
                  <a:schemeClr val="bg1"/>
                </a:solidFill>
                <a:latin typeface="Arial Narrow"/>
                <a:cs typeface="Arial Narrow"/>
              </a:defRPr>
            </a:lvl4pPr>
            <a:lvl5pPr>
              <a:defRPr sz="1800" b="0" i="0">
                <a:solidFill>
                  <a:schemeClr val="bg1"/>
                </a:solidFill>
                <a:latin typeface="Arial Narrow"/>
                <a:cs typeface="Arial Narrow"/>
              </a:defRPr>
            </a:lvl5pPr>
          </a:lstStyle>
          <a:p>
            <a:pPr lvl="0"/>
            <a:r>
              <a:rPr lang="ga-IE" dirty="0"/>
              <a:t>Presenter Name</a:t>
            </a:r>
          </a:p>
          <a:p>
            <a:pPr lvl="0"/>
            <a:r>
              <a:rPr lang="ga-IE" dirty="0"/>
              <a:t>Presenter Title</a:t>
            </a:r>
            <a:endParaRPr lang="en-US" dirty="0"/>
          </a:p>
        </p:txBody>
      </p:sp>
      <p:cxnSp>
        <p:nvCxnSpPr>
          <p:cNvPr id="18" name="Straight Connector 17"/>
          <p:cNvCxnSpPr/>
          <p:nvPr userDrawn="1"/>
        </p:nvCxnSpPr>
        <p:spPr>
          <a:xfrm>
            <a:off x="685800" y="4724400"/>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685800" y="563721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581400"/>
            <a:ext cx="7543800" cy="1384301"/>
          </a:xfrm>
        </p:spPr>
        <p:txBody>
          <a:bodyPr lIns="0" tIns="0" rIns="0" bIns="0" anchor="t">
            <a:noAutofit/>
            <a:scene3d>
              <a:camera prst="orthographicFront">
                <a:rot lat="0" lon="0" rev="0"/>
              </a:camera>
              <a:lightRig rig="threePt" dir="t"/>
            </a:scene3d>
          </a:bodyPr>
          <a:lstStyle>
            <a:lvl1pPr algn="l">
              <a:lnSpc>
                <a:spcPts val="4800"/>
              </a:lnSpc>
              <a:defRPr sz="4800" b="0" i="0" cap="all">
                <a:ln>
                  <a:solidFill>
                    <a:schemeClr val="bg1">
                      <a:alpha val="0"/>
                    </a:schemeClr>
                  </a:solidFill>
                </a:ln>
                <a:solidFill>
                  <a:schemeClr val="bg1"/>
                </a:solidFill>
                <a:latin typeface="Arial Narrow Bold"/>
                <a:cs typeface="Arial Narrow Bold"/>
              </a:defRPr>
            </a:lvl1pPr>
          </a:lstStyle>
          <a:p>
            <a:r>
              <a:rPr lang="ga-IE" dirty="0"/>
              <a:t>PRESENTATION </a:t>
            </a:r>
            <a:br>
              <a:rPr lang="ga-IE" dirty="0"/>
            </a:br>
            <a:r>
              <a:rPr lang="ga-IE" dirty="0"/>
              <a:t>HEADING</a:t>
            </a:r>
            <a:endParaRPr lang="en-US" dirty="0"/>
          </a:p>
        </p:txBody>
      </p:sp>
      <p:sp>
        <p:nvSpPr>
          <p:cNvPr id="3" name="Subtitle 2"/>
          <p:cNvSpPr>
            <a:spLocks noGrp="1"/>
          </p:cNvSpPr>
          <p:nvPr>
            <p:ph type="subTitle" idx="1" hasCustomPrompt="1"/>
          </p:nvPr>
        </p:nvSpPr>
        <p:spPr>
          <a:xfrm>
            <a:off x="685800" y="5130000"/>
            <a:ext cx="7543800" cy="326158"/>
          </a:xfrm>
        </p:spPr>
        <p:txBody>
          <a:bodyPr wrap="square" lIns="0" tIns="0" rIns="0" bIns="0" anchor="t">
            <a:spAutoFit/>
          </a:bodyPr>
          <a:lstStyle>
            <a:lvl1pPr marL="0" indent="0" algn="l">
              <a:lnSpc>
                <a:spcPts val="2500"/>
              </a:lnSpc>
              <a:spcBef>
                <a:spcPts val="0"/>
              </a:spcBef>
              <a:buNone/>
              <a:defRPr sz="2300" b="0" i="0" cap="all">
                <a:solidFill>
                  <a:schemeClr val="bg1"/>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dirty="0"/>
              <a:t>HEADING</a:t>
            </a:r>
            <a:endParaRPr lang="en-US" dirty="0"/>
          </a:p>
        </p:txBody>
      </p:sp>
      <p:sp>
        <p:nvSpPr>
          <p:cNvPr id="6" name="Text Placeholder 5"/>
          <p:cNvSpPr>
            <a:spLocks noGrp="1"/>
          </p:cNvSpPr>
          <p:nvPr>
            <p:ph type="body" sz="quarter" idx="10" hasCustomPrompt="1"/>
          </p:nvPr>
        </p:nvSpPr>
        <p:spPr>
          <a:xfrm>
            <a:off x="685800" y="5791200"/>
            <a:ext cx="7543800" cy="533400"/>
          </a:xfrm>
        </p:spPr>
        <p:txBody>
          <a:bodyPr lIns="0" tIns="0" rIns="0" bIns="0">
            <a:noAutofit/>
          </a:bodyPr>
          <a:lstStyle>
            <a:lvl1pPr marL="0" indent="0">
              <a:lnSpc>
                <a:spcPts val="1600"/>
              </a:lnSpc>
              <a:spcBef>
                <a:spcPts val="0"/>
              </a:spcBef>
              <a:buNone/>
              <a:defRPr sz="1500" b="0" i="0">
                <a:solidFill>
                  <a:schemeClr val="bg1"/>
                </a:solidFill>
                <a:latin typeface="Arial Narrow"/>
                <a:cs typeface="Arial Narrow"/>
              </a:defRPr>
            </a:lvl1pPr>
            <a:lvl2pPr>
              <a:defRPr sz="1800" b="0" i="0">
                <a:solidFill>
                  <a:schemeClr val="bg1"/>
                </a:solidFill>
                <a:latin typeface="Arial Narrow"/>
                <a:cs typeface="Arial Narrow"/>
              </a:defRPr>
            </a:lvl2pPr>
            <a:lvl3pPr>
              <a:defRPr sz="1800" b="0" i="0">
                <a:solidFill>
                  <a:schemeClr val="bg1"/>
                </a:solidFill>
                <a:latin typeface="Arial Narrow"/>
                <a:cs typeface="Arial Narrow"/>
              </a:defRPr>
            </a:lvl3pPr>
            <a:lvl4pPr>
              <a:defRPr sz="1800" b="0" i="0">
                <a:solidFill>
                  <a:schemeClr val="bg1"/>
                </a:solidFill>
                <a:latin typeface="Arial Narrow"/>
                <a:cs typeface="Arial Narrow"/>
              </a:defRPr>
            </a:lvl4pPr>
            <a:lvl5pPr>
              <a:defRPr sz="1800" b="0" i="0">
                <a:solidFill>
                  <a:schemeClr val="bg1"/>
                </a:solidFill>
                <a:latin typeface="Arial Narrow"/>
                <a:cs typeface="Arial Narrow"/>
              </a:defRPr>
            </a:lvl5pPr>
          </a:lstStyle>
          <a:p>
            <a:pPr lvl="0"/>
            <a:r>
              <a:rPr lang="ga-IE" dirty="0"/>
              <a:t>Presenter Name</a:t>
            </a:r>
          </a:p>
          <a:p>
            <a:pPr lvl="0"/>
            <a:r>
              <a:rPr lang="ga-IE" dirty="0"/>
              <a:t>Presenter Title</a:t>
            </a:r>
            <a:endParaRPr lang="en-US" dirty="0"/>
          </a:p>
        </p:txBody>
      </p:sp>
      <p:cxnSp>
        <p:nvCxnSpPr>
          <p:cNvPr id="18" name="Straight Connector 17"/>
          <p:cNvCxnSpPr/>
          <p:nvPr userDrawn="1"/>
        </p:nvCxnSpPr>
        <p:spPr>
          <a:xfrm>
            <a:off x="685800" y="500784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685800" y="563721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2"/>
          <p:cNvSpPr>
            <a:spLocks noGrp="1"/>
          </p:cNvSpPr>
          <p:nvPr>
            <p:ph type="pic" idx="20"/>
          </p:nvPr>
        </p:nvSpPr>
        <p:spPr>
          <a:xfrm>
            <a:off x="540000" y="1651000"/>
            <a:ext cx="8057900" cy="38735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3"/>
          <p:cNvSpPr>
            <a:spLocks noGrp="1"/>
          </p:cNvSpPr>
          <p:nvPr>
            <p:ph type="body" sz="half" idx="17"/>
          </p:nvPr>
        </p:nvSpPr>
        <p:spPr>
          <a:xfrm>
            <a:off x="540000" y="5613400"/>
            <a:ext cx="8120700" cy="609600"/>
          </a:xfrm>
          <a:prstGeom prst="rect">
            <a:avLst/>
          </a:prstGeom>
        </p:spPr>
        <p:txBody>
          <a:bodyPr lIns="0" tIns="0" rIns="0" bIns="0"/>
          <a:lstStyle>
            <a:lvl1pPr marL="0" indent="0">
              <a:buNone/>
              <a:defRPr sz="1200">
                <a:solidFill>
                  <a:schemeClr val="accent6">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dirty="0"/>
              <a:t>Click to edit Master text styles</a:t>
            </a:r>
          </a:p>
        </p:txBody>
      </p:sp>
      <p:sp>
        <p:nvSpPr>
          <p:cNvPr id="13"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4" name="Straight Connector 13"/>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15" name="Picture Placeholder 2"/>
          <p:cNvSpPr>
            <a:spLocks noGrp="1"/>
          </p:cNvSpPr>
          <p:nvPr>
            <p:ph type="pic" idx="16"/>
          </p:nvPr>
        </p:nvSpPr>
        <p:spPr>
          <a:xfrm>
            <a:off x="5667500" y="1651000"/>
            <a:ext cx="2930400" cy="4255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Text Placeholder 3"/>
          <p:cNvSpPr>
            <a:spLocks noGrp="1"/>
          </p:cNvSpPr>
          <p:nvPr>
            <p:ph type="body" sz="half" idx="17"/>
          </p:nvPr>
        </p:nvSpPr>
        <p:spPr>
          <a:xfrm>
            <a:off x="540000" y="5346700"/>
            <a:ext cx="4921000" cy="571500"/>
          </a:xfrm>
          <a:prstGeom prst="rect">
            <a:avLst/>
          </a:prstGeom>
        </p:spPr>
        <p:txBody>
          <a:bodyPr lIns="0" tIns="0" bIns="0"/>
          <a:lstStyle>
            <a:lvl1pPr marL="0" indent="0">
              <a:buNone/>
              <a:defRPr sz="1200">
                <a:solidFill>
                  <a:schemeClr val="accent6">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dirty="0"/>
              <a:t>Click to edit Master text styles</a:t>
            </a:r>
          </a:p>
        </p:txBody>
      </p:sp>
      <p:sp>
        <p:nvSpPr>
          <p:cNvPr id="9" name="Content Placeholder 2"/>
          <p:cNvSpPr>
            <a:spLocks noGrp="1"/>
          </p:cNvSpPr>
          <p:nvPr>
            <p:ph idx="1"/>
          </p:nvPr>
        </p:nvSpPr>
        <p:spPr>
          <a:xfrm>
            <a:off x="540000" y="1651000"/>
            <a:ext cx="4921000" cy="355599"/>
          </a:xfrm>
          <a:prstGeom prst="rect">
            <a:avLst/>
          </a:prstGeom>
        </p:spPr>
        <p:txBody>
          <a:bodyPr lIns="0" tIns="0" rIns="0" bIns="0">
            <a:normAutofit/>
          </a:bodyPr>
          <a:lstStyle>
            <a:lvl1pPr marL="180000" indent="-180000">
              <a:buSzPct val="100000"/>
              <a:buFontTx/>
              <a:buNone/>
              <a:defRPr sz="1900">
                <a:solidFill>
                  <a:srgbClr val="00ABE2"/>
                </a:solidFill>
              </a:defRPr>
            </a:lvl1pPr>
            <a:lvl2pPr>
              <a:buNone/>
              <a:defRPr sz="1400"/>
            </a:lvl2pPr>
          </a:lstStyle>
          <a:p>
            <a:pPr lvl="0"/>
            <a:r>
              <a:rPr lang="ga-IE" dirty="0"/>
              <a:t>Click to edit Master text styles</a:t>
            </a:r>
          </a:p>
        </p:txBody>
      </p:sp>
      <p:sp>
        <p:nvSpPr>
          <p:cNvPr id="8" name="Content Placeholder 2"/>
          <p:cNvSpPr>
            <a:spLocks noGrp="1"/>
          </p:cNvSpPr>
          <p:nvPr>
            <p:ph idx="20"/>
          </p:nvPr>
        </p:nvSpPr>
        <p:spPr>
          <a:xfrm>
            <a:off x="540000" y="2133600"/>
            <a:ext cx="4921000" cy="3022600"/>
          </a:xfrm>
          <a:prstGeom prst="rect">
            <a:avLst/>
          </a:prstGeom>
        </p:spPr>
        <p:txBody>
          <a:bodyPr lIns="0" tIns="0" rIns="0" bIns="0"/>
          <a:lstStyle>
            <a:lvl1pPr marL="0" indent="0" algn="l">
              <a:buSzPct val="100000"/>
              <a:buFont typeface="Arial"/>
              <a:buNone/>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
        <p:nvSpPr>
          <p:cNvPr id="13"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4" name="Straight Connector 13"/>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8" name="Content Placeholder 2"/>
          <p:cNvSpPr>
            <a:spLocks noGrp="1"/>
          </p:cNvSpPr>
          <p:nvPr>
            <p:ph idx="20"/>
          </p:nvPr>
        </p:nvSpPr>
        <p:spPr>
          <a:xfrm>
            <a:off x="3276600" y="1651000"/>
            <a:ext cx="5321300" cy="3911599"/>
          </a:xfrm>
          <a:prstGeom prst="rect">
            <a:avLst/>
          </a:prstGeom>
        </p:spPr>
        <p:txBody>
          <a:bodyPr lIns="0" tIns="0" bIns="0"/>
          <a:lstStyle>
            <a:lvl1pPr marL="180000" indent="-180000" algn="l">
              <a:buClr>
                <a:srgbClr val="00ABE2"/>
              </a:buClr>
              <a:buSzPct val="100000"/>
              <a:buFont typeface="Arial"/>
              <a:buChar char="•"/>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
        <p:nvSpPr>
          <p:cNvPr id="10" name="Content Placeholder 2"/>
          <p:cNvSpPr>
            <a:spLocks noGrp="1"/>
          </p:cNvSpPr>
          <p:nvPr>
            <p:ph idx="21"/>
          </p:nvPr>
        </p:nvSpPr>
        <p:spPr>
          <a:xfrm>
            <a:off x="540000" y="1651000"/>
            <a:ext cx="2520000" cy="3898900"/>
          </a:xfrm>
          <a:prstGeom prst="rect">
            <a:avLst/>
          </a:prstGeom>
        </p:spPr>
        <p:txBody>
          <a:bodyPr lIns="0" tIns="0" rIns="0" bIns="0">
            <a:noAutofit/>
          </a:bodyPr>
          <a:lstStyle>
            <a:lvl1pPr marL="0" indent="0" algn="l">
              <a:buSzPct val="100000"/>
              <a:buFontTx/>
              <a:buNone/>
              <a:defRPr sz="2200" b="0" i="0">
                <a:solidFill>
                  <a:srgbClr val="00ABE2"/>
                </a:solidFill>
                <a:latin typeface="Arial Narrow Bold"/>
                <a:cs typeface="Arial Narrow Bold"/>
              </a:defRPr>
            </a:lvl1pPr>
            <a:lvl2pPr>
              <a:buNone/>
              <a:defRPr sz="1400"/>
            </a:lvl2pPr>
          </a:lstStyle>
          <a:p>
            <a:pPr lvl="0"/>
            <a:r>
              <a:rPr lang="ga-IE" dirty="0"/>
              <a:t>Click to edit Master text styles</a:t>
            </a:r>
          </a:p>
        </p:txBody>
      </p:sp>
      <p:sp>
        <p:nvSpPr>
          <p:cNvPr id="7"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9" name="Straight Connector 8"/>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10" name="Content Placeholder 2"/>
          <p:cNvSpPr>
            <a:spLocks noGrp="1"/>
          </p:cNvSpPr>
          <p:nvPr>
            <p:ph idx="21"/>
          </p:nvPr>
        </p:nvSpPr>
        <p:spPr>
          <a:xfrm>
            <a:off x="540000" y="1651000"/>
            <a:ext cx="2520000" cy="3937000"/>
          </a:xfrm>
          <a:prstGeom prst="rect">
            <a:avLst/>
          </a:prstGeom>
        </p:spPr>
        <p:txBody>
          <a:bodyPr lIns="0" tIns="0" rIns="0" bIns="0">
            <a:noAutofit/>
          </a:bodyPr>
          <a:lstStyle>
            <a:lvl1pPr marL="0" indent="0" algn="l">
              <a:buSzPct val="100000"/>
              <a:buFontTx/>
              <a:buNone/>
              <a:defRPr sz="2800" cap="all">
                <a:solidFill>
                  <a:srgbClr val="00ABE2"/>
                </a:solidFill>
                <a:latin typeface="Arial Narrow"/>
                <a:cs typeface="Arial Narrow"/>
              </a:defRPr>
            </a:lvl1pPr>
            <a:lvl2pPr>
              <a:buNone/>
              <a:defRPr sz="1400"/>
            </a:lvl2pPr>
          </a:lstStyle>
          <a:p>
            <a:pPr lvl="0"/>
            <a:r>
              <a:rPr lang="ga-IE" dirty="0"/>
              <a:t>Click to edit Master text styles</a:t>
            </a:r>
          </a:p>
        </p:txBody>
      </p:sp>
      <p:sp>
        <p:nvSpPr>
          <p:cNvPr id="14"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5" name="Straight Connector 14"/>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
        <p:nvSpPr>
          <p:cNvPr id="11" name="Content Placeholder 2"/>
          <p:cNvSpPr>
            <a:spLocks noGrp="1"/>
          </p:cNvSpPr>
          <p:nvPr>
            <p:ph idx="20"/>
          </p:nvPr>
        </p:nvSpPr>
        <p:spPr>
          <a:xfrm>
            <a:off x="3276600" y="1651000"/>
            <a:ext cx="5321300" cy="3911599"/>
          </a:xfrm>
          <a:prstGeom prst="rect">
            <a:avLst/>
          </a:prstGeom>
        </p:spPr>
        <p:txBody>
          <a:bodyPr lIns="0" tIns="0" bIns="0"/>
          <a:lstStyle>
            <a:lvl1pPr marL="180000" indent="-180000" algn="l">
              <a:buClr>
                <a:srgbClr val="00ABE2"/>
              </a:buClr>
              <a:buSzPct val="100000"/>
              <a:buFont typeface="Arial"/>
              <a:buChar char="•"/>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theme" Target="../theme/theme2.xml"/><Relationship Id="rId6" Type="http://schemas.openxmlformats.org/officeDocument/2006/relationships/image" Target="../media/image2.pn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F1A9F6-89D2-5246-A080-431BB3D29305}" type="datetimeFigureOut">
              <a:rPr lang="en-US" smtClean="0"/>
              <a:pPr/>
              <a:t>26/11/16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03F28-1B1F-534F-BB84-634DA4517032}" type="slidenum">
              <a:rPr lang="en-US" smtClean="0"/>
              <a:pPr/>
              <a:t>‹#›</a:t>
            </a:fld>
            <a:endParaRPr lang="en-US"/>
          </a:p>
        </p:txBody>
      </p:sp>
      <p:pic>
        <p:nvPicPr>
          <p:cNvPr id="8" name="Picture 7" descr="section-screen300dpi.jpg"/>
          <p:cNvPicPr>
            <a:picLocks noChangeAspect="1"/>
          </p:cNvPicPr>
          <p:nvPr/>
        </p:nvPicPr>
        <p:blipFill>
          <a:blip r:embed="rId5"/>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TI-symbol.png"/>
          <p:cNvPicPr>
            <a:picLocks noChangeAspect="1"/>
          </p:cNvPicPr>
          <p:nvPr/>
        </p:nvPicPr>
        <p:blipFill>
          <a:blip r:embed="rId6"/>
          <a:stretch>
            <a:fillRect/>
          </a:stretch>
        </p:blipFill>
        <p:spPr>
          <a:xfrm>
            <a:off x="7498600" y="0"/>
            <a:ext cx="1645810" cy="1475134"/>
          </a:xfrm>
          <a:prstGeom prst="rect">
            <a:avLst/>
          </a:prstGeom>
        </p:spPr>
      </p:pic>
      <p:sp>
        <p:nvSpPr>
          <p:cNvPr id="2" name="Rectangle 1"/>
          <p:cNvSpPr/>
          <p:nvPr userDrawn="1"/>
        </p:nvSpPr>
        <p:spPr>
          <a:xfrm>
            <a:off x="0" y="6381328"/>
            <a:ext cx="9144000" cy="476672"/>
          </a:xfrm>
          <a:prstGeom prst="rect">
            <a:avLst/>
          </a:prstGeom>
          <a:solidFill>
            <a:srgbClr val="009F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Lst>
  <p:txStyles>
    <p:titleStyle>
      <a:lvl1pPr algn="l" defTabSz="457200" rtl="0" eaLnBrk="1" latinLnBrk="0" hangingPunct="1">
        <a:spcBef>
          <a:spcPct val="0"/>
        </a:spcBef>
        <a:buNone/>
        <a:defRPr sz="3200" b="0" i="0" kern="1200" cap="all">
          <a:solidFill>
            <a:srgbClr val="00ABE2"/>
          </a:solidFill>
          <a:latin typeface="Arial Narrow Bold"/>
          <a:ea typeface="+mj-ea"/>
          <a:cs typeface="Arial Narrow Bold"/>
        </a:defRPr>
      </a:lvl1pPr>
    </p:titleStyle>
    <p:bodyStyle>
      <a:lvl1pPr marL="342900" indent="-342900" algn="l" defTabSz="457200" rtl="0" eaLnBrk="1" latinLnBrk="0" hangingPunct="1">
        <a:spcBef>
          <a:spcPct val="20000"/>
        </a:spcBef>
        <a:buFont typeface="Arial"/>
        <a:buChar char="•"/>
        <a:defRPr sz="19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9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9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9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9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pluska.sk/spravy/z-domova/vrati-spat-odborari-zastali-lekarky-ktora-upozornila-bielenie-karty.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nemocnice.ineko.s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donsp.sk/donsp/?page_id=2683" TargetMode="External"/><Relationship Id="rId4" Type="http://schemas.openxmlformats.org/officeDocument/2006/relationships/hyperlink" Target="http://www.nsplm.sk/zmluvy/2016/10/Zoznam%20zmluv%20oktober%202016.pdf" TargetMode="External"/><Relationship Id="rId1" Type="http://schemas.openxmlformats.org/officeDocument/2006/relationships/slideLayout" Target="../slideLayouts/slideLayout6.xml"/><Relationship Id="rId2" Type="http://schemas.openxmlformats.org/officeDocument/2006/relationships/hyperlink" Target="http://www.kysuckanemocnica.sk/dokumenty.php?c=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Rectangle 12"/>
          <p:cNvSpPr/>
          <p:nvPr/>
        </p:nvSpPr>
        <p:spPr>
          <a:xfrm>
            <a:off x="251520" y="252140"/>
            <a:ext cx="8640960" cy="634521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p:txBody>
          <a:bodyPr/>
          <a:lstStyle/>
          <a:p>
            <a:r>
              <a:rPr lang="sk-SK" dirty="0"/>
              <a:t>Ako kontrolovať nemocnice?</a:t>
            </a:r>
            <a:endParaRPr lang="en-US" dirty="0"/>
          </a:p>
        </p:txBody>
      </p:sp>
      <p:sp>
        <p:nvSpPr>
          <p:cNvPr id="3" name="Subtitle 2"/>
          <p:cNvSpPr>
            <a:spLocks noGrp="1"/>
          </p:cNvSpPr>
          <p:nvPr>
            <p:ph type="subTitle" idx="1"/>
          </p:nvPr>
        </p:nvSpPr>
        <p:spPr>
          <a:xfrm>
            <a:off x="685800" y="5155400"/>
            <a:ext cx="7543800" cy="326158"/>
          </a:xfrm>
          <a:ln>
            <a:noFill/>
          </a:ln>
        </p:spPr>
        <p:txBody>
          <a:bodyPr/>
          <a:lstStyle/>
          <a:p>
            <a:r>
              <a:rPr lang="sk-SK" dirty="0"/>
              <a:t>Index transparentnosti nemocníc</a:t>
            </a:r>
            <a:endParaRPr lang="en-US" dirty="0"/>
          </a:p>
        </p:txBody>
      </p:sp>
      <p:sp>
        <p:nvSpPr>
          <p:cNvPr id="4" name="Text Placeholder 3"/>
          <p:cNvSpPr>
            <a:spLocks noGrp="1"/>
          </p:cNvSpPr>
          <p:nvPr>
            <p:ph type="body" sz="quarter" idx="10"/>
          </p:nvPr>
        </p:nvSpPr>
        <p:spPr/>
        <p:txBody>
          <a:bodyPr/>
          <a:lstStyle/>
          <a:p>
            <a:r>
              <a:rPr lang="sk-SK" dirty="0"/>
              <a:t>Barbora Tholtová</a:t>
            </a:r>
          </a:p>
          <a:p>
            <a:r>
              <a:rPr lang="sk-SK" dirty="0"/>
              <a:t>Transparency International Slovensko</a:t>
            </a:r>
            <a:endParaRPr lang="en-US" dirty="0"/>
          </a:p>
        </p:txBody>
      </p:sp>
      <p:cxnSp>
        <p:nvCxnSpPr>
          <p:cNvPr id="11" name="Straight Connector 10"/>
          <p:cNvCxnSpPr/>
          <p:nvPr/>
        </p:nvCxnSpPr>
        <p:spPr>
          <a:xfrm>
            <a:off x="683568" y="5013176"/>
            <a:ext cx="78488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683568" y="5635848"/>
            <a:ext cx="78488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Obrázok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248991"/>
            <a:ext cx="2779631" cy="166777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sk-SK" dirty="0" smtClean="0"/>
              <a:t>IV</a:t>
            </a:r>
            <a:r>
              <a:rPr lang="sk-SK" dirty="0"/>
              <a:t>. Etika</a:t>
            </a:r>
          </a:p>
        </p:txBody>
      </p:sp>
      <p:sp>
        <p:nvSpPr>
          <p:cNvPr id="4" name="Zástupný objekt pre obsah 3"/>
          <p:cNvSpPr>
            <a:spLocks noGrp="1"/>
          </p:cNvSpPr>
          <p:nvPr>
            <p:ph idx="20"/>
          </p:nvPr>
        </p:nvSpPr>
        <p:spPr>
          <a:xfrm>
            <a:off x="827584" y="1772816"/>
            <a:ext cx="5321300" cy="3911599"/>
          </a:xfrm>
        </p:spPr>
        <p:txBody>
          <a:bodyPr/>
          <a:lstStyle/>
          <a:p>
            <a:r>
              <a:rPr lang="sk-SK" dirty="0"/>
              <a:t>Zverejnený etický kódex zamestnanca – 7 nemocníc </a:t>
            </a:r>
          </a:p>
          <a:p>
            <a:endParaRPr lang="sk-SK" dirty="0"/>
          </a:p>
          <a:p>
            <a:r>
              <a:rPr lang="sk-SK" dirty="0" err="1"/>
              <a:t>Whistleblowing</a:t>
            </a:r>
            <a:r>
              <a:rPr lang="sk-SK" dirty="0"/>
              <a:t> – vnútorné kanály na prijímanie podnetov o nekalých praktikách</a:t>
            </a:r>
          </a:p>
          <a:p>
            <a:pPr lvl="1"/>
            <a:r>
              <a:rPr lang="sk-SK" dirty="0"/>
              <a:t>neexistujúce podnety/ prípady oznamovania v praxi</a:t>
            </a:r>
          </a:p>
          <a:p>
            <a:pPr lvl="1"/>
            <a:r>
              <a:rPr lang="sk-SK" dirty="0"/>
              <a:t>chýbajúce definovanie rizikových oblastí typických pre zdravotníctvo, prostredie nemocníc</a:t>
            </a:r>
          </a:p>
          <a:p>
            <a:pPr lvl="1"/>
            <a:endParaRPr lang="sk-SK" dirty="0"/>
          </a:p>
          <a:p>
            <a:r>
              <a:rPr lang="sk-SK" dirty="0"/>
              <a:t>Protikorupčné linky – 22 zariadení</a:t>
            </a:r>
          </a:p>
          <a:p>
            <a:r>
              <a:rPr lang="sk-SK" dirty="0"/>
              <a:t>Zlučovanie liniek verejnosť-zamestnanci	</a:t>
            </a:r>
          </a:p>
          <a:p>
            <a:endParaRPr lang="sk-SK" dirty="0"/>
          </a:p>
          <a:p>
            <a:pPr marL="0" indent="0">
              <a:buNone/>
            </a:pPr>
            <a:endParaRPr lang="sk-SK" dirty="0"/>
          </a:p>
          <a:p>
            <a:endParaRPr lang="sk-SK" dirty="0"/>
          </a:p>
        </p:txBody>
      </p:sp>
    </p:spTree>
    <p:extLst>
      <p:ext uri="{BB962C8B-B14F-4D97-AF65-F5344CB8AC3E}">
        <p14:creationId xmlns:p14="http://schemas.microsoft.com/office/powerpoint/2010/main" val="298124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sk-SK" dirty="0" err="1"/>
              <a:t>Whistleblowing</a:t>
            </a:r>
            <a:r>
              <a:rPr lang="sk-SK" dirty="0"/>
              <a:t> v nemocniciach</a:t>
            </a:r>
          </a:p>
        </p:txBody>
      </p:sp>
      <p:sp>
        <p:nvSpPr>
          <p:cNvPr id="4" name="Zástupný objekt pre obsah 3"/>
          <p:cNvSpPr>
            <a:spLocks noGrp="1"/>
          </p:cNvSpPr>
          <p:nvPr>
            <p:ph idx="20"/>
          </p:nvPr>
        </p:nvSpPr>
        <p:spPr>
          <a:xfrm>
            <a:off x="539552" y="1628800"/>
            <a:ext cx="8058348" cy="3911599"/>
          </a:xfrm>
        </p:spPr>
        <p:txBody>
          <a:bodyPr/>
          <a:lstStyle/>
          <a:p>
            <a:pPr marL="0" indent="0">
              <a:buNone/>
            </a:pPr>
            <a:r>
              <a:rPr lang="sk-SK" dirty="0" smtClean="0"/>
              <a:t>„</a:t>
            </a:r>
            <a:r>
              <a:rPr lang="sk-SK" b="1" i="1" dirty="0" smtClean="0"/>
              <a:t>Vráti sa späť? Odborári sa zastali lekárky, ktorá upozornila na bielenie karty</a:t>
            </a:r>
          </a:p>
          <a:p>
            <a:pPr marL="0" indent="0">
              <a:buNone/>
            </a:pPr>
            <a:r>
              <a:rPr lang="sk-SK" i="1" dirty="0" smtClean="0"/>
              <a:t>V kauze bielenia dokumentov v nemocnici v Nitre preradili lekárku, ktorá upozornila na bielenie dokumentov, na iné miesto</a:t>
            </a:r>
          </a:p>
          <a:p>
            <a:pPr marL="0" indent="0">
              <a:buNone/>
            </a:pPr>
            <a:endParaRPr lang="sk-SK" dirty="0" smtClean="0"/>
          </a:p>
          <a:p>
            <a:pPr marL="0" indent="0">
              <a:buNone/>
            </a:pPr>
            <a:r>
              <a:rPr lang="sk-SK" sz="1600" dirty="0" smtClean="0"/>
              <a:t>Doplatí na to, že upozornila na nedostatky? Lekárka nitrianskej nemocnice Zuzana Pechočiaková upozornila na bielenie zdravotnej karty detského pacienta. Hneď po tom ju preradili na iné miesto. Zmeny sa zatiaľ nedočkala.</a:t>
            </a:r>
          </a:p>
          <a:p>
            <a:pPr marL="0" indent="0">
              <a:buNone/>
            </a:pPr>
            <a:r>
              <a:rPr lang="sk-SK" sz="1600" dirty="0" smtClean="0"/>
              <a:t>Lekárku Pechočiaková preradili z oddelenia do prijímacej ambulancie a prišla aj o svoju lekársku izbu. „Kontrola ministerstva zdravotníctva vo FN Nitra </a:t>
            </a:r>
            <a:r>
              <a:rPr lang="sk-SK" sz="1600" dirty="0" smtClean="0"/>
              <a:t>nepotvrdila </a:t>
            </a:r>
            <a:r>
              <a:rPr lang="sk-SK" sz="1600" dirty="0" smtClean="0"/>
              <a:t>osobnú perzekúciu MUDr. Pechočiakovej“ potvrdilo MZ svoje nedávne stanovisko</a:t>
            </a:r>
            <a:r>
              <a:rPr lang="sk-SK" sz="1600" dirty="0" smtClean="0"/>
              <a:t>.“</a:t>
            </a:r>
            <a:endParaRPr lang="sk-SK" sz="1600" dirty="0" smtClean="0"/>
          </a:p>
          <a:p>
            <a:pPr marL="0" indent="0">
              <a:buNone/>
            </a:pPr>
            <a:endParaRPr lang="sk-SK" dirty="0" smtClean="0"/>
          </a:p>
          <a:p>
            <a:pPr marL="0" indent="0">
              <a:buNone/>
            </a:pPr>
            <a:endParaRPr lang="sk-SK" dirty="0" smtClean="0"/>
          </a:p>
          <a:p>
            <a:pPr marL="0" indent="0">
              <a:buNone/>
            </a:pPr>
            <a:endParaRPr lang="sk-SK" dirty="0"/>
          </a:p>
        </p:txBody>
      </p:sp>
      <p:sp>
        <p:nvSpPr>
          <p:cNvPr id="7" name="TextBox 6"/>
          <p:cNvSpPr txBox="1"/>
          <p:nvPr/>
        </p:nvSpPr>
        <p:spPr>
          <a:xfrm>
            <a:off x="539552" y="6021288"/>
            <a:ext cx="6939839" cy="430887"/>
          </a:xfrm>
          <a:prstGeom prst="rect">
            <a:avLst/>
          </a:prstGeom>
          <a:noFill/>
        </p:spPr>
        <p:txBody>
          <a:bodyPr wrap="none" rtlCol="0">
            <a:spAutoFit/>
          </a:bodyPr>
          <a:lstStyle/>
          <a:p>
            <a:r>
              <a:rPr lang="sk-SK" sz="1100" dirty="0">
                <a:solidFill>
                  <a:schemeClr val="accent6"/>
                </a:solidFill>
                <a:hlinkClick r:id="rId2"/>
              </a:rPr>
              <a:t>http://www.pluska.sk/spravy/z-domova/vrati-spat-odborari-zastali-lekarky-ktora-upozornila-bielenie-</a:t>
            </a:r>
            <a:r>
              <a:rPr lang="sk-SK" sz="1100" dirty="0" smtClean="0">
                <a:solidFill>
                  <a:schemeClr val="accent6"/>
                </a:solidFill>
                <a:hlinkClick r:id="rId2"/>
              </a:rPr>
              <a:t>karty.html</a:t>
            </a:r>
            <a:endParaRPr lang="sk-SK" sz="1100" dirty="0" smtClean="0">
              <a:solidFill>
                <a:schemeClr val="accent6"/>
              </a:solidFill>
            </a:endParaRPr>
          </a:p>
          <a:p>
            <a:r>
              <a:rPr lang="sk-SK" sz="1100" dirty="0" smtClean="0">
                <a:solidFill>
                  <a:schemeClr val="accent6"/>
                </a:solidFill>
              </a:rPr>
              <a:t>2.</a:t>
            </a:r>
            <a:r>
              <a:rPr lang="en-US" sz="1100" dirty="0" smtClean="0">
                <a:solidFill>
                  <a:schemeClr val="accent6"/>
                </a:solidFill>
              </a:rPr>
              <a:t>D</a:t>
            </a:r>
            <a:r>
              <a:rPr lang="sk-SK" sz="1100" dirty="0" smtClean="0">
                <a:solidFill>
                  <a:schemeClr val="accent6"/>
                </a:solidFill>
              </a:rPr>
              <a:t>ecember 2013</a:t>
            </a:r>
            <a:endParaRPr lang="en-US" sz="1100" dirty="0">
              <a:solidFill>
                <a:schemeClr val="accent6"/>
              </a:solidFill>
            </a:endParaRPr>
          </a:p>
        </p:txBody>
      </p:sp>
    </p:spTree>
    <p:extLst>
      <p:ext uri="{BB962C8B-B14F-4D97-AF65-F5344CB8AC3E}">
        <p14:creationId xmlns:p14="http://schemas.microsoft.com/office/powerpoint/2010/main" val="374711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idx="20"/>
          </p:nvPr>
        </p:nvSpPr>
        <p:spPr/>
        <p:txBody>
          <a:bodyPr/>
          <a:lstStyle/>
          <a:p>
            <a:r>
              <a:rPr lang="sk-SK" dirty="0"/>
              <a:t>17 zo sledovaných (74) nemocníc neuvádza žiadne informácie o svojich sponzoroch</a:t>
            </a:r>
          </a:p>
          <a:p>
            <a:r>
              <a:rPr lang="sk-SK" dirty="0"/>
              <a:t>Najlepší štandard zverejňovania </a:t>
            </a:r>
            <a:r>
              <a:rPr lang="sk-SK" i="1" dirty="0"/>
              <a:t>sponzor – využitie – suma --  </a:t>
            </a:r>
            <a:r>
              <a:rPr lang="sk-SK" dirty="0"/>
              <a:t>iba 8 nemocníc</a:t>
            </a:r>
          </a:p>
          <a:p>
            <a:endParaRPr lang="sk-SK" dirty="0"/>
          </a:p>
          <a:p>
            <a:r>
              <a:rPr lang="sk-SK" dirty="0"/>
              <a:t>Nedostatok informácií o výške prijatých súm a ich využití</a:t>
            </a:r>
          </a:p>
          <a:p>
            <a:r>
              <a:rPr lang="sk-SK" dirty="0"/>
              <a:t>Nesystematické informovanie – zverejnenie individuálnych poďakovaní, sponzorských udalostí</a:t>
            </a:r>
          </a:p>
          <a:p>
            <a:endParaRPr lang="sk-SK" dirty="0"/>
          </a:p>
        </p:txBody>
      </p:sp>
      <p:sp>
        <p:nvSpPr>
          <p:cNvPr id="3" name="Zástupný objekt pre obsah 2"/>
          <p:cNvSpPr>
            <a:spLocks noGrp="1"/>
          </p:cNvSpPr>
          <p:nvPr>
            <p:ph idx="21"/>
          </p:nvPr>
        </p:nvSpPr>
        <p:spPr/>
        <p:txBody>
          <a:bodyPr/>
          <a:lstStyle/>
          <a:p>
            <a:r>
              <a:rPr lang="sk-SK" dirty="0"/>
              <a:t>TRANSPARENTNÉ VZŤAHY S DONORMI – PREDCHÁDZANIE KONFLIKTU ZÁUJMOV</a:t>
            </a:r>
          </a:p>
        </p:txBody>
      </p:sp>
      <p:sp>
        <p:nvSpPr>
          <p:cNvPr id="4" name="Nadpis 3"/>
          <p:cNvSpPr>
            <a:spLocks noGrp="1"/>
          </p:cNvSpPr>
          <p:nvPr>
            <p:ph type="title"/>
          </p:nvPr>
        </p:nvSpPr>
        <p:spPr/>
        <p:txBody>
          <a:bodyPr/>
          <a:lstStyle/>
          <a:p>
            <a:r>
              <a:rPr lang="sk-SK" dirty="0" smtClean="0"/>
              <a:t>V. </a:t>
            </a:r>
            <a:r>
              <a:rPr lang="sk-SK" dirty="0"/>
              <a:t>Sponzoring</a:t>
            </a:r>
          </a:p>
        </p:txBody>
      </p:sp>
    </p:spTree>
    <p:extLst>
      <p:ext uri="{BB962C8B-B14F-4D97-AF65-F5344CB8AC3E}">
        <p14:creationId xmlns:p14="http://schemas.microsoft.com/office/powerpoint/2010/main" val="5138710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idx="20"/>
          </p:nvPr>
        </p:nvSpPr>
        <p:spPr>
          <a:xfrm>
            <a:off x="683568" y="1651000"/>
            <a:ext cx="7914332" cy="3911599"/>
          </a:xfrm>
        </p:spPr>
        <p:txBody>
          <a:bodyPr/>
          <a:lstStyle/>
          <a:p>
            <a:r>
              <a:rPr lang="sk-SK" dirty="0"/>
              <a:t>Ako </a:t>
            </a:r>
            <a:r>
              <a:rPr lang="sk-SK" dirty="0" smtClean="0"/>
              <a:t>hodnotiť</a:t>
            </a:r>
            <a:r>
              <a:rPr lang="sk-SK" dirty="0" smtClean="0"/>
              <a:t> </a:t>
            </a:r>
            <a:r>
              <a:rPr lang="sk-SK" dirty="0"/>
              <a:t>transparentnosť nemocníc?</a:t>
            </a:r>
          </a:p>
          <a:p>
            <a:endParaRPr lang="sk-SK" dirty="0"/>
          </a:p>
          <a:p>
            <a:r>
              <a:rPr lang="sk-SK" dirty="0"/>
              <a:t>Aké sú možnosti a limity otvorenosti nemocníc?</a:t>
            </a:r>
          </a:p>
          <a:p>
            <a:endParaRPr lang="sk-SK" dirty="0"/>
          </a:p>
          <a:p>
            <a:r>
              <a:rPr lang="sk-SK" dirty="0"/>
              <a:t>Ako môžu aktívni občania lepšie využívať </a:t>
            </a:r>
            <a:r>
              <a:rPr lang="sk-SK" dirty="0" smtClean="0"/>
              <a:t>nástroje verejnej </a:t>
            </a:r>
            <a:r>
              <a:rPr lang="sk-SK" dirty="0"/>
              <a:t>kontroly?</a:t>
            </a:r>
          </a:p>
          <a:p>
            <a:endParaRPr lang="sk-SK" dirty="0"/>
          </a:p>
        </p:txBody>
      </p:sp>
      <p:sp>
        <p:nvSpPr>
          <p:cNvPr id="4" name="Nadpis 3"/>
          <p:cNvSpPr>
            <a:spLocks noGrp="1"/>
          </p:cNvSpPr>
          <p:nvPr>
            <p:ph type="title"/>
          </p:nvPr>
        </p:nvSpPr>
        <p:spPr/>
        <p:txBody>
          <a:bodyPr/>
          <a:lstStyle/>
          <a:p>
            <a:r>
              <a:rPr lang="sk-SK" dirty="0"/>
              <a:t>Diskusia</a:t>
            </a:r>
          </a:p>
        </p:txBody>
      </p:sp>
    </p:spTree>
    <p:extLst>
      <p:ext uri="{BB962C8B-B14F-4D97-AF65-F5344CB8AC3E}">
        <p14:creationId xmlns:p14="http://schemas.microsoft.com/office/powerpoint/2010/main" val="25804221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51520" y="252140"/>
            <a:ext cx="8640960" cy="634521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Content Placeholder 9"/>
          <p:cNvSpPr txBox="1">
            <a:spLocks/>
          </p:cNvSpPr>
          <p:nvPr/>
        </p:nvSpPr>
        <p:spPr>
          <a:xfrm>
            <a:off x="251520" y="4221088"/>
            <a:ext cx="8640960" cy="1994024"/>
          </a:xfrm>
          <a:prstGeom prst="rect">
            <a:avLst/>
          </a:prstGeom>
          <a:noFill/>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Aft>
                <a:spcPts val="1750"/>
              </a:spcAft>
              <a:buNone/>
            </a:pPr>
            <a:r>
              <a:rPr lang="sk-SK" sz="2000" dirty="0" smtClean="0">
                <a:solidFill>
                  <a:schemeClr val="bg1"/>
                </a:solidFill>
                <a:latin typeface="Arial Narrow Bold"/>
                <a:cs typeface="Arial Narrow Bold"/>
              </a:rPr>
              <a:t>www.transparency.sk</a:t>
            </a:r>
          </a:p>
          <a:p>
            <a:pPr marL="0" indent="0" algn="ctr">
              <a:spcAft>
                <a:spcPts val="1750"/>
              </a:spcAft>
              <a:buNone/>
            </a:pPr>
            <a:r>
              <a:rPr lang="sk-SK" sz="2000" dirty="0" smtClean="0">
                <a:solidFill>
                  <a:schemeClr val="bg1"/>
                </a:solidFill>
                <a:latin typeface="Arial Narrow Bold"/>
                <a:cs typeface="Arial Narrow Bold"/>
              </a:rPr>
              <a:t>tis@transparency.sk</a:t>
            </a:r>
          </a:p>
          <a:p>
            <a:pPr marL="0" indent="0" algn="ctr">
              <a:spcAft>
                <a:spcPts val="1750"/>
              </a:spcAft>
              <a:buNone/>
            </a:pPr>
            <a:r>
              <a:rPr lang="en-US" sz="2000" dirty="0" smtClean="0">
                <a:solidFill>
                  <a:schemeClr val="bg1"/>
                </a:solidFill>
                <a:latin typeface="Arial Narrow Bold"/>
                <a:cs typeface="Arial Narrow Bold"/>
              </a:rPr>
              <a:t>B</a:t>
            </a:r>
            <a:r>
              <a:rPr lang="sk-SK" sz="2000" dirty="0" smtClean="0">
                <a:solidFill>
                  <a:schemeClr val="bg1"/>
                </a:solidFill>
                <a:latin typeface="Arial Narrow Bold"/>
                <a:cs typeface="Arial Narrow Bold"/>
              </a:rPr>
              <a:t>arbora.tholtova@transparency.sk</a:t>
            </a:r>
            <a:endParaRPr lang="en-US" sz="2000" dirty="0">
              <a:solidFill>
                <a:schemeClr val="bg1"/>
              </a:solidFill>
              <a:latin typeface="Arial Narrow Bold"/>
              <a:cs typeface="Arial Narrow Bold"/>
            </a:endParaRPr>
          </a:p>
          <a:p>
            <a:pPr marL="0" indent="0" algn="ctr">
              <a:spcBef>
                <a:spcPts val="1488"/>
              </a:spcBef>
              <a:buNone/>
            </a:pPr>
            <a:r>
              <a:rPr lang="en-US" sz="1200" dirty="0">
                <a:solidFill>
                  <a:schemeClr val="bg1"/>
                </a:solidFill>
                <a:latin typeface="Arial Narrow Bold"/>
                <a:cs typeface="Arial Narrow Bold"/>
              </a:rPr>
              <a:t>© 201</a:t>
            </a:r>
            <a:r>
              <a:rPr lang="sk-SK" sz="1200" dirty="0">
                <a:solidFill>
                  <a:schemeClr val="bg1"/>
                </a:solidFill>
                <a:latin typeface="Arial Narrow Bold"/>
                <a:cs typeface="Arial Narrow Bold"/>
              </a:rPr>
              <a:t>6 Transparency International Slovensko</a:t>
            </a:r>
            <a:r>
              <a:rPr lang="en-US" sz="1200" dirty="0">
                <a:solidFill>
                  <a:schemeClr val="bg1"/>
                </a:solidFill>
                <a:latin typeface="Arial Narrow Bold"/>
                <a:cs typeface="Arial Narrow Bold"/>
              </a:rPr>
              <a:t>. All rights reserved.</a:t>
            </a:r>
          </a:p>
          <a:p>
            <a:pPr marL="0" indent="0" algn="ctr">
              <a:buNone/>
            </a:pPr>
            <a:endParaRPr lang="en-US" sz="1500" dirty="0">
              <a:solidFill>
                <a:schemeClr val="bg1"/>
              </a:solidFill>
              <a:latin typeface="Arial Narrow Bold"/>
              <a:cs typeface="Arial Narrow Bold"/>
            </a:endParaRPr>
          </a:p>
        </p:txBody>
      </p:sp>
      <p:sp>
        <p:nvSpPr>
          <p:cNvPr id="7" name="Text Box 2"/>
          <p:cNvSpPr txBox="1"/>
          <p:nvPr/>
        </p:nvSpPr>
        <p:spPr>
          <a:xfrm>
            <a:off x="3365182" y="3424746"/>
            <a:ext cx="2413635" cy="229870"/>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0000"/>
              </a:lnSpc>
              <a:spcAft>
                <a:spcPts val="1000"/>
              </a:spcAft>
            </a:pPr>
            <a:endParaRPr lang="en-US" sz="950" dirty="0">
              <a:solidFill>
                <a:srgbClr val="000000"/>
              </a:solidFill>
              <a:effectLst/>
              <a:latin typeface="Arial"/>
              <a:ea typeface="Cambria"/>
              <a:cs typeface="Times New Roman"/>
            </a:endParaRPr>
          </a:p>
        </p:txBody>
      </p:sp>
      <p:pic>
        <p:nvPicPr>
          <p:cNvPr id="8" name="Obrázo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2183" y="2590856"/>
            <a:ext cx="2779631" cy="166777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sk-SK" dirty="0"/>
              <a:t>Index transparentnosti nemocníc</a:t>
            </a:r>
            <a:endParaRPr lang="en-US" dirty="0"/>
          </a:p>
        </p:txBody>
      </p:sp>
      <p:sp>
        <p:nvSpPr>
          <p:cNvPr id="8" name="Content Placeholder 7"/>
          <p:cNvSpPr>
            <a:spLocks noGrp="1"/>
          </p:cNvSpPr>
          <p:nvPr>
            <p:ph idx="20"/>
          </p:nvPr>
        </p:nvSpPr>
        <p:spPr>
          <a:xfrm>
            <a:off x="683568" y="1700808"/>
            <a:ext cx="5321300" cy="3911600"/>
          </a:xfrm>
        </p:spPr>
        <p:txBody>
          <a:bodyPr/>
          <a:lstStyle/>
          <a:p>
            <a:r>
              <a:rPr lang="sk-SK" dirty="0"/>
              <a:t>súčasť hodnotenia </a:t>
            </a:r>
            <a:r>
              <a:rPr lang="sk-SK" dirty="0">
                <a:hlinkClick r:id="rId2"/>
              </a:rPr>
              <a:t>nemocníc </a:t>
            </a:r>
            <a:r>
              <a:rPr lang="sk-SK" dirty="0" smtClean="0">
                <a:hlinkClick r:id="rId2"/>
              </a:rPr>
              <a:t>INEKO</a:t>
            </a:r>
            <a:endParaRPr lang="sk-SK" dirty="0"/>
          </a:p>
          <a:p>
            <a:endParaRPr lang="sk-SK" dirty="0"/>
          </a:p>
          <a:p>
            <a:r>
              <a:rPr lang="sk-SK" dirty="0"/>
              <a:t>hodnotenie informačnej otvorenosti nemocníc</a:t>
            </a:r>
          </a:p>
          <a:p>
            <a:endParaRPr lang="sk-SK" dirty="0"/>
          </a:p>
          <a:p>
            <a:r>
              <a:rPr lang="sk-SK" dirty="0"/>
              <a:t>štátne univerzitné a fakultné nemocnice, všeobecné nemocnice, </a:t>
            </a:r>
            <a:r>
              <a:rPr lang="sk-SK" dirty="0" err="1"/>
              <a:t>kardioústavy</a:t>
            </a:r>
            <a:r>
              <a:rPr lang="sk-SK" dirty="0"/>
              <a:t>, onkologické ústavy a detské nemocnice </a:t>
            </a:r>
          </a:p>
          <a:p>
            <a:pPr lvl="1"/>
            <a:r>
              <a:rPr lang="sk-SK" dirty="0"/>
              <a:t>74 zdravotníckych zariadení</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idx="20"/>
          </p:nvPr>
        </p:nvSpPr>
        <p:spPr/>
        <p:txBody>
          <a:bodyPr/>
          <a:lstStyle/>
          <a:p>
            <a:r>
              <a:rPr lang="sk-SK" dirty="0"/>
              <a:t>18 ukazovateľov</a:t>
            </a:r>
          </a:p>
          <a:p>
            <a:pPr lvl="1"/>
            <a:r>
              <a:rPr lang="sk-SK" dirty="0"/>
              <a:t>Penalizácia za zložitý prístup k hľadaným informáciám</a:t>
            </a:r>
          </a:p>
          <a:p>
            <a:endParaRPr lang="sk-SK" dirty="0"/>
          </a:p>
          <a:p>
            <a:r>
              <a:rPr lang="sk-SK" dirty="0"/>
              <a:t>štátne univerzitné a fakultné nemocnice, všeobecné nemocnice, </a:t>
            </a:r>
            <a:r>
              <a:rPr lang="sk-SK" dirty="0" smtClean="0"/>
              <a:t>kardioústavy</a:t>
            </a:r>
            <a:r>
              <a:rPr lang="sk-SK" dirty="0"/>
              <a:t>, onkologické ústavy a detské nemocnice </a:t>
            </a:r>
          </a:p>
          <a:p>
            <a:pPr lvl="1"/>
            <a:r>
              <a:rPr lang="sk-SK" dirty="0"/>
              <a:t>74 zdravotníckych zariadení</a:t>
            </a:r>
          </a:p>
          <a:p>
            <a:endParaRPr lang="sk-SK" dirty="0"/>
          </a:p>
        </p:txBody>
      </p:sp>
      <p:sp>
        <p:nvSpPr>
          <p:cNvPr id="3" name="Zástupný objekt pre obsah 2"/>
          <p:cNvSpPr>
            <a:spLocks noGrp="1"/>
          </p:cNvSpPr>
          <p:nvPr>
            <p:ph idx="21"/>
          </p:nvPr>
        </p:nvSpPr>
        <p:spPr/>
        <p:txBody>
          <a:bodyPr/>
          <a:lstStyle/>
          <a:p>
            <a:endParaRPr lang="sk-SK" dirty="0"/>
          </a:p>
          <a:p>
            <a:endParaRPr lang="sk-SK" dirty="0"/>
          </a:p>
          <a:p>
            <a:endParaRPr lang="sk-SK" dirty="0"/>
          </a:p>
          <a:p>
            <a:endParaRPr lang="sk-SK" dirty="0"/>
          </a:p>
          <a:p>
            <a:endParaRPr lang="sk-SK" dirty="0"/>
          </a:p>
          <a:p>
            <a:r>
              <a:rPr lang="sk-SK" dirty="0"/>
              <a:t>NEMOCNICE DOSIAHLI V PRIEMERE 43% V HODNOTENÍ OTVORENOSTI</a:t>
            </a:r>
          </a:p>
        </p:txBody>
      </p:sp>
      <p:sp>
        <p:nvSpPr>
          <p:cNvPr id="4" name="Nadpis 3"/>
          <p:cNvSpPr>
            <a:spLocks noGrp="1"/>
          </p:cNvSpPr>
          <p:nvPr>
            <p:ph type="title"/>
          </p:nvPr>
        </p:nvSpPr>
        <p:spPr/>
        <p:txBody>
          <a:bodyPr/>
          <a:lstStyle/>
          <a:p>
            <a:r>
              <a:rPr lang="sk-SK" dirty="0"/>
              <a:t>Index transparentnosti</a:t>
            </a:r>
          </a:p>
        </p:txBody>
      </p:sp>
    </p:spTree>
    <p:extLst>
      <p:ext uri="{BB962C8B-B14F-4D97-AF65-F5344CB8AC3E}">
        <p14:creationId xmlns:p14="http://schemas.microsoft.com/office/powerpoint/2010/main" val="3334311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a:t>Pacientske informácie</a:t>
            </a:r>
          </a:p>
        </p:txBody>
      </p:sp>
      <p:sp>
        <p:nvSpPr>
          <p:cNvPr id="4" name="Zástupný objekt pre obsah 3"/>
          <p:cNvSpPr>
            <a:spLocks noGrp="1"/>
          </p:cNvSpPr>
          <p:nvPr>
            <p:ph idx="20"/>
          </p:nvPr>
        </p:nvSpPr>
        <p:spPr>
          <a:xfrm>
            <a:off x="683568" y="1772816"/>
            <a:ext cx="5321300" cy="3911599"/>
          </a:xfrm>
        </p:spPr>
        <p:txBody>
          <a:bodyPr/>
          <a:lstStyle/>
          <a:p>
            <a:r>
              <a:rPr lang="sk-SK" dirty="0"/>
              <a:t>Dostupnosť informácií, ktoré môžu uľahčiť výber poskytovateľa zdravotnej starostlivosti</a:t>
            </a:r>
          </a:p>
          <a:p>
            <a:endParaRPr lang="sk-SK" dirty="0"/>
          </a:p>
          <a:p>
            <a:r>
              <a:rPr lang="sk-SK" dirty="0"/>
              <a:t>cenníky </a:t>
            </a:r>
          </a:p>
          <a:p>
            <a:r>
              <a:rPr lang="sk-SK" dirty="0"/>
              <a:t>typy a metódy zákrokov </a:t>
            </a:r>
          </a:p>
          <a:p>
            <a:r>
              <a:rPr lang="sk-SK" dirty="0"/>
              <a:t>čakacie doby na vyšetrenia</a:t>
            </a:r>
          </a:p>
          <a:p>
            <a:r>
              <a:rPr lang="sk-SK" dirty="0"/>
              <a:t>kontakt na lekárov a oddelenia</a:t>
            </a:r>
          </a:p>
          <a:p>
            <a:r>
              <a:rPr lang="sk-SK" dirty="0"/>
              <a:t>Informácie o výkone a efektívnosti nemocnice</a:t>
            </a:r>
          </a:p>
          <a:p>
            <a:endParaRPr lang="sk-SK" dirty="0"/>
          </a:p>
        </p:txBody>
      </p:sp>
    </p:spTree>
    <p:extLst>
      <p:ext uri="{BB962C8B-B14F-4D97-AF65-F5344CB8AC3E}">
        <p14:creationId xmlns:p14="http://schemas.microsoft.com/office/powerpoint/2010/main" val="31552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sk-SK" dirty="0"/>
              <a:t>Verejná kontrola nemocníc</a:t>
            </a:r>
          </a:p>
        </p:txBody>
      </p:sp>
      <p:sp>
        <p:nvSpPr>
          <p:cNvPr id="4" name="Zástupný objekt pre obsah 3"/>
          <p:cNvSpPr>
            <a:spLocks noGrp="1"/>
          </p:cNvSpPr>
          <p:nvPr>
            <p:ph idx="20"/>
          </p:nvPr>
        </p:nvSpPr>
        <p:spPr>
          <a:xfrm>
            <a:off x="827584" y="1772816"/>
            <a:ext cx="6696744" cy="3911599"/>
          </a:xfrm>
        </p:spPr>
        <p:txBody>
          <a:bodyPr/>
          <a:lstStyle/>
          <a:p>
            <a:r>
              <a:rPr lang="sk-SK" dirty="0"/>
              <a:t>36 z hodnotených nemocníc v indexe transparentnosti sú povinnými osobami</a:t>
            </a:r>
          </a:p>
          <a:p>
            <a:endParaRPr lang="sk-SK" dirty="0"/>
          </a:p>
          <a:p>
            <a:r>
              <a:rPr lang="sk-SK" dirty="0"/>
              <a:t>Dostupnosť komunikačných nástrojov pre občanov</a:t>
            </a:r>
          </a:p>
          <a:p>
            <a:pPr lvl="1"/>
            <a:r>
              <a:rPr lang="sk-SK" dirty="0" err="1"/>
              <a:t>Infožiadosť</a:t>
            </a:r>
            <a:r>
              <a:rPr lang="sk-SK" dirty="0"/>
              <a:t>, sťažnosť, protikorupčná linka</a:t>
            </a:r>
          </a:p>
          <a:p>
            <a:pPr lvl="1"/>
            <a:endParaRPr lang="sk-SK" dirty="0"/>
          </a:p>
          <a:p>
            <a:r>
              <a:rPr lang="sk-SK" dirty="0"/>
              <a:t>Povinné zverejňovanie (štandard prístupu k zmluvám)</a:t>
            </a:r>
          </a:p>
          <a:p>
            <a:endParaRPr lang="sk-SK" dirty="0"/>
          </a:p>
          <a:p>
            <a:r>
              <a:rPr lang="sk-SK" dirty="0"/>
              <a:t>Komunikácia s občanmi – sprístupňovanie informácií </a:t>
            </a:r>
          </a:p>
          <a:p>
            <a:endParaRPr lang="sk-SK" dirty="0"/>
          </a:p>
        </p:txBody>
      </p:sp>
    </p:spTree>
    <p:extLst>
      <p:ext uri="{BB962C8B-B14F-4D97-AF65-F5344CB8AC3E}">
        <p14:creationId xmlns:p14="http://schemas.microsoft.com/office/powerpoint/2010/main" val="399238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sk-SK" dirty="0"/>
              <a:t>I. Hospodárenie nemocníc</a:t>
            </a:r>
          </a:p>
        </p:txBody>
      </p:sp>
      <p:sp>
        <p:nvSpPr>
          <p:cNvPr id="4" name="Zástupný objekt pre obsah 3"/>
          <p:cNvSpPr>
            <a:spLocks noGrp="1"/>
          </p:cNvSpPr>
          <p:nvPr>
            <p:ph idx="20"/>
          </p:nvPr>
        </p:nvSpPr>
        <p:spPr>
          <a:xfrm>
            <a:off x="827584" y="1772816"/>
            <a:ext cx="5321300" cy="3911599"/>
          </a:xfrm>
        </p:spPr>
        <p:txBody>
          <a:bodyPr/>
          <a:lstStyle/>
          <a:p>
            <a:r>
              <a:rPr lang="sk-SK" dirty="0"/>
              <a:t>½ sledovaných zariadení nezverejňuje hospodárske výsledky na svojich weboch</a:t>
            </a:r>
          </a:p>
          <a:p>
            <a:endParaRPr lang="sk-SK" dirty="0"/>
          </a:p>
          <a:p>
            <a:r>
              <a:rPr lang="sk-SK" dirty="0"/>
              <a:t>Iba 14 nemocníc má zverejnené kompletné súvahy a výkazy za obdobie 3 rokov</a:t>
            </a:r>
          </a:p>
          <a:p>
            <a:endParaRPr lang="sk-SK" dirty="0"/>
          </a:p>
        </p:txBody>
      </p:sp>
    </p:spTree>
    <p:extLst>
      <p:ext uri="{BB962C8B-B14F-4D97-AF65-F5344CB8AC3E}">
        <p14:creationId xmlns:p14="http://schemas.microsoft.com/office/powerpoint/2010/main" val="685722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sk-SK" dirty="0"/>
              <a:t>II. Zverejňovanie, komunikácia</a:t>
            </a:r>
          </a:p>
        </p:txBody>
      </p:sp>
      <p:sp>
        <p:nvSpPr>
          <p:cNvPr id="4" name="Zástupný objekt pre obsah 3"/>
          <p:cNvSpPr>
            <a:spLocks noGrp="1"/>
          </p:cNvSpPr>
          <p:nvPr>
            <p:ph idx="20"/>
          </p:nvPr>
        </p:nvSpPr>
        <p:spPr>
          <a:xfrm>
            <a:off x="827584" y="1772816"/>
            <a:ext cx="6984776" cy="3911599"/>
          </a:xfrm>
        </p:spPr>
        <p:txBody>
          <a:bodyPr/>
          <a:lstStyle/>
          <a:p>
            <a:r>
              <a:rPr lang="sk-SK"/>
              <a:t>Zverejňovanie </a:t>
            </a:r>
            <a:r>
              <a:rPr lang="sk-SK" smtClean="0"/>
              <a:t>zmlúv povinnými osobami</a:t>
            </a:r>
            <a:endParaRPr lang="sk-SK" dirty="0"/>
          </a:p>
          <a:p>
            <a:pPr lvl="1"/>
            <a:r>
              <a:rPr lang="sk-SK" dirty="0"/>
              <a:t>CRZ</a:t>
            </a:r>
          </a:p>
          <a:p>
            <a:pPr lvl="1"/>
            <a:r>
              <a:rPr lang="sk-SK" dirty="0"/>
              <a:t>Na vlastných weboch</a:t>
            </a:r>
          </a:p>
          <a:p>
            <a:r>
              <a:rPr lang="sk-SK" dirty="0"/>
              <a:t>Neprehľadné, chýbajúce informácie o zmluve (protistrana, predmet, dátum, cena)</a:t>
            </a:r>
          </a:p>
          <a:p>
            <a:r>
              <a:rPr lang="sk-SK" dirty="0"/>
              <a:t>Chýbajúca možnosť </a:t>
            </a:r>
            <a:r>
              <a:rPr lang="sk-SK" b="1" dirty="0"/>
              <a:t>vyhľadávania</a:t>
            </a:r>
            <a:r>
              <a:rPr lang="sk-SK" dirty="0"/>
              <a:t> a </a:t>
            </a:r>
            <a:r>
              <a:rPr lang="sk-SK" b="1" dirty="0"/>
              <a:t>triedenia</a:t>
            </a:r>
            <a:r>
              <a:rPr lang="sk-SK" dirty="0"/>
              <a:t> medzi zmluvami</a:t>
            </a:r>
          </a:p>
          <a:p>
            <a:r>
              <a:rPr lang="sk-SK" dirty="0"/>
              <a:t>Priemerné hodnotenie otvorenosti zverejňovaných zmlúv – </a:t>
            </a:r>
            <a:r>
              <a:rPr lang="sk-SK" b="1" dirty="0"/>
              <a:t>iba 53%</a:t>
            </a:r>
          </a:p>
          <a:p>
            <a:endParaRPr lang="sk-SK" dirty="0"/>
          </a:p>
        </p:txBody>
      </p:sp>
    </p:spTree>
    <p:extLst>
      <p:ext uri="{BB962C8B-B14F-4D97-AF65-F5344CB8AC3E}">
        <p14:creationId xmlns:p14="http://schemas.microsoft.com/office/powerpoint/2010/main" val="242789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idx="20"/>
          </p:nvPr>
        </p:nvSpPr>
        <p:spPr/>
        <p:txBody>
          <a:bodyPr/>
          <a:lstStyle/>
          <a:p>
            <a:r>
              <a:rPr lang="sk-SK" dirty="0">
                <a:hlinkClick r:id="rId2"/>
              </a:rPr>
              <a:t>Kysucká nemocnica v Čadci</a:t>
            </a:r>
            <a:endParaRPr lang="sk-SK" dirty="0"/>
          </a:p>
          <a:p>
            <a:pPr lvl="1"/>
            <a:r>
              <a:rPr lang="sk-SK" dirty="0"/>
              <a:t>6% otvorenosť prístupu k zmluvám</a:t>
            </a:r>
          </a:p>
          <a:p>
            <a:endParaRPr lang="sk-SK" dirty="0"/>
          </a:p>
          <a:p>
            <a:r>
              <a:rPr lang="sk-SK" dirty="0">
                <a:hlinkClick r:id="rId3"/>
              </a:rPr>
              <a:t>Dolnooravská nemocnica</a:t>
            </a:r>
            <a:endParaRPr lang="sk-SK" dirty="0"/>
          </a:p>
          <a:p>
            <a:pPr lvl="1"/>
            <a:r>
              <a:rPr lang="sk-SK" dirty="0"/>
              <a:t>29% otvorenosť prístupu k zmluvám</a:t>
            </a:r>
          </a:p>
          <a:p>
            <a:endParaRPr lang="sk-SK" dirty="0"/>
          </a:p>
          <a:p>
            <a:r>
              <a:rPr lang="sk-SK" dirty="0">
                <a:hlinkClick r:id="rId4"/>
              </a:rPr>
              <a:t>Liptovská nemocnica </a:t>
            </a:r>
            <a:endParaRPr lang="sk-SK" dirty="0"/>
          </a:p>
          <a:p>
            <a:pPr lvl="1"/>
            <a:r>
              <a:rPr lang="sk-SK" dirty="0"/>
              <a:t>66% otvorenosť prístupu k zmluvám</a:t>
            </a:r>
          </a:p>
          <a:p>
            <a:endParaRPr lang="sk-SK" dirty="0"/>
          </a:p>
        </p:txBody>
      </p:sp>
      <p:sp>
        <p:nvSpPr>
          <p:cNvPr id="3" name="Zástupný objekt pre obsah 2"/>
          <p:cNvSpPr>
            <a:spLocks noGrp="1"/>
          </p:cNvSpPr>
          <p:nvPr>
            <p:ph idx="21"/>
          </p:nvPr>
        </p:nvSpPr>
        <p:spPr/>
        <p:txBody>
          <a:bodyPr/>
          <a:lstStyle/>
          <a:p>
            <a:r>
              <a:rPr lang="sk-SK" dirty="0"/>
              <a:t>JEDEN ZRIAĎOVATEĽ – TRI ŠTANDARDY ZVEREJŇOVANIA</a:t>
            </a:r>
          </a:p>
          <a:p>
            <a:endParaRPr lang="sk-SK" dirty="0"/>
          </a:p>
          <a:p>
            <a:endParaRPr lang="sk-SK" dirty="0"/>
          </a:p>
          <a:p>
            <a:r>
              <a:rPr lang="sk-SK" dirty="0"/>
              <a:t>PRIEMER OTVORENOSTI PRÍSTUPU K ZMLUVÁM JE LEN </a:t>
            </a:r>
            <a:r>
              <a:rPr lang="sk-SK" b="1" dirty="0"/>
              <a:t>53%</a:t>
            </a:r>
          </a:p>
        </p:txBody>
      </p:sp>
      <p:sp>
        <p:nvSpPr>
          <p:cNvPr id="4" name="Nadpis 3"/>
          <p:cNvSpPr>
            <a:spLocks noGrp="1"/>
          </p:cNvSpPr>
          <p:nvPr>
            <p:ph type="title"/>
          </p:nvPr>
        </p:nvSpPr>
        <p:spPr/>
        <p:txBody>
          <a:bodyPr>
            <a:normAutofit/>
          </a:bodyPr>
          <a:lstStyle/>
          <a:p>
            <a:r>
              <a:rPr lang="sk-SK" dirty="0"/>
              <a:t>II. Zverejňovanie, komunikácia</a:t>
            </a:r>
          </a:p>
        </p:txBody>
      </p:sp>
    </p:spTree>
    <p:extLst>
      <p:ext uri="{BB962C8B-B14F-4D97-AF65-F5344CB8AC3E}">
        <p14:creationId xmlns:p14="http://schemas.microsoft.com/office/powerpoint/2010/main" val="3382909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sk-SK" dirty="0" smtClean="0"/>
              <a:t>III</a:t>
            </a:r>
            <a:r>
              <a:rPr lang="sk-SK" dirty="0" smtClean="0"/>
              <a:t>. </a:t>
            </a:r>
            <a:r>
              <a:rPr lang="sk-SK" dirty="0"/>
              <a:t>Personalistika</a:t>
            </a:r>
          </a:p>
        </p:txBody>
      </p:sp>
      <p:sp>
        <p:nvSpPr>
          <p:cNvPr id="4" name="Zástupný objekt pre obsah 3"/>
          <p:cNvSpPr>
            <a:spLocks noGrp="1"/>
          </p:cNvSpPr>
          <p:nvPr>
            <p:ph idx="20"/>
          </p:nvPr>
        </p:nvSpPr>
        <p:spPr>
          <a:xfrm>
            <a:off x="827584" y="1772816"/>
            <a:ext cx="5321300" cy="3911599"/>
          </a:xfrm>
        </p:spPr>
        <p:txBody>
          <a:bodyPr/>
          <a:lstStyle/>
          <a:p>
            <a:r>
              <a:rPr lang="sk-SK" dirty="0"/>
              <a:t>90% zariadení na webe uvádza informácie o vedení a štatutároch</a:t>
            </a:r>
          </a:p>
          <a:p>
            <a:endParaRPr lang="sk-SK" dirty="0"/>
          </a:p>
          <a:p>
            <a:r>
              <a:rPr lang="sk-SK" dirty="0"/>
              <a:t>otvorené výberové konania na manažérske pozície v nemocniciach</a:t>
            </a:r>
          </a:p>
          <a:p>
            <a:endParaRPr lang="sk-SK" dirty="0"/>
          </a:p>
          <a:p>
            <a:r>
              <a:rPr lang="sk-SK" dirty="0"/>
              <a:t>Obmedzenie politických vplyvov pri nomináciách</a:t>
            </a:r>
          </a:p>
          <a:p>
            <a:endParaRPr lang="sk-SK" dirty="0"/>
          </a:p>
          <a:p>
            <a:r>
              <a:rPr lang="sk-SK" dirty="0"/>
              <a:t>Systém nominácií do správnych a dozorných rád nemocníc (n.o.) kde je MZ spoluzakladateľom</a:t>
            </a:r>
          </a:p>
        </p:txBody>
      </p:sp>
    </p:spTree>
    <p:extLst>
      <p:ext uri="{BB962C8B-B14F-4D97-AF65-F5344CB8AC3E}">
        <p14:creationId xmlns:p14="http://schemas.microsoft.com/office/powerpoint/2010/main" val="2803145064"/>
      </p:ext>
    </p:extLst>
  </p:cSld>
  <p:clrMapOvr>
    <a:masterClrMapping/>
  </p:clrMapOvr>
</p:sld>
</file>

<file path=ppt/theme/theme1.xml><?xml version="1.0" encoding="utf-8"?>
<a:theme xmlns:a="http://schemas.openxmlformats.org/drawingml/2006/main" name="ti-presentation-template-2014">
  <a:themeElements>
    <a:clrScheme name="Transparency International">
      <a:dk1>
        <a:sysClr val="windowText" lastClr="000000"/>
      </a:dk1>
      <a:lt1>
        <a:sysClr val="window" lastClr="FFFFFF"/>
      </a:lt1>
      <a:dk2>
        <a:srgbClr val="0B0D11"/>
      </a:dk2>
      <a:lt2>
        <a:srgbClr val="DDDEDD"/>
      </a:lt2>
      <a:accent1>
        <a:srgbClr val="BFBFBF"/>
      </a:accent1>
      <a:accent2>
        <a:srgbClr val="595959"/>
      </a:accent2>
      <a:accent3>
        <a:srgbClr val="4F7689"/>
      </a:accent3>
      <a:accent4>
        <a:srgbClr val="60BCDF"/>
      </a:accent4>
      <a:accent5>
        <a:srgbClr val="009FEE"/>
      </a:accent5>
      <a:accent6>
        <a:srgbClr val="0076B1"/>
      </a:accent6>
      <a:hlink>
        <a:srgbClr val="009FEE"/>
      </a:hlink>
      <a:folHlink>
        <a:srgbClr val="009FE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NEXALA">
      <a:dk1>
        <a:srgbClr val="002C44"/>
      </a:dk1>
      <a:lt1>
        <a:srgbClr val="FFFFFE"/>
      </a:lt1>
      <a:dk2>
        <a:srgbClr val="002C44"/>
      </a:dk2>
      <a:lt2>
        <a:srgbClr val="DDDEDD"/>
      </a:lt2>
      <a:accent1>
        <a:srgbClr val="141313"/>
      </a:accent1>
      <a:accent2>
        <a:srgbClr val="313231"/>
      </a:accent2>
      <a:accent3>
        <a:srgbClr val="505150"/>
      </a:accent3>
      <a:accent4>
        <a:srgbClr val="6D6E6D"/>
      </a:accent4>
      <a:accent5>
        <a:srgbClr val="8D8E8D"/>
      </a:accent5>
      <a:accent6>
        <a:srgbClr val="B2B3B2"/>
      </a:accent6>
      <a:hlink>
        <a:srgbClr val="29ABE2"/>
      </a:hlink>
      <a:folHlink>
        <a:srgbClr val="002C4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ti-presentation-template-2014.potx</Template>
  <TotalTime>1137</TotalTime>
  <Words>597</Words>
  <Application>Microsoft Macintosh PowerPoint</Application>
  <PresentationFormat>On-screen Show (4:3)</PresentationFormat>
  <Paragraphs>108</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ti-presentation-template-2014</vt:lpstr>
      <vt:lpstr>Office Theme</vt:lpstr>
      <vt:lpstr>Ako kontrolovať nemocnice?</vt:lpstr>
      <vt:lpstr>Index transparentnosti nemocníc</vt:lpstr>
      <vt:lpstr>Index transparentnosti</vt:lpstr>
      <vt:lpstr>Pacientske informácie</vt:lpstr>
      <vt:lpstr>Verejná kontrola nemocníc</vt:lpstr>
      <vt:lpstr>I. Hospodárenie nemocníc</vt:lpstr>
      <vt:lpstr>II. Zverejňovanie, komunikácia</vt:lpstr>
      <vt:lpstr>II. Zverejňovanie, komunikácia</vt:lpstr>
      <vt:lpstr>III. Personalistika</vt:lpstr>
      <vt:lpstr>IV. Etika</vt:lpstr>
      <vt:lpstr>Whistleblowing v nemocniciach</vt:lpstr>
      <vt:lpstr>V. Sponzoring</vt:lpstr>
      <vt:lpstr>Diskusia</vt:lpstr>
      <vt:lpstr>PowerPoint Presentation</vt:lpstr>
    </vt:vector>
  </TitlesOfParts>
  <Manager/>
  <Company>bruc1e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charlie  brown</dc:creator>
  <cp:keywords/>
  <dc:description/>
  <cp:lastModifiedBy>Barbora</cp:lastModifiedBy>
  <cp:revision>206</cp:revision>
  <cp:lastPrinted>2016-11-25T18:05:02Z</cp:lastPrinted>
  <dcterms:created xsi:type="dcterms:W3CDTF">2013-10-14T13:11:05Z</dcterms:created>
  <dcterms:modified xsi:type="dcterms:W3CDTF">2016-11-26T08:57:58Z</dcterms:modified>
  <cp:category/>
</cp:coreProperties>
</file>