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2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58" r:id="rId5"/>
    <p:sldId id="262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69" r:id="rId15"/>
    <p:sldId id="270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0">
          <p15:clr>
            <a:srgbClr val="A4A3A4"/>
          </p15:clr>
        </p15:guide>
        <p15:guide id="2" pos="54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ABE2"/>
    <a:srgbClr val="FF17DA"/>
    <a:srgbClr val="009FEE"/>
    <a:srgbClr val="002C44"/>
    <a:srgbClr val="A0A0A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591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1920"/>
        <p:guide pos="54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92" d="100"/>
          <a:sy n="92" d="100"/>
        </p:scale>
        <p:origin x="-2816" y="-120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ACC139-AD9E-DA47-80CB-CBC7E0BE66E4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CB34C3-330C-944D-A4BD-2C2D45D967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1429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7E021D-ED58-5749-A2C1-A9EFEA84B5B4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E0B81B-317C-0249-98A8-A4CDC4F706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1356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0838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1761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fakultné  - štátne príspevkové organizácie</a:t>
            </a:r>
          </a:p>
          <a:p>
            <a:r>
              <a:rPr lang="sk-SK" dirty="0"/>
              <a:t>krajské príspevkové organizácie</a:t>
            </a:r>
          </a:p>
          <a:p>
            <a:r>
              <a:rPr lang="sk-SK" dirty="0"/>
              <a:t>n. o. – Mesto </a:t>
            </a:r>
            <a:r>
              <a:rPr lang="sk-SK" dirty="0" err="1"/>
              <a:t>Kežmárok</a:t>
            </a:r>
            <a:endParaRPr lang="sk-SK" dirty="0"/>
          </a:p>
          <a:p>
            <a:r>
              <a:rPr lang="sk-SK" dirty="0"/>
              <a:t>	</a:t>
            </a:r>
            <a:r>
              <a:rPr lang="sk-SK" dirty="0" err="1"/>
              <a:t>Ľubovnianská</a:t>
            </a:r>
            <a:r>
              <a:rPr lang="sk-SK" baseline="0" dirty="0"/>
              <a:t> nemocnica – mesto Stará Ľubovňa + Prešovský kraj</a:t>
            </a:r>
          </a:p>
          <a:p>
            <a:r>
              <a:rPr lang="sk-SK" baseline="0" dirty="0" err="1"/>
              <a:t>a.s</a:t>
            </a:r>
            <a:r>
              <a:rPr lang="sk-SK" baseline="0" dirty="0"/>
              <a:t>. akcionár SR prostredníctvom Min Vnútra</a:t>
            </a:r>
          </a:p>
          <a:p>
            <a:r>
              <a:rPr lang="sk-SK" baseline="0" dirty="0" err="1"/>
              <a:t>s.r.o</a:t>
            </a:r>
            <a:r>
              <a:rPr lang="sk-SK" baseline="0" dirty="0"/>
              <a:t>. Snina jediný spoločník Mesto Snina 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0411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fakultné  - štátne príspevkové organizácie</a:t>
            </a:r>
          </a:p>
          <a:p>
            <a:r>
              <a:rPr lang="sk-SK" dirty="0"/>
              <a:t>krajské príspevkové organizácie</a:t>
            </a:r>
          </a:p>
          <a:p>
            <a:r>
              <a:rPr lang="sk-SK" dirty="0"/>
              <a:t>n. o. – Mesto </a:t>
            </a:r>
            <a:r>
              <a:rPr lang="sk-SK" dirty="0" err="1"/>
              <a:t>Kežmárok</a:t>
            </a:r>
            <a:endParaRPr lang="sk-SK" dirty="0"/>
          </a:p>
          <a:p>
            <a:r>
              <a:rPr lang="sk-SK" dirty="0"/>
              <a:t>	</a:t>
            </a:r>
            <a:r>
              <a:rPr lang="sk-SK" dirty="0" err="1"/>
              <a:t>Ľubovnianská</a:t>
            </a:r>
            <a:r>
              <a:rPr lang="sk-SK" baseline="0" dirty="0"/>
              <a:t> nemocnica – mesto Stará Ľubovňa + Prešovský kraj</a:t>
            </a:r>
          </a:p>
          <a:p>
            <a:r>
              <a:rPr lang="sk-SK" baseline="0" dirty="0" err="1"/>
              <a:t>a.s</a:t>
            </a:r>
            <a:r>
              <a:rPr lang="sk-SK" baseline="0" dirty="0"/>
              <a:t>. akcionár SR prostredníctvom Min Vnútra</a:t>
            </a:r>
          </a:p>
          <a:p>
            <a:r>
              <a:rPr lang="sk-SK" baseline="0" dirty="0" err="1"/>
              <a:t>s.r.o</a:t>
            </a:r>
            <a:r>
              <a:rPr lang="sk-SK" baseline="0" dirty="0"/>
              <a:t>. Snina jediný spoločník Mesto Snina 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3544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pri</a:t>
            </a:r>
            <a:r>
              <a:rPr lang="sk-SK" baseline="0" dirty="0"/>
              <a:t> </a:t>
            </a:r>
            <a:r>
              <a:rPr lang="sk-SK" baseline="0" dirty="0" err="1"/>
              <a:t>zml</a:t>
            </a:r>
            <a:r>
              <a:rPr lang="sk-SK" baseline="0" dirty="0"/>
              <a:t> v bežnom obchodnom styku ale treba zverejniť aspoň </a:t>
            </a:r>
            <a:r>
              <a:rPr lang="sk-SK" baseline="0" dirty="0" err="1"/>
              <a:t>info</a:t>
            </a:r>
            <a:r>
              <a:rPr lang="sk-SK" baseline="0" dirty="0"/>
              <a:t> o nej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2333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34196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82659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2018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ak si vyžiada</a:t>
            </a:r>
            <a:r>
              <a:rPr lang="sk-SK" baseline="0" dirty="0"/>
              <a:t> zmluvu, tak nie je možné </a:t>
            </a:r>
            <a:r>
              <a:rPr lang="sk-SK" baseline="0" dirty="0" err="1"/>
              <a:t>odmietnúť</a:t>
            </a:r>
            <a:r>
              <a:rPr lang="sk-SK" baseline="0" dirty="0"/>
              <a:t> poskytnutie celej zmluvy, len sa z nej odstránia časti, kde sú osobné údaje, obchodné tajomstvo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0691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ak si vyžiada</a:t>
            </a:r>
            <a:r>
              <a:rPr lang="sk-SK" baseline="0" dirty="0"/>
              <a:t> zmluvu, tak nie je možné </a:t>
            </a:r>
            <a:r>
              <a:rPr lang="sk-SK" baseline="0" dirty="0" err="1"/>
              <a:t>odmietnúť</a:t>
            </a:r>
            <a:r>
              <a:rPr lang="sk-SK" baseline="0" dirty="0"/>
              <a:t> poskytnutie celej zmluvy, len sa z nej odstránia časti, kde sú osobné údaje, obchodné tajomstvo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82071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3038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5449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9720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780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6410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035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5687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5152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B81B-317C-0249-98A8-A4CDC4F7061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8341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705101"/>
            <a:ext cx="7543800" cy="1955800"/>
          </a:xfrm>
        </p:spPr>
        <p:txBody>
          <a:bodyPr lIns="0" tIns="0" rIns="0" bIns="0" anchor="t">
            <a:noAutofit/>
            <a:scene3d>
              <a:camera prst="orthographicFront">
                <a:rot lat="0" lon="0" rev="0"/>
              </a:camera>
              <a:lightRig rig="threePt" dir="t"/>
            </a:scene3d>
          </a:bodyPr>
          <a:lstStyle>
            <a:lvl1pPr algn="l">
              <a:lnSpc>
                <a:spcPts val="4800"/>
              </a:lnSpc>
              <a:defRPr sz="4800" b="0" i="0" cap="all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 Narrow Bold"/>
                <a:cs typeface="Arial Narrow Bold"/>
              </a:defRPr>
            </a:lvl1pPr>
          </a:lstStyle>
          <a:p>
            <a:r>
              <a:rPr lang="ga-IE" dirty="0"/>
              <a:t>MAIN</a:t>
            </a:r>
            <a:br>
              <a:rPr lang="ga-IE" dirty="0"/>
            </a:br>
            <a:r>
              <a:rPr lang="ga-IE" dirty="0"/>
              <a:t>PRESENTATION </a:t>
            </a:r>
            <a:br>
              <a:rPr lang="ga-IE" dirty="0"/>
            </a:br>
            <a:r>
              <a:rPr lang="ga-IE" dirty="0"/>
              <a:t>HEADING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839642"/>
            <a:ext cx="7543800" cy="646758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2300" b="0" i="0" cap="all">
                <a:solidFill>
                  <a:schemeClr val="bg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dirty="0"/>
              <a:t>SECTION SUB </a:t>
            </a:r>
            <a:br>
              <a:rPr lang="ga-IE" dirty="0"/>
            </a:br>
            <a:r>
              <a:rPr lang="ga-IE" dirty="0"/>
              <a:t>HEADING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791200"/>
            <a:ext cx="7543800" cy="5334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5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  <a:lvl2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2pPr>
            <a:lvl3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3pPr>
            <a:lvl4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4pPr>
            <a:lvl5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5pPr>
          </a:lstStyle>
          <a:p>
            <a:pPr lvl="0"/>
            <a:r>
              <a:rPr lang="ga-IE" dirty="0"/>
              <a:t>Presenter Name</a:t>
            </a:r>
          </a:p>
          <a:p>
            <a:pPr lvl="0"/>
            <a:r>
              <a:rPr lang="ga-IE" dirty="0"/>
              <a:t>Presenter Title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685800" y="4724400"/>
            <a:ext cx="7620000" cy="1588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685800" y="5637212"/>
            <a:ext cx="7620000" cy="1588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581400"/>
            <a:ext cx="7543800" cy="1384301"/>
          </a:xfrm>
        </p:spPr>
        <p:txBody>
          <a:bodyPr lIns="0" tIns="0" rIns="0" bIns="0" anchor="t">
            <a:noAutofit/>
            <a:scene3d>
              <a:camera prst="orthographicFront">
                <a:rot lat="0" lon="0" rev="0"/>
              </a:camera>
              <a:lightRig rig="threePt" dir="t"/>
            </a:scene3d>
          </a:bodyPr>
          <a:lstStyle>
            <a:lvl1pPr algn="l">
              <a:lnSpc>
                <a:spcPts val="4800"/>
              </a:lnSpc>
              <a:defRPr sz="4800" b="0" i="0" cap="all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 Narrow Bold"/>
                <a:cs typeface="Arial Narrow Bold"/>
              </a:defRPr>
            </a:lvl1pPr>
          </a:lstStyle>
          <a:p>
            <a:r>
              <a:rPr lang="ga-IE" dirty="0"/>
              <a:t>PRESENTATION </a:t>
            </a:r>
            <a:br>
              <a:rPr lang="ga-IE" dirty="0"/>
            </a:br>
            <a:r>
              <a:rPr lang="ga-IE" dirty="0"/>
              <a:t>HEADING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5130000"/>
            <a:ext cx="7543800" cy="326158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2300" b="0" i="0" cap="all">
                <a:solidFill>
                  <a:schemeClr val="bg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dirty="0"/>
              <a:t>HEADING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791200"/>
            <a:ext cx="7543800" cy="5334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5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  <a:lvl2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2pPr>
            <a:lvl3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3pPr>
            <a:lvl4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4pPr>
            <a:lvl5pPr>
              <a:defRPr sz="1800" b="0" i="0">
                <a:solidFill>
                  <a:schemeClr val="bg1"/>
                </a:solidFill>
                <a:latin typeface="Arial Narrow"/>
                <a:cs typeface="Arial Narrow"/>
              </a:defRPr>
            </a:lvl5pPr>
          </a:lstStyle>
          <a:p>
            <a:pPr lvl="0"/>
            <a:r>
              <a:rPr lang="ga-IE" dirty="0"/>
              <a:t>Presenter Name</a:t>
            </a:r>
          </a:p>
          <a:p>
            <a:pPr lvl="0"/>
            <a:r>
              <a:rPr lang="ga-IE" dirty="0"/>
              <a:t>Presenter Title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685800" y="5007842"/>
            <a:ext cx="7620000" cy="1588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685800" y="5637212"/>
            <a:ext cx="7620000" cy="1588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20"/>
          </p:nvPr>
        </p:nvSpPr>
        <p:spPr>
          <a:xfrm>
            <a:off x="540000" y="1651000"/>
            <a:ext cx="8057900" cy="387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0000" y="5613400"/>
            <a:ext cx="8120700" cy="6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dirty="0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540000" y="571500"/>
            <a:ext cx="6337300" cy="7953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rgbClr val="00ABE2"/>
                </a:solidFill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40000" y="6080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540000" y="13319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idx="16"/>
          </p:nvPr>
        </p:nvSpPr>
        <p:spPr>
          <a:xfrm>
            <a:off x="5667500" y="1651000"/>
            <a:ext cx="2930400" cy="425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0000" y="5346700"/>
            <a:ext cx="4921000" cy="571500"/>
          </a:xfrm>
          <a:prstGeom prst="rect">
            <a:avLst/>
          </a:prstGeom>
        </p:spPr>
        <p:txBody>
          <a:bodyPr lIns="0" tIns="0" bIns="0"/>
          <a:lstStyle>
            <a:lvl1pPr marL="0" indent="0">
              <a:buNone/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dirty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40000" y="1651000"/>
            <a:ext cx="4921000" cy="35559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80000" indent="-180000">
              <a:buSzPct val="100000"/>
              <a:buFontTx/>
              <a:buNone/>
              <a:defRPr sz="1900">
                <a:solidFill>
                  <a:srgbClr val="00ABE2"/>
                </a:solidFill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20"/>
          </p:nvPr>
        </p:nvSpPr>
        <p:spPr>
          <a:xfrm>
            <a:off x="540000" y="2133600"/>
            <a:ext cx="4921000" cy="30226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SzPct val="100000"/>
              <a:buFont typeface="Arial"/>
              <a:buNone/>
              <a:defRPr sz="1900">
                <a:solidFill>
                  <a:srgbClr val="002C44"/>
                </a:solidFill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/>
              <a:t>Click to edit Master text styles</a:t>
            </a:r>
          </a:p>
          <a:p>
            <a:pPr lvl="0"/>
            <a:r>
              <a:rPr lang="ga-IE" dirty="0"/>
              <a:t>Second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540000" y="571500"/>
            <a:ext cx="6337300" cy="7953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rgbClr val="00ABE2"/>
                </a:solidFill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40000" y="6080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540000" y="13319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20"/>
          </p:nvPr>
        </p:nvSpPr>
        <p:spPr>
          <a:xfrm>
            <a:off x="3276600" y="1651000"/>
            <a:ext cx="5321300" cy="3911599"/>
          </a:xfrm>
          <a:prstGeom prst="rect">
            <a:avLst/>
          </a:prstGeom>
        </p:spPr>
        <p:txBody>
          <a:bodyPr lIns="0" tIns="0" bIns="0"/>
          <a:lstStyle>
            <a:lvl1pPr marL="180000" indent="-180000" algn="l">
              <a:buClr>
                <a:srgbClr val="00ABE2"/>
              </a:buClr>
              <a:buSzPct val="100000"/>
              <a:buFont typeface="Arial"/>
              <a:buChar char="•"/>
              <a:defRPr sz="1900">
                <a:solidFill>
                  <a:srgbClr val="002C44"/>
                </a:solidFill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/>
              <a:t>Click to edit Master text styles</a:t>
            </a:r>
          </a:p>
          <a:p>
            <a:pPr lvl="0"/>
            <a:r>
              <a:rPr lang="ga-IE" dirty="0"/>
              <a:t>Second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21"/>
          </p:nvPr>
        </p:nvSpPr>
        <p:spPr>
          <a:xfrm>
            <a:off x="540000" y="1651000"/>
            <a:ext cx="2520000" cy="38989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100000"/>
              <a:buFontTx/>
              <a:buNone/>
              <a:defRPr sz="2200" b="0" i="0">
                <a:solidFill>
                  <a:srgbClr val="00ABE2"/>
                </a:solidFill>
                <a:latin typeface="Arial Narrow Bold"/>
                <a:cs typeface="Arial Narrow Bold"/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/>
              <a:t>Click to edit Master text styles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540000" y="571500"/>
            <a:ext cx="6337300" cy="7953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rgbClr val="00ABE2"/>
                </a:solidFill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40000" y="6080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540000" y="13319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21"/>
          </p:nvPr>
        </p:nvSpPr>
        <p:spPr>
          <a:xfrm>
            <a:off x="540000" y="1651000"/>
            <a:ext cx="2520000" cy="3937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100000"/>
              <a:buFontTx/>
              <a:buNone/>
              <a:defRPr sz="2800" cap="all">
                <a:solidFill>
                  <a:srgbClr val="00ABE2"/>
                </a:solidFill>
                <a:latin typeface="Arial Narrow"/>
                <a:cs typeface="Arial Narrow"/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/>
              <a:t>Click to edit Master text styles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540000" y="571500"/>
            <a:ext cx="6337300" cy="7953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rgbClr val="00ABE2"/>
                </a:solidFill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540000" y="6080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540000" y="1331912"/>
            <a:ext cx="5436000" cy="1588"/>
          </a:xfrm>
          <a:prstGeom prst="line">
            <a:avLst/>
          </a:prstGeom>
          <a:ln>
            <a:solidFill>
              <a:srgbClr val="00AB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3276600" y="1651000"/>
            <a:ext cx="5321300" cy="3911599"/>
          </a:xfrm>
          <a:prstGeom prst="rect">
            <a:avLst/>
          </a:prstGeom>
        </p:spPr>
        <p:txBody>
          <a:bodyPr lIns="0" tIns="0" bIns="0"/>
          <a:lstStyle>
            <a:lvl1pPr marL="180000" indent="-180000" algn="l">
              <a:buClr>
                <a:srgbClr val="00ABE2"/>
              </a:buClr>
              <a:buSzPct val="100000"/>
              <a:buFont typeface="Arial"/>
              <a:buChar char="•"/>
              <a:defRPr sz="1900">
                <a:solidFill>
                  <a:srgbClr val="002C44"/>
                </a:solidFill>
              </a:defRPr>
            </a:lvl1pPr>
            <a:lvl2pPr>
              <a:buNone/>
              <a:defRPr sz="1400"/>
            </a:lvl2pPr>
          </a:lstStyle>
          <a:p>
            <a:pPr lvl="0"/>
            <a:r>
              <a:rPr lang="ga-IE" dirty="0"/>
              <a:t>Click to edit Master text styles</a:t>
            </a:r>
          </a:p>
          <a:p>
            <a:pPr lvl="0"/>
            <a:r>
              <a:rPr lang="ga-IE" dirty="0"/>
              <a:t>Second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1A9F6-89D2-5246-A080-431BB3D29305}" type="datetimeFigureOut">
              <a:rPr lang="en-US" smtClean="0"/>
              <a:pPr/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3F28-1B1F-534F-BB84-634DA45170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ection-screen300dp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-symbol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8600" y="0"/>
            <a:ext cx="1645810" cy="1475134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009F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 cap="all">
          <a:solidFill>
            <a:srgbClr val="00ABE2"/>
          </a:solidFill>
          <a:latin typeface="Arial Narrow Bold"/>
          <a:ea typeface="+mj-ea"/>
          <a:cs typeface="Arial Narrow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>
                <a:latin typeface="+mn-lt"/>
              </a:rPr>
              <a:t/>
            </a:r>
            <a:br>
              <a:rPr lang="sk-SK" dirty="0">
                <a:latin typeface="+mn-lt"/>
              </a:rPr>
            </a:br>
            <a:r>
              <a:rPr lang="sk-SK" dirty="0">
                <a:latin typeface="+mn-lt"/>
              </a:rPr>
              <a:t/>
            </a:r>
            <a:br>
              <a:rPr lang="sk-SK" dirty="0">
                <a:latin typeface="+mn-lt"/>
              </a:rPr>
            </a:br>
            <a:r>
              <a:rPr lang="sk-SK" dirty="0">
                <a:latin typeface="+mn-lt"/>
              </a:rPr>
              <a:t>Právo na informácie</a:t>
            </a:r>
            <a:endParaRPr lang="en-US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4839642"/>
            <a:ext cx="7543800" cy="320601"/>
          </a:xfrm>
        </p:spPr>
        <p:txBody>
          <a:bodyPr/>
          <a:lstStyle/>
          <a:p>
            <a:r>
              <a:rPr lang="sk-SK" dirty="0">
                <a:latin typeface="+mn-lt"/>
              </a:rPr>
              <a:t>verejná kontrola Zdravotníctva</a:t>
            </a:r>
            <a:endParaRPr lang="en-US" dirty="0">
              <a:latin typeface="+mn-lt"/>
            </a:endParaRP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quarter" idx="10"/>
          </p:nvPr>
        </p:nvSpPr>
        <p:spPr>
          <a:xfrm>
            <a:off x="685800" y="5791200"/>
            <a:ext cx="7702624" cy="590128"/>
          </a:xfrm>
        </p:spPr>
        <p:txBody>
          <a:bodyPr/>
          <a:lstStyle/>
          <a:p>
            <a:pPr algn="just"/>
            <a:r>
              <a:rPr lang="sk-SK" dirty="0">
                <a:latin typeface="+mn-lt"/>
              </a:rPr>
              <a:t>Matej Šimalčík												   </a:t>
            </a:r>
            <a:r>
              <a:rPr lang="sk-SK" dirty="0" smtClean="0">
                <a:latin typeface="+mn-lt"/>
              </a:rPr>
              <a:t> </a:t>
            </a:r>
            <a:r>
              <a:rPr lang="sk-SK" dirty="0">
                <a:latin typeface="+mn-lt"/>
              </a:rPr>
              <a:t>26. 11. 2016</a:t>
            </a:r>
          </a:p>
          <a:p>
            <a:pPr algn="r"/>
            <a:r>
              <a:rPr lang="sk-SK" dirty="0">
                <a:latin typeface="+mn-lt"/>
              </a:rPr>
              <a:t>													Banská Bystrica</a:t>
            </a:r>
            <a:endParaRPr lang="en-US" dirty="0">
              <a:latin typeface="+mn-lt"/>
            </a:endParaRPr>
          </a:p>
          <a:p>
            <a:pPr algn="r"/>
            <a:r>
              <a:rPr lang="sk-SK" dirty="0">
                <a:latin typeface="+mn-lt"/>
              </a:rPr>
              <a:t>											</a:t>
            </a:r>
            <a:endParaRPr lang="en-US" dirty="0">
              <a:latin typeface="+mn-lt"/>
            </a:endParaRP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-20177"/>
            <a:ext cx="4762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2324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864096"/>
          </a:xfrm>
        </p:spPr>
        <p:txBody>
          <a:bodyPr/>
          <a:lstStyle/>
          <a:p>
            <a:pPr marL="342900" lvl="2" indent="-342900" algn="just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3 typy povinných osôb</a:t>
            </a:r>
          </a:p>
          <a:p>
            <a:pPr marL="342900" lvl="2" indent="-342900" algn="just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vymedzenie v § 2 </a:t>
            </a:r>
            <a:r>
              <a:rPr lang="sk-SK" sz="2200" dirty="0" err="1">
                <a:solidFill>
                  <a:schemeClr val="accent1"/>
                </a:solidFill>
              </a:rPr>
              <a:t>InfZ</a:t>
            </a: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/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/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Povinná Osoba</a:t>
            </a:r>
            <a:endParaRPr lang="en-US" dirty="0">
              <a:latin typeface="+mj-lt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611560" y="2492896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chemeClr val="accent1"/>
                </a:solidFill>
              </a:rPr>
              <a:t>Typ 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štátne orgány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obce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VÚC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ďalšie PO/FO rozhodujúce o právach a povinnostiach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3376214" y="2492896"/>
            <a:ext cx="29239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chemeClr val="accent1"/>
                </a:solidFill>
              </a:rPr>
              <a:t>Typ II: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PO zriadené zákonom alebo osobou typu 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rozpočtové/príspevkové organizácie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6335180" y="2492896"/>
            <a:ext cx="26359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chemeClr val="accent1"/>
                </a:solidFill>
              </a:rPr>
              <a:t>Typ III: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PO založené osobami typu I a II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„verejné firmy“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>
                <a:solidFill>
                  <a:schemeClr val="accent1"/>
                </a:solidFill>
              </a:rPr>
              <a:t>s.r.o</a:t>
            </a:r>
            <a:r>
              <a:rPr lang="sk-SK" dirty="0">
                <a:solidFill>
                  <a:schemeClr val="accent1"/>
                </a:solidFill>
              </a:rPr>
              <a:t>., </a:t>
            </a:r>
            <a:r>
              <a:rPr lang="sk-SK" dirty="0" err="1">
                <a:solidFill>
                  <a:schemeClr val="accent1"/>
                </a:solidFill>
              </a:rPr>
              <a:t>a.s</a:t>
            </a:r>
            <a:r>
              <a:rPr lang="sk-SK" dirty="0">
                <a:solidFill>
                  <a:schemeClr val="accent1"/>
                </a:solidFill>
              </a:rPr>
              <a:t>., </a:t>
            </a:r>
            <a:r>
              <a:rPr lang="sk-SK" dirty="0" err="1">
                <a:solidFill>
                  <a:schemeClr val="accent1"/>
                </a:solidFill>
              </a:rPr>
              <a:t>n.o</a:t>
            </a:r>
            <a:r>
              <a:rPr lang="sk-SK" dirty="0">
                <a:solidFill>
                  <a:schemeClr val="accent1"/>
                </a:solidFill>
              </a:rPr>
              <a:t>.,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nemusí byť 100% účasť v nich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4747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40000" y="571500"/>
            <a:ext cx="6912320" cy="795338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+mj-lt"/>
              </a:rPr>
              <a:t>Povinné Osoby v Zdravotníctve</a:t>
            </a:r>
            <a:endParaRPr lang="en-US" sz="2800" dirty="0">
              <a:latin typeface="+mj-lt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26729" y="1914568"/>
            <a:ext cx="28083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chemeClr val="accent1"/>
                </a:solidFill>
              </a:rPr>
              <a:t>Typ 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Ministerstvo zdravotníctva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VÚC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odbor zdravotníctva, komisie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obce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2555776" y="1922265"/>
            <a:ext cx="30742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chemeClr val="accent1"/>
                </a:solidFill>
              </a:rPr>
              <a:t>Typ II: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zriadené zákonom: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VZP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príspevkové / rozpočtové organizácie: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NCZI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nemocnice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fakultné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Dolnooravská nemocnica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sk-SK" dirty="0">
              <a:solidFill>
                <a:schemeClr val="accent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sk-SK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486052" y="1901181"/>
            <a:ext cx="36003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chemeClr val="accent1"/>
                </a:solidFill>
              </a:rPr>
              <a:t>Typ III: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nemocnice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n. o.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Nemocnica Dr. Vojtecha Alexandra v Kežmarku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a. 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Nemocnica sv. Michala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s. r. o.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Nemocnica Snina</a:t>
            </a:r>
          </a:p>
        </p:txBody>
      </p:sp>
      <p:sp>
        <p:nvSpPr>
          <p:cNvPr id="7" name="Zástupný objekt pre text 6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sk-SK" sz="1800" dirty="0">
                <a:solidFill>
                  <a:schemeClr val="accent1"/>
                </a:solidFill>
              </a:rPr>
              <a:t>Povinnými osobami </a:t>
            </a:r>
            <a:r>
              <a:rPr lang="sk-SK" sz="1800" b="1" dirty="0">
                <a:solidFill>
                  <a:schemeClr val="accent1"/>
                </a:solidFill>
              </a:rPr>
              <a:t>nie sú </a:t>
            </a:r>
            <a:r>
              <a:rPr lang="sk-SK" sz="1800" dirty="0">
                <a:solidFill>
                  <a:schemeClr val="accent1"/>
                </a:solidFill>
              </a:rPr>
              <a:t>súkromné nemocnice – Svet zdravia, </a:t>
            </a:r>
            <a:r>
              <a:rPr lang="sk-SK" sz="1800" dirty="0" err="1">
                <a:solidFill>
                  <a:schemeClr val="accent1"/>
                </a:solidFill>
              </a:rPr>
              <a:t>a.s</a:t>
            </a:r>
            <a:r>
              <a:rPr lang="sk-SK" sz="1800" dirty="0">
                <a:solidFill>
                  <a:schemeClr val="accent1"/>
                </a:solidFill>
              </a:rPr>
              <a:t>.</a:t>
            </a: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3470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40000" y="571500"/>
            <a:ext cx="6912320" cy="795338"/>
          </a:xfrm>
        </p:spPr>
        <p:txBody>
          <a:bodyPr>
            <a:normAutofit/>
          </a:bodyPr>
          <a:lstStyle/>
          <a:p>
            <a:r>
              <a:rPr lang="sk-SK" sz="2800" dirty="0">
                <a:latin typeface="+mj-lt"/>
              </a:rPr>
              <a:t>Povinné Osoby v Zdravotníctve</a:t>
            </a:r>
            <a:endParaRPr lang="en-US" sz="2800" dirty="0">
              <a:latin typeface="+mj-lt"/>
            </a:endParaRPr>
          </a:p>
        </p:txBody>
      </p:sp>
      <p:sp>
        <p:nvSpPr>
          <p:cNvPr id="7" name="Zástupný objekt pre text 6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609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Nemocnice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Typ II / Typ III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rozhodujúci spôsob založenia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Typ II musí informovať o spôsobe založenia na webe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vyhľadávanie vo verejných registroch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obchodný register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register neziskových organizácií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dokumenty (výročné správy...)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3892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864096"/>
          </a:xfrm>
        </p:spPr>
        <p:txBody>
          <a:bodyPr/>
          <a:lstStyle/>
          <a:p>
            <a:pPr marL="342900" lvl="2" indent="-342900" algn="just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obmedzený rozsah informačnej povinnosti</a:t>
            </a:r>
          </a:p>
          <a:p>
            <a:pPr marL="342900" lvl="2" indent="-342900" algn="just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zverejňovanie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sk-SK" sz="2100" dirty="0">
                <a:solidFill>
                  <a:schemeClr val="accent1"/>
                </a:solidFill>
              </a:rPr>
              <a:t>zmluvy o nakladaní s majetkom 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sk-SK" sz="2100" dirty="0">
                <a:solidFill>
                  <a:schemeClr val="accent1"/>
                </a:solidFill>
              </a:rPr>
              <a:t>100% účasť štátu, alebo inej povinnej osoby I / II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sk-SK" sz="2100" dirty="0">
                <a:solidFill>
                  <a:schemeClr val="accent1"/>
                </a:solidFill>
              </a:rPr>
              <a:t>nejde o zmluvu uzatváranú v bežnom obchodnom styku</a:t>
            </a:r>
          </a:p>
          <a:p>
            <a:pPr marL="342900" lvl="2" indent="-342900" algn="just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sprístupňovanie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sk-SK" sz="2300" dirty="0">
                <a:solidFill>
                  <a:schemeClr val="accent1"/>
                </a:solidFill>
              </a:rPr>
              <a:t>hospodárenie s verejnými financiami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sk-SK" sz="2300" dirty="0">
                <a:solidFill>
                  <a:schemeClr val="accent1"/>
                </a:solidFill>
              </a:rPr>
              <a:t>nakladanie s verejným majetkom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sk-SK" sz="2300" dirty="0">
                <a:solidFill>
                  <a:schemeClr val="accent1"/>
                </a:solidFill>
              </a:rPr>
              <a:t>životné prostredie</a:t>
            </a:r>
          </a:p>
          <a:p>
            <a:pPr marL="285750" lvl="1" indent="-285750"/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/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Povinná Osoba – Typ iii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391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864096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žiadosť o sprístupnenie informácií - § 14 </a:t>
            </a:r>
            <a:r>
              <a:rPr lang="sk-SK" sz="2400" dirty="0" err="1">
                <a:solidFill>
                  <a:schemeClr val="accent1"/>
                </a:solidFill>
              </a:rPr>
              <a:t>InfZ</a:t>
            </a:r>
            <a:endParaRPr lang="sk-SK" sz="2400" dirty="0">
              <a:solidFill>
                <a:schemeClr val="accent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forma: akákoľvek (ústne, písomne, e-mail...)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obsah: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identifikácia povinnej osoby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identifikácia žiadateľa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špecifikácia požadovaných informácií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spôsob sprístupnenia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nie je nutné uvádzať účel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žiadateľ môže požadovať potvrdenie prijatia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/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>
                <a:latin typeface="+mj-lt"/>
              </a:rPr>
              <a:t>Infožiadosť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478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864096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lehota na vybavenie - </a:t>
            </a:r>
            <a:r>
              <a:rPr lang="sk-SK" sz="2400" b="1" dirty="0">
                <a:solidFill>
                  <a:schemeClr val="accent1"/>
                </a:solidFill>
              </a:rPr>
              <a:t>8 pracovných dní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posledný deň lehoty sobota, nedeľa, sviatok – posúva sa na najbližší pracovný deň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povinná osoba informáciu sprístupní, alebo vydá rozhodnutie o (čiastočnom) nevyhovení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fikcia zamietavého rozhodnutia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informáciu nesprístupní ani nevydá rozhodnutie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nastáva 3 dňom od uplynutia lehoty na vybavenie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umožňuje obranu v prípade nečinnosti povinnej osoby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/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>
                <a:latin typeface="+mj-lt"/>
              </a:rPr>
              <a:t>Infožiadosť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892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864096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odvolanie / rozklad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podať do 15 dní od doručenia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náležitosti podľa Správneho poriadku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e-mail </a:t>
            </a:r>
            <a:r>
              <a:rPr lang="sk-SK" sz="2000" b="1" dirty="0">
                <a:solidFill>
                  <a:schemeClr val="accent1"/>
                </a:solidFill>
              </a:rPr>
              <a:t>nestačí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podáva sa u povinnej osoby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rozhoduje nadriadený orgán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obec – starosta</a:t>
            </a:r>
          </a:p>
          <a:p>
            <a:pPr marL="1257300" lvl="3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ministerstvo – minister (rozklad)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správna žaloba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proti rozhodnutiu o odvolaní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podať do 2 mesiacov od doručenia rozhodnutia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poplatok 70 €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povinné zastúpenie advokátom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opravné prostriedky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7463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4752528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Čo nie je tajné je verejné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sprístupňujú sa všetky informácie, pokiaľ zákon nehovorí inak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utajované skutočnosti, bankové a daňové tajomstvo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ochrana osobnosti a osobných údajov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obchodné tajomstvo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accent1"/>
                </a:solidFill>
              </a:rPr>
              <a:t>informácia o nakladaní s verejnými financiami </a:t>
            </a:r>
            <a:r>
              <a:rPr lang="sk-SK" sz="1800" b="1" dirty="0">
                <a:solidFill>
                  <a:schemeClr val="accent1"/>
                </a:solidFill>
              </a:rPr>
              <a:t>nie je </a:t>
            </a:r>
            <a:r>
              <a:rPr lang="sk-SK" sz="1800" dirty="0">
                <a:solidFill>
                  <a:schemeClr val="accent1"/>
                </a:solidFill>
              </a:rPr>
              <a:t>obchodné tajomstvo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ochrana duševného vlastníctva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sk-SK" sz="2000" dirty="0">
              <a:solidFill>
                <a:schemeClr val="accent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accent1"/>
                </a:solidFill>
              </a:rPr>
              <a:t>§ 12 </a:t>
            </a:r>
            <a:r>
              <a:rPr lang="sk-SK" sz="2000" dirty="0" err="1">
                <a:solidFill>
                  <a:schemeClr val="accent1"/>
                </a:solidFill>
              </a:rPr>
              <a:t>InfZ</a:t>
            </a:r>
            <a:r>
              <a:rPr lang="sk-SK" sz="2000" dirty="0">
                <a:solidFill>
                  <a:schemeClr val="accent1"/>
                </a:solidFill>
              </a:rPr>
              <a:t> – princíp selekcie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accent1"/>
                </a:solidFill>
              </a:rPr>
              <a:t>minimalizácia zásahu do práva na informácie</a:t>
            </a:r>
          </a:p>
          <a:p>
            <a:pPr marL="457200" lvl="2"/>
            <a:endParaRPr lang="sk-SK" sz="1800" dirty="0">
              <a:solidFill>
                <a:schemeClr val="accent1"/>
              </a:solidFill>
            </a:endParaRP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sk-SK" sz="1800" dirty="0">
              <a:solidFill>
                <a:schemeClr val="accent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sk-SK" sz="2000" dirty="0">
              <a:solidFill>
                <a:schemeClr val="accent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Obmedzenia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898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4752528"/>
          </a:xfrm>
        </p:spPr>
        <p:txBody>
          <a:bodyPr>
            <a:normAutofit fontScale="925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povinnosť informovať o možnosti a spôsobe podávať žiadosť o informácie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povinné osoby: Typ I / II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povinné osoby Typu III môžu informovať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1900" dirty="0" err="1">
                <a:solidFill>
                  <a:schemeClr val="accent1"/>
                </a:solidFill>
              </a:rPr>
              <a:t>best</a:t>
            </a:r>
            <a:r>
              <a:rPr lang="sk-SK" sz="1900" dirty="0">
                <a:solidFill>
                  <a:schemeClr val="accent1"/>
                </a:solidFill>
              </a:rPr>
              <a:t> </a:t>
            </a:r>
            <a:r>
              <a:rPr lang="sk-SK" sz="1900" dirty="0" err="1">
                <a:solidFill>
                  <a:schemeClr val="accent1"/>
                </a:solidFill>
              </a:rPr>
              <a:t>practice</a:t>
            </a:r>
            <a:endParaRPr lang="sk-SK" sz="1900" dirty="0">
              <a:solidFill>
                <a:schemeClr val="accent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accent1"/>
                </a:solidFill>
              </a:rPr>
              <a:t>často chybné, neúplné informácie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1900" dirty="0" err="1">
                <a:solidFill>
                  <a:schemeClr val="accent1"/>
                </a:solidFill>
              </a:rPr>
              <a:t>worst</a:t>
            </a:r>
            <a:r>
              <a:rPr lang="sk-SK" sz="1900" dirty="0">
                <a:solidFill>
                  <a:schemeClr val="accent1"/>
                </a:solidFill>
              </a:rPr>
              <a:t> </a:t>
            </a:r>
            <a:r>
              <a:rPr lang="sk-SK" sz="1900" dirty="0" err="1">
                <a:solidFill>
                  <a:schemeClr val="accent1"/>
                </a:solidFill>
              </a:rPr>
              <a:t>practice</a:t>
            </a:r>
            <a:endParaRPr lang="sk-SK" sz="1900" dirty="0">
              <a:solidFill>
                <a:schemeClr val="accent1"/>
              </a:solidFill>
            </a:endParaRPr>
          </a:p>
          <a:p>
            <a:pPr marL="457200" lvl="2"/>
            <a:endParaRPr lang="sk-SK" sz="1800" dirty="0">
              <a:solidFill>
                <a:schemeClr val="accent1"/>
              </a:solidFill>
            </a:endParaRPr>
          </a:p>
          <a:p>
            <a:pPr marL="0" lvl="2"/>
            <a:r>
              <a:rPr lang="sk-SK" sz="2400" i="1" dirty="0">
                <a:solidFill>
                  <a:schemeClr val="accent1"/>
                </a:solidFill>
              </a:rPr>
              <a:t>„Sekretariát zodpovedá za včasnosť poskytnutia informácií. </a:t>
            </a:r>
            <a:r>
              <a:rPr lang="sk-SK" sz="2400" b="1" i="1" dirty="0">
                <a:solidFill>
                  <a:schemeClr val="accent1"/>
                </a:solidFill>
              </a:rPr>
              <a:t>Lehoty sú spravidla 30 dní </a:t>
            </a:r>
            <a:r>
              <a:rPr lang="sk-SK" sz="2400" i="1" dirty="0">
                <a:solidFill>
                  <a:schemeClr val="accent1"/>
                </a:solidFill>
              </a:rPr>
              <a:t>od podania žiadosti. Ak vám nemocnica odmietne poskytnúť požadované informácie, môžete sa odvolať do  15 dní od doručenia rozhodnutia, resp. po uplynutí lehoty na vybavenie žiadosti, ak ju nemocnica nedodrží.“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accent1"/>
                </a:solidFill>
              </a:rPr>
              <a:t>Nemocnica Alexandra </a:t>
            </a:r>
            <a:r>
              <a:rPr lang="sk-SK" sz="1800" dirty="0" err="1">
                <a:solidFill>
                  <a:schemeClr val="accent1"/>
                </a:solidFill>
              </a:rPr>
              <a:t>Wintera</a:t>
            </a:r>
            <a:r>
              <a:rPr lang="sk-SK" sz="1800" dirty="0">
                <a:solidFill>
                  <a:schemeClr val="accent1"/>
                </a:solidFill>
              </a:rPr>
              <a:t> Piešťany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sk-SK" sz="2000" dirty="0">
              <a:solidFill>
                <a:schemeClr val="accent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Informačná povinnosť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6008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9"/>
          <p:cNvSpPr txBox="1">
            <a:spLocks/>
          </p:cNvSpPr>
          <p:nvPr/>
        </p:nvSpPr>
        <p:spPr>
          <a:xfrm>
            <a:off x="251520" y="4221088"/>
            <a:ext cx="8640960" cy="1994024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75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+mj-lt"/>
                <a:cs typeface="Arial Narrow Bold"/>
              </a:rPr>
              <a:t>www.transparency.sk</a:t>
            </a: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latin typeface="+mj-lt"/>
                <a:cs typeface="Arial Narrow Bold"/>
              </a:rPr>
              <a:t>www.facebook.com/transparencysk</a:t>
            </a:r>
            <a:endParaRPr lang="sk-SK" sz="1600" dirty="0">
              <a:solidFill>
                <a:schemeClr val="bg1"/>
              </a:solidFill>
              <a:latin typeface="+mj-lt"/>
              <a:cs typeface="Arial Narrow Bold"/>
            </a:endParaRPr>
          </a:p>
          <a:p>
            <a:pPr marL="0" indent="0" algn="ctr">
              <a:buNone/>
            </a:pPr>
            <a:r>
              <a:rPr lang="sk-SK" sz="1600" dirty="0">
                <a:solidFill>
                  <a:schemeClr val="bg1"/>
                </a:solidFill>
                <a:latin typeface="+mj-lt"/>
                <a:cs typeface="Arial Narrow Bold"/>
              </a:rPr>
              <a:t>www.</a:t>
            </a:r>
            <a:r>
              <a:rPr lang="en-US" sz="1600" dirty="0">
                <a:solidFill>
                  <a:schemeClr val="bg1"/>
                </a:solidFill>
                <a:latin typeface="+mj-lt"/>
                <a:cs typeface="Arial Narrow Bold"/>
              </a:rPr>
              <a:t>transparency.blog.sme.sk/</a:t>
            </a:r>
          </a:p>
          <a:p>
            <a:pPr marL="0" indent="0" algn="ctr">
              <a:spcBef>
                <a:spcPts val="1488"/>
              </a:spcBef>
              <a:buNone/>
            </a:pPr>
            <a:r>
              <a:rPr lang="en-US" sz="1400" dirty="0">
                <a:solidFill>
                  <a:schemeClr val="bg1"/>
                </a:solidFill>
                <a:latin typeface="+mj-lt"/>
                <a:cs typeface="Arial Narrow Bold"/>
              </a:rPr>
              <a:t>© 201</a:t>
            </a:r>
            <a:r>
              <a:rPr lang="sk-SK" sz="1400" dirty="0">
                <a:solidFill>
                  <a:schemeClr val="bg1"/>
                </a:solidFill>
                <a:latin typeface="+mj-lt"/>
                <a:cs typeface="Arial Narrow Bold"/>
              </a:rPr>
              <a:t>6</a:t>
            </a:r>
            <a:r>
              <a:rPr lang="en-US" sz="1400" dirty="0">
                <a:solidFill>
                  <a:schemeClr val="bg1"/>
                </a:solidFill>
                <a:latin typeface="+mj-lt"/>
                <a:cs typeface="Arial Narrow Bold"/>
              </a:rPr>
              <a:t> </a:t>
            </a:r>
            <a:r>
              <a:rPr lang="sk-SK" sz="1400" dirty="0" err="1">
                <a:solidFill>
                  <a:schemeClr val="bg1"/>
                </a:solidFill>
                <a:latin typeface="+mj-lt"/>
                <a:cs typeface="Arial Narrow Bold"/>
              </a:rPr>
              <a:t>Transparency</a:t>
            </a:r>
            <a:r>
              <a:rPr lang="sk-SK" sz="1400" dirty="0">
                <a:solidFill>
                  <a:schemeClr val="bg1"/>
                </a:solidFill>
                <a:latin typeface="+mj-lt"/>
                <a:cs typeface="Arial Narrow Bold"/>
              </a:rPr>
              <a:t> International Slov</a:t>
            </a:r>
            <a:r>
              <a:rPr lang="en-US" sz="1400" dirty="0" err="1">
                <a:solidFill>
                  <a:schemeClr val="bg1"/>
                </a:solidFill>
                <a:latin typeface="+mj-lt"/>
                <a:cs typeface="Arial Narrow Bold"/>
              </a:rPr>
              <a:t>ensko</a:t>
            </a:r>
            <a:endParaRPr lang="en-US" sz="1600" dirty="0">
              <a:solidFill>
                <a:schemeClr val="bg1"/>
              </a:solidFill>
              <a:latin typeface="+mj-lt"/>
              <a:cs typeface="Arial Narrow Bold"/>
            </a:endParaRP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50" y="1196752"/>
            <a:ext cx="4762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445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4738216"/>
          </a:xfrm>
        </p:spPr>
        <p:txBody>
          <a:bodyPr/>
          <a:lstStyle/>
          <a:p>
            <a:r>
              <a:rPr lang="en-US" sz="1400" b="1" i="1" dirty="0" err="1">
                <a:solidFill>
                  <a:schemeClr val="accent1"/>
                </a:solidFill>
              </a:rPr>
              <a:t>Čl</a:t>
            </a:r>
            <a:r>
              <a:rPr lang="en-US" sz="1400" b="1" i="1" dirty="0">
                <a:solidFill>
                  <a:schemeClr val="accent1"/>
                </a:solidFill>
              </a:rPr>
              <a:t>. 26</a:t>
            </a:r>
            <a:r>
              <a:rPr lang="sk-SK" sz="1400" b="1" i="1" dirty="0">
                <a:solidFill>
                  <a:schemeClr val="accent1"/>
                </a:solidFill>
              </a:rPr>
              <a:t> Ústavy:</a:t>
            </a: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1400" dirty="0" err="1">
                <a:solidFill>
                  <a:schemeClr val="accent1"/>
                </a:solidFill>
              </a:rPr>
              <a:t>Sloboda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prejavu</a:t>
            </a:r>
            <a:r>
              <a:rPr lang="en-US" sz="1400" dirty="0">
                <a:solidFill>
                  <a:schemeClr val="accent1"/>
                </a:solidFill>
              </a:rPr>
              <a:t> a </a:t>
            </a:r>
            <a:r>
              <a:rPr lang="en-US" sz="1400" b="1" dirty="0" err="1">
                <a:solidFill>
                  <a:schemeClr val="accent1"/>
                </a:solidFill>
              </a:rPr>
              <a:t>právo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na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informácie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sú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zaručené</a:t>
            </a:r>
            <a:r>
              <a:rPr lang="en-US" sz="1400" b="1" dirty="0">
                <a:solidFill>
                  <a:schemeClr val="accent1"/>
                </a:solidFill>
              </a:rPr>
              <a:t>.</a:t>
            </a:r>
            <a:endParaRPr lang="sk-SK" sz="1400" b="1" dirty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en-US" sz="1400" dirty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1400" dirty="0" err="1">
                <a:solidFill>
                  <a:schemeClr val="accent1"/>
                </a:solidFill>
              </a:rPr>
              <a:t>Každý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má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právo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vyjadrovať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svoje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názory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slovom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písmom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tlačou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obrazom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alebo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iným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spôsobom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ako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aj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slobodne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vyhľadávať</a:t>
            </a:r>
            <a:r>
              <a:rPr lang="en-US" sz="1400" b="1" dirty="0">
                <a:solidFill>
                  <a:schemeClr val="accent1"/>
                </a:solidFill>
              </a:rPr>
              <a:t>, </a:t>
            </a:r>
            <a:r>
              <a:rPr lang="en-US" sz="1400" b="1" dirty="0" err="1">
                <a:solidFill>
                  <a:schemeClr val="accent1"/>
                </a:solidFill>
              </a:rPr>
              <a:t>prijímať</a:t>
            </a:r>
            <a:r>
              <a:rPr lang="en-US" sz="1400" b="1" dirty="0">
                <a:solidFill>
                  <a:schemeClr val="accent1"/>
                </a:solidFill>
              </a:rPr>
              <a:t> a </a:t>
            </a:r>
            <a:r>
              <a:rPr lang="en-US" sz="1400" b="1" dirty="0" err="1">
                <a:solidFill>
                  <a:schemeClr val="accent1"/>
                </a:solidFill>
              </a:rPr>
              <a:t>rozširovať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idey</a:t>
            </a:r>
            <a:r>
              <a:rPr lang="en-US" sz="1400" b="1" dirty="0">
                <a:solidFill>
                  <a:schemeClr val="accent1"/>
                </a:solidFill>
              </a:rPr>
              <a:t> a </a:t>
            </a:r>
            <a:r>
              <a:rPr lang="en-US" sz="1400" b="1" dirty="0" err="1">
                <a:solidFill>
                  <a:schemeClr val="accent1"/>
                </a:solidFill>
              </a:rPr>
              <a:t>informácie</a:t>
            </a:r>
            <a:r>
              <a:rPr lang="en-US" sz="1400" dirty="0">
                <a:solidFill>
                  <a:schemeClr val="accent1"/>
                </a:solidFill>
              </a:rPr>
              <a:t> bez </a:t>
            </a:r>
            <a:r>
              <a:rPr lang="en-US" sz="1400" dirty="0" err="1">
                <a:solidFill>
                  <a:schemeClr val="accent1"/>
                </a:solidFill>
              </a:rPr>
              <a:t>ohľadu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na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hranice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štátu</a:t>
            </a:r>
            <a:r>
              <a:rPr lang="en-US" sz="1400" dirty="0">
                <a:solidFill>
                  <a:schemeClr val="accent1"/>
                </a:solidFill>
              </a:rPr>
              <a:t>. </a:t>
            </a:r>
            <a:r>
              <a:rPr lang="en-US" sz="1400" dirty="0" err="1">
                <a:solidFill>
                  <a:schemeClr val="accent1"/>
                </a:solidFill>
              </a:rPr>
              <a:t>Vydávanie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tlače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nepodlieha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povoľovaciemu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konaniu</a:t>
            </a:r>
            <a:r>
              <a:rPr lang="en-US" sz="1400" dirty="0">
                <a:solidFill>
                  <a:schemeClr val="accent1"/>
                </a:solidFill>
              </a:rPr>
              <a:t>. </a:t>
            </a:r>
            <a:r>
              <a:rPr lang="en-US" sz="1400" dirty="0" err="1">
                <a:solidFill>
                  <a:schemeClr val="accent1"/>
                </a:solidFill>
              </a:rPr>
              <a:t>Podnikanie</a:t>
            </a:r>
            <a:r>
              <a:rPr lang="en-US" sz="1400" dirty="0">
                <a:solidFill>
                  <a:schemeClr val="accent1"/>
                </a:solidFill>
              </a:rPr>
              <a:t> v </a:t>
            </a:r>
            <a:r>
              <a:rPr lang="en-US" sz="1400" dirty="0" err="1">
                <a:solidFill>
                  <a:schemeClr val="accent1"/>
                </a:solidFill>
              </a:rPr>
              <a:t>odbore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rozhlasu</a:t>
            </a:r>
            <a:r>
              <a:rPr lang="en-US" sz="1400" dirty="0">
                <a:solidFill>
                  <a:schemeClr val="accent1"/>
                </a:solidFill>
              </a:rPr>
              <a:t> a </a:t>
            </a:r>
            <a:r>
              <a:rPr lang="en-US" sz="1400" dirty="0" err="1">
                <a:solidFill>
                  <a:schemeClr val="accent1"/>
                </a:solidFill>
              </a:rPr>
              <a:t>televízie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sa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môže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viazať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na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povolenie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štátu</a:t>
            </a:r>
            <a:r>
              <a:rPr lang="en-US" sz="1400" dirty="0">
                <a:solidFill>
                  <a:schemeClr val="accent1"/>
                </a:solidFill>
              </a:rPr>
              <a:t>. </a:t>
            </a:r>
            <a:r>
              <a:rPr lang="en-US" sz="1400" dirty="0" err="1">
                <a:solidFill>
                  <a:schemeClr val="accent1"/>
                </a:solidFill>
              </a:rPr>
              <a:t>Podmienky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ustanoví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zákon</a:t>
            </a:r>
            <a:r>
              <a:rPr lang="en-US" sz="1400" dirty="0">
                <a:solidFill>
                  <a:schemeClr val="accent1"/>
                </a:solidFill>
              </a:rPr>
              <a:t>.</a:t>
            </a:r>
            <a:endParaRPr lang="sk-SK" sz="1400" dirty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en-US" sz="1400" dirty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1400" dirty="0" err="1">
                <a:solidFill>
                  <a:schemeClr val="accent1"/>
                </a:solidFill>
              </a:rPr>
              <a:t>Cenzúra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sa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zakazuje</a:t>
            </a:r>
            <a:r>
              <a:rPr lang="en-US" sz="1400" dirty="0">
                <a:solidFill>
                  <a:schemeClr val="accent1"/>
                </a:solidFill>
              </a:rPr>
              <a:t>.</a:t>
            </a:r>
            <a:endParaRPr lang="sk-SK" sz="1400" dirty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en-US" sz="1400" dirty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1400" dirty="0" err="1">
                <a:solidFill>
                  <a:schemeClr val="accent1"/>
                </a:solidFill>
              </a:rPr>
              <a:t>Slobodu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prejavu</a:t>
            </a:r>
            <a:r>
              <a:rPr lang="en-US" sz="1400" dirty="0">
                <a:solidFill>
                  <a:schemeClr val="accent1"/>
                </a:solidFill>
              </a:rPr>
              <a:t> a </a:t>
            </a:r>
            <a:r>
              <a:rPr lang="en-US" sz="1400" b="1" dirty="0" err="1">
                <a:solidFill>
                  <a:schemeClr val="accent1"/>
                </a:solidFill>
              </a:rPr>
              <a:t>právo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vyhľadávať</a:t>
            </a:r>
            <a:r>
              <a:rPr lang="en-US" sz="1400" b="1" dirty="0">
                <a:solidFill>
                  <a:schemeClr val="accent1"/>
                </a:solidFill>
              </a:rPr>
              <a:t> a </a:t>
            </a:r>
            <a:r>
              <a:rPr lang="en-US" sz="1400" b="1" dirty="0" err="1">
                <a:solidFill>
                  <a:schemeClr val="accent1"/>
                </a:solidFill>
              </a:rPr>
              <a:t>šíriť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informácie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možno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obmedziť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zákonom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ak</a:t>
            </a:r>
            <a:r>
              <a:rPr lang="en-US" sz="1400" dirty="0">
                <a:solidFill>
                  <a:schemeClr val="accent1"/>
                </a:solidFill>
              </a:rPr>
              <a:t> ide o </a:t>
            </a:r>
            <a:r>
              <a:rPr lang="en-US" sz="1400" b="1" dirty="0" err="1">
                <a:solidFill>
                  <a:schemeClr val="accent1"/>
                </a:solidFill>
              </a:rPr>
              <a:t>opatrenia</a:t>
            </a:r>
            <a:r>
              <a:rPr lang="en-US" sz="1400" b="1" dirty="0">
                <a:solidFill>
                  <a:schemeClr val="accent1"/>
                </a:solidFill>
              </a:rPr>
              <a:t> v </a:t>
            </a:r>
            <a:r>
              <a:rPr lang="en-US" sz="1400" b="1" dirty="0" err="1">
                <a:solidFill>
                  <a:schemeClr val="accent1"/>
                </a:solidFill>
              </a:rPr>
              <a:t>demokratickej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spoločnosti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nevyhnutné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na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ochranu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práv</a:t>
            </a:r>
            <a:r>
              <a:rPr lang="en-US" sz="1400" dirty="0">
                <a:solidFill>
                  <a:schemeClr val="accent1"/>
                </a:solidFill>
              </a:rPr>
              <a:t> a </a:t>
            </a:r>
            <a:r>
              <a:rPr lang="en-US" sz="1400" dirty="0" err="1">
                <a:solidFill>
                  <a:schemeClr val="accent1"/>
                </a:solidFill>
              </a:rPr>
              <a:t>slobôd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iných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bezpečnosť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štátu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verejného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poriadku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ochranu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verejného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zdravia</a:t>
            </a:r>
            <a:r>
              <a:rPr lang="en-US" sz="1400" dirty="0">
                <a:solidFill>
                  <a:schemeClr val="accent1"/>
                </a:solidFill>
              </a:rPr>
              <a:t> a </a:t>
            </a:r>
            <a:r>
              <a:rPr lang="en-US" sz="1400" dirty="0" err="1">
                <a:solidFill>
                  <a:schemeClr val="accent1"/>
                </a:solidFill>
              </a:rPr>
              <a:t>mravnosti</a:t>
            </a:r>
            <a:r>
              <a:rPr lang="en-US" sz="1400" dirty="0">
                <a:solidFill>
                  <a:schemeClr val="accent1"/>
                </a:solidFill>
              </a:rPr>
              <a:t>.</a:t>
            </a:r>
            <a:endParaRPr lang="sk-SK" sz="1400" dirty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en-US" sz="1400" dirty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1400" b="1" dirty="0" err="1">
                <a:solidFill>
                  <a:schemeClr val="accent1"/>
                </a:solidFill>
              </a:rPr>
              <a:t>Orgány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verejnej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moci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majú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povinnosť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primeraným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spôsobom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poskytovať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informácie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dirty="0">
                <a:solidFill>
                  <a:schemeClr val="accent1"/>
                </a:solidFill>
              </a:rPr>
              <a:t>o </a:t>
            </a:r>
            <a:r>
              <a:rPr lang="en-US" sz="1400" dirty="0" err="1">
                <a:solidFill>
                  <a:schemeClr val="accent1"/>
                </a:solidFill>
              </a:rPr>
              <a:t>svojej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činnosti</a:t>
            </a:r>
            <a:r>
              <a:rPr lang="en-US" sz="1400" dirty="0">
                <a:solidFill>
                  <a:schemeClr val="accent1"/>
                </a:solidFill>
              </a:rPr>
              <a:t> v </a:t>
            </a:r>
            <a:r>
              <a:rPr lang="en-US" sz="1400" dirty="0" err="1">
                <a:solidFill>
                  <a:schemeClr val="accent1"/>
                </a:solidFill>
              </a:rPr>
              <a:t>štátnom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jazyku</a:t>
            </a:r>
            <a:r>
              <a:rPr lang="en-US" sz="1400" dirty="0">
                <a:solidFill>
                  <a:schemeClr val="accent1"/>
                </a:solidFill>
              </a:rPr>
              <a:t>. </a:t>
            </a:r>
            <a:r>
              <a:rPr lang="en-US" sz="1400" dirty="0" err="1">
                <a:solidFill>
                  <a:schemeClr val="accent1"/>
                </a:solidFill>
              </a:rPr>
              <a:t>Podmienky</a:t>
            </a:r>
            <a:r>
              <a:rPr lang="en-US" sz="1400" dirty="0">
                <a:solidFill>
                  <a:schemeClr val="accent1"/>
                </a:solidFill>
              </a:rPr>
              <a:t> a </a:t>
            </a:r>
            <a:r>
              <a:rPr lang="en-US" sz="1400" dirty="0" err="1">
                <a:solidFill>
                  <a:schemeClr val="accent1"/>
                </a:solidFill>
              </a:rPr>
              <a:t>spôsob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vykonania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ustanoví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zákon</a:t>
            </a:r>
            <a:r>
              <a:rPr lang="en-US" sz="1400" dirty="0">
                <a:solidFill>
                  <a:schemeClr val="accent1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n-lt"/>
              </a:rPr>
              <a:t>Právo na informácie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959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4738216"/>
          </a:xfrm>
        </p:spPr>
        <p:txBody>
          <a:bodyPr/>
          <a:lstStyle/>
          <a:p>
            <a:r>
              <a:rPr lang="en-US" sz="1400" b="1" i="1" dirty="0" err="1">
                <a:solidFill>
                  <a:schemeClr val="accent1"/>
                </a:solidFill>
              </a:rPr>
              <a:t>Článok</a:t>
            </a:r>
            <a:r>
              <a:rPr lang="en-US" sz="1400" b="1" i="1" dirty="0">
                <a:solidFill>
                  <a:schemeClr val="accent1"/>
                </a:solidFill>
              </a:rPr>
              <a:t> 10</a:t>
            </a:r>
            <a:r>
              <a:rPr lang="sk-SK" sz="1400" b="1" i="1" dirty="0">
                <a:solidFill>
                  <a:schemeClr val="accent1"/>
                </a:solidFill>
              </a:rPr>
              <a:t> Dohovoru o ochrane ľudských práv a slobôd</a:t>
            </a:r>
            <a:endParaRPr lang="en-US" sz="1400" b="1" i="1" dirty="0">
              <a:solidFill>
                <a:schemeClr val="accent1"/>
              </a:solidFill>
            </a:endParaRPr>
          </a:p>
          <a:p>
            <a:endParaRPr lang="sk-SK" sz="1400" b="1" dirty="0">
              <a:solidFill>
                <a:schemeClr val="accent1"/>
              </a:solidFill>
            </a:endParaRPr>
          </a:p>
          <a:p>
            <a:r>
              <a:rPr lang="en-US" sz="1400" b="1" dirty="0" err="1">
                <a:solidFill>
                  <a:schemeClr val="accent1"/>
                </a:solidFill>
              </a:rPr>
              <a:t>Sloboda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prejavu</a:t>
            </a:r>
            <a:endParaRPr lang="sk-SK" sz="1400" b="1" dirty="0">
              <a:solidFill>
                <a:schemeClr val="accent1"/>
              </a:solidFill>
            </a:endParaRP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1400" dirty="0" err="1">
                <a:solidFill>
                  <a:schemeClr val="accent1"/>
                </a:solidFill>
              </a:rPr>
              <a:t>Každý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má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právo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na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slobodu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prejavu</a:t>
            </a:r>
            <a:r>
              <a:rPr lang="en-US" sz="1400" dirty="0">
                <a:solidFill>
                  <a:schemeClr val="accent1"/>
                </a:solidFill>
              </a:rPr>
              <a:t>. Toto </a:t>
            </a:r>
            <a:r>
              <a:rPr lang="en-US" sz="1400" dirty="0" err="1">
                <a:solidFill>
                  <a:schemeClr val="accent1"/>
                </a:solidFill>
              </a:rPr>
              <a:t>právo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zahŕňa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slobodu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zastávať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názory</a:t>
            </a:r>
            <a:r>
              <a:rPr lang="en-US" sz="1400" dirty="0">
                <a:solidFill>
                  <a:schemeClr val="accent1"/>
                </a:solidFill>
              </a:rPr>
              <a:t> a </a:t>
            </a:r>
            <a:r>
              <a:rPr lang="en-US" sz="1400" b="1" dirty="0" err="1">
                <a:solidFill>
                  <a:schemeClr val="accent1"/>
                </a:solidFill>
              </a:rPr>
              <a:t>prijímať</a:t>
            </a:r>
            <a:r>
              <a:rPr lang="en-US" sz="1400" b="1" dirty="0">
                <a:solidFill>
                  <a:schemeClr val="accent1"/>
                </a:solidFill>
              </a:rPr>
              <a:t> a </a:t>
            </a:r>
            <a:r>
              <a:rPr lang="en-US" sz="1400" b="1" dirty="0" err="1">
                <a:solidFill>
                  <a:schemeClr val="accent1"/>
                </a:solidFill>
              </a:rPr>
              <a:t>rozširovať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informácie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alebo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myšlienky</a:t>
            </a:r>
            <a:r>
              <a:rPr lang="en-US" sz="1400" dirty="0">
                <a:solidFill>
                  <a:schemeClr val="accent1"/>
                </a:solidFill>
              </a:rPr>
              <a:t> bez </a:t>
            </a:r>
            <a:r>
              <a:rPr lang="en-US" sz="1400" dirty="0" err="1">
                <a:solidFill>
                  <a:schemeClr val="accent1"/>
                </a:solidFill>
              </a:rPr>
              <a:t>zasahovania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štátnych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orgánov</a:t>
            </a:r>
            <a:r>
              <a:rPr lang="en-US" sz="1400" dirty="0">
                <a:solidFill>
                  <a:schemeClr val="accent1"/>
                </a:solidFill>
              </a:rPr>
              <a:t> a bez </a:t>
            </a:r>
            <a:r>
              <a:rPr lang="en-US" sz="1400" dirty="0" err="1">
                <a:solidFill>
                  <a:schemeClr val="accent1"/>
                </a:solidFill>
              </a:rPr>
              <a:t>ohľadu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na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hranice</a:t>
            </a:r>
            <a:r>
              <a:rPr lang="en-US" sz="1400" dirty="0">
                <a:solidFill>
                  <a:schemeClr val="accent1"/>
                </a:solidFill>
              </a:rPr>
              <a:t>. </a:t>
            </a:r>
            <a:r>
              <a:rPr lang="en-US" sz="1400" dirty="0" err="1">
                <a:solidFill>
                  <a:schemeClr val="accent1"/>
                </a:solidFill>
              </a:rPr>
              <a:t>Tento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článok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nebráni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štátom</a:t>
            </a:r>
            <a:r>
              <a:rPr lang="en-US" sz="1400" dirty="0">
                <a:solidFill>
                  <a:schemeClr val="accent1"/>
                </a:solidFill>
              </a:rPr>
              <a:t>, aby </a:t>
            </a:r>
            <a:r>
              <a:rPr lang="en-US" sz="1400" dirty="0" err="1">
                <a:solidFill>
                  <a:schemeClr val="accent1"/>
                </a:solidFill>
              </a:rPr>
              <a:t>vyžadovali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udeľovanie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povolení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rozhlasovým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televíznym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alebo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filmovým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spoločnostiam</a:t>
            </a:r>
            <a:r>
              <a:rPr lang="en-US" sz="1400" dirty="0">
                <a:solidFill>
                  <a:schemeClr val="accent1"/>
                </a:solidFill>
              </a:rPr>
              <a:t>.</a:t>
            </a:r>
          </a:p>
          <a:p>
            <a:pPr marL="342900" indent="-342900">
              <a:buFont typeface="+mj-lt"/>
              <a:buAutoNum type="arabicParenR"/>
            </a:pPr>
            <a:endParaRPr lang="en-US" sz="1400" b="1" dirty="0">
              <a:solidFill>
                <a:schemeClr val="accent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1400" dirty="0" err="1">
                <a:solidFill>
                  <a:schemeClr val="accent1"/>
                </a:solidFill>
              </a:rPr>
              <a:t>Výkon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týchto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slobôd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pretože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zahŕňa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aj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povinnosti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aj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zodpovednosť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b="1" dirty="0" err="1">
                <a:solidFill>
                  <a:schemeClr val="accent1"/>
                </a:solidFill>
              </a:rPr>
              <a:t>môže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podliehať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takým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formalitám</a:t>
            </a:r>
            <a:r>
              <a:rPr lang="en-US" sz="1400" b="1" dirty="0">
                <a:solidFill>
                  <a:schemeClr val="accent1"/>
                </a:solidFill>
              </a:rPr>
              <a:t>, </a:t>
            </a:r>
            <a:r>
              <a:rPr lang="en-US" sz="1400" b="1" dirty="0" err="1">
                <a:solidFill>
                  <a:schemeClr val="accent1"/>
                </a:solidFill>
              </a:rPr>
              <a:t>podmienkam</a:t>
            </a:r>
            <a:r>
              <a:rPr lang="en-US" sz="1400" b="1" dirty="0">
                <a:solidFill>
                  <a:schemeClr val="accent1"/>
                </a:solidFill>
              </a:rPr>
              <a:t>, </a:t>
            </a:r>
            <a:r>
              <a:rPr lang="en-US" sz="1400" b="1" dirty="0" err="1">
                <a:solidFill>
                  <a:schemeClr val="accent1"/>
                </a:solidFill>
              </a:rPr>
              <a:t>obmedzeniam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alebo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sankciám</a:t>
            </a:r>
            <a:r>
              <a:rPr lang="en-US" sz="1400" b="1" dirty="0">
                <a:solidFill>
                  <a:schemeClr val="accent1"/>
                </a:solidFill>
              </a:rPr>
              <a:t>, </a:t>
            </a:r>
            <a:r>
              <a:rPr lang="en-US" sz="1400" b="1" dirty="0" err="1">
                <a:solidFill>
                  <a:schemeClr val="accent1"/>
                </a:solidFill>
              </a:rPr>
              <a:t>ktoré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ustanovuje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zákon</a:t>
            </a:r>
            <a:r>
              <a:rPr lang="en-US" sz="1400" b="1" dirty="0">
                <a:solidFill>
                  <a:schemeClr val="accent1"/>
                </a:solidFill>
              </a:rPr>
              <a:t> a </a:t>
            </a:r>
            <a:r>
              <a:rPr lang="en-US" sz="1400" b="1" dirty="0" err="1">
                <a:solidFill>
                  <a:schemeClr val="accent1"/>
                </a:solidFill>
              </a:rPr>
              <a:t>ktoré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sú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nevyhnutné</a:t>
            </a:r>
            <a:r>
              <a:rPr lang="en-US" sz="1400" b="1" dirty="0">
                <a:solidFill>
                  <a:schemeClr val="accent1"/>
                </a:solidFill>
              </a:rPr>
              <a:t> v </a:t>
            </a:r>
            <a:r>
              <a:rPr lang="en-US" sz="1400" b="1" dirty="0" err="1">
                <a:solidFill>
                  <a:schemeClr val="accent1"/>
                </a:solidFill>
              </a:rPr>
              <a:t>demokratickej</a:t>
            </a:r>
            <a:r>
              <a:rPr lang="en-US" sz="1400" b="1" dirty="0">
                <a:solidFill>
                  <a:schemeClr val="accent1"/>
                </a:solidFill>
              </a:rPr>
              <a:t> </a:t>
            </a:r>
            <a:r>
              <a:rPr lang="en-US" sz="1400" b="1" dirty="0" err="1">
                <a:solidFill>
                  <a:schemeClr val="accent1"/>
                </a:solidFill>
              </a:rPr>
              <a:t>spoločnosti</a:t>
            </a:r>
            <a:r>
              <a:rPr lang="en-US" sz="1400" dirty="0">
                <a:solidFill>
                  <a:schemeClr val="accent1"/>
                </a:solidFill>
              </a:rPr>
              <a:t> v </a:t>
            </a:r>
            <a:r>
              <a:rPr lang="en-US" sz="1400" dirty="0" err="1">
                <a:solidFill>
                  <a:schemeClr val="accent1"/>
                </a:solidFill>
              </a:rPr>
              <a:t>záujme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národnej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bezpečnosti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územnej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celistvosti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alebo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verejnej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bezpečnosti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predchádzania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nepokojom</a:t>
            </a:r>
            <a:r>
              <a:rPr lang="en-US" sz="1400" dirty="0">
                <a:solidFill>
                  <a:schemeClr val="accent1"/>
                </a:solidFill>
              </a:rPr>
              <a:t> a </a:t>
            </a:r>
            <a:r>
              <a:rPr lang="en-US" sz="1400" dirty="0" err="1">
                <a:solidFill>
                  <a:schemeClr val="accent1"/>
                </a:solidFill>
              </a:rPr>
              <a:t>zločinnosti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ochrany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zdravia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alebo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morálky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ochrany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povesti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alebo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práv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iných</a:t>
            </a:r>
            <a:r>
              <a:rPr lang="en-US" sz="1400" dirty="0">
                <a:solidFill>
                  <a:schemeClr val="accent1"/>
                </a:solidFill>
              </a:rPr>
              <a:t>, </a:t>
            </a:r>
            <a:r>
              <a:rPr lang="en-US" sz="1400" dirty="0" err="1">
                <a:solidFill>
                  <a:schemeClr val="accent1"/>
                </a:solidFill>
              </a:rPr>
              <a:t>zabráneniu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úniku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dôverných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informácií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alebo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zachovania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autority</a:t>
            </a:r>
            <a:r>
              <a:rPr lang="en-US" sz="1400" dirty="0">
                <a:solidFill>
                  <a:schemeClr val="accent1"/>
                </a:solidFill>
              </a:rPr>
              <a:t> a </a:t>
            </a:r>
            <a:r>
              <a:rPr lang="en-US" sz="1400" dirty="0" err="1">
                <a:solidFill>
                  <a:schemeClr val="accent1"/>
                </a:solidFill>
              </a:rPr>
              <a:t>nestrannosti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súdnej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moci</a:t>
            </a:r>
            <a:r>
              <a:rPr lang="en-US" sz="1400" dirty="0">
                <a:solidFill>
                  <a:schemeClr val="accent1"/>
                </a:solidFill>
              </a:rPr>
              <a:t>.</a:t>
            </a:r>
          </a:p>
          <a:p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Právo na informácie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8672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4738216"/>
          </a:xfrm>
        </p:spPr>
        <p:txBody>
          <a:bodyPr/>
          <a:lstStyle/>
          <a:p>
            <a:r>
              <a:rPr lang="sk-SK" sz="1400" b="1" dirty="0">
                <a:solidFill>
                  <a:schemeClr val="accent1"/>
                </a:solidFill>
              </a:rPr>
              <a:t>Verejná kontrola štátnej moci</a:t>
            </a:r>
          </a:p>
          <a:p>
            <a:endParaRPr lang="sk-SK" sz="1400" dirty="0">
              <a:solidFill>
                <a:schemeClr val="accent1"/>
              </a:solidFill>
            </a:endParaRPr>
          </a:p>
          <a:p>
            <a:pPr algn="just"/>
            <a:r>
              <a:rPr lang="sk-SK" sz="1800" dirty="0">
                <a:solidFill>
                  <a:schemeClr val="accent1"/>
                </a:solidFill>
              </a:rPr>
              <a:t>„</a:t>
            </a:r>
            <a:r>
              <a:rPr lang="en-US" sz="1800" i="1" dirty="0" err="1">
                <a:solidFill>
                  <a:schemeClr val="accent1"/>
                </a:solidFill>
              </a:rPr>
              <a:t>Zmyslom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informovanosti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občanov</a:t>
            </a:r>
            <a:r>
              <a:rPr lang="en-US" sz="1800" i="1" dirty="0">
                <a:solidFill>
                  <a:schemeClr val="accent1"/>
                </a:solidFill>
              </a:rPr>
              <a:t> o </a:t>
            </a:r>
            <a:r>
              <a:rPr lang="en-US" sz="1800" i="1" dirty="0" err="1">
                <a:solidFill>
                  <a:schemeClr val="accent1"/>
                </a:solidFill>
              </a:rPr>
              <a:t>verejnej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moci</a:t>
            </a:r>
            <a:r>
              <a:rPr lang="en-US" sz="1800" i="1" dirty="0">
                <a:solidFill>
                  <a:schemeClr val="accent1"/>
                </a:solidFill>
              </a:rPr>
              <a:t> je pre </a:t>
            </a:r>
            <a:r>
              <a:rPr lang="en-US" sz="1800" i="1" dirty="0" err="1">
                <a:solidFill>
                  <a:schemeClr val="accent1"/>
                </a:solidFill>
              </a:rPr>
              <a:t>túto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moc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samu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esenciálnou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spätnou</a:t>
            </a:r>
            <a:r>
              <a:rPr lang="sk-SK" sz="1800" b="1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väzbou</a:t>
            </a:r>
            <a:r>
              <a:rPr lang="en-US" sz="1800" i="1" dirty="0">
                <a:solidFill>
                  <a:schemeClr val="accent1"/>
                </a:solidFill>
              </a:rPr>
              <a:t>, </a:t>
            </a:r>
            <a:r>
              <a:rPr lang="en-US" sz="1800" i="1" dirty="0" err="1">
                <a:solidFill>
                  <a:schemeClr val="accent1"/>
                </a:solidFill>
              </a:rPr>
              <a:t>kvalitatívnym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faktorom</a:t>
            </a:r>
            <a:r>
              <a:rPr lang="en-US" sz="1800" i="1" dirty="0">
                <a:solidFill>
                  <a:schemeClr val="accent1"/>
                </a:solidFill>
              </a:rPr>
              <a:t> a </a:t>
            </a:r>
            <a:r>
              <a:rPr lang="en-US" sz="1800" i="1" dirty="0" err="1">
                <a:solidFill>
                  <a:schemeClr val="accent1"/>
                </a:solidFill>
              </a:rPr>
              <a:t>zároveň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aj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poistkou</a:t>
            </a:r>
            <a:r>
              <a:rPr lang="en-US" sz="1800" b="1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proti</a:t>
            </a:r>
            <a:r>
              <a:rPr lang="en-US" sz="1800" b="1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jej</a:t>
            </a:r>
            <a:r>
              <a:rPr lang="en-US" sz="1800" b="1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zneužitiu</a:t>
            </a:r>
            <a:r>
              <a:rPr lang="en-US" sz="1800" i="1" dirty="0">
                <a:solidFill>
                  <a:schemeClr val="accent1"/>
                </a:solidFill>
              </a:rPr>
              <a:t>. </a:t>
            </a:r>
            <a:r>
              <a:rPr lang="en-US" sz="1800" i="1" dirty="0" err="1">
                <a:solidFill>
                  <a:schemeClr val="accent1"/>
                </a:solidFill>
              </a:rPr>
              <a:t>Ďalším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nepopierateľným</a:t>
            </a:r>
            <a:r>
              <a:rPr lang="sk-SK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významom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subjektívneho</a:t>
            </a:r>
            <a:r>
              <a:rPr lang="en-US" sz="1800" i="1" dirty="0">
                <a:solidFill>
                  <a:schemeClr val="accent1"/>
                </a:solidFill>
              </a:rPr>
              <a:t>, a </a:t>
            </a:r>
            <a:r>
              <a:rPr lang="en-US" sz="1800" i="1" dirty="0" err="1">
                <a:solidFill>
                  <a:schemeClr val="accent1"/>
                </a:solidFill>
              </a:rPr>
              <a:t>tým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aj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vynútiteľného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práva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na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informácie</a:t>
            </a:r>
            <a:r>
              <a:rPr lang="en-US" sz="1800" i="1" dirty="0">
                <a:solidFill>
                  <a:schemeClr val="accent1"/>
                </a:solidFill>
              </a:rPr>
              <a:t> je </a:t>
            </a:r>
            <a:r>
              <a:rPr lang="en-US" sz="1800" i="1" dirty="0" err="1">
                <a:solidFill>
                  <a:schemeClr val="accent1"/>
                </a:solidFill>
              </a:rPr>
              <a:t>jeho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funkcia</a:t>
            </a:r>
            <a:r>
              <a:rPr lang="sk-SK" sz="1800" b="1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kontrolná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vo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vzťahu</a:t>
            </a:r>
            <a:r>
              <a:rPr lang="en-US" sz="1800" i="1" dirty="0">
                <a:solidFill>
                  <a:schemeClr val="accent1"/>
                </a:solidFill>
              </a:rPr>
              <a:t> k </a:t>
            </a:r>
            <a:r>
              <a:rPr lang="en-US" sz="1800" i="1" dirty="0" err="1">
                <a:solidFill>
                  <a:schemeClr val="accent1"/>
                </a:solidFill>
              </a:rPr>
              <a:t>fungovaniu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verejnej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moci</a:t>
            </a:r>
            <a:r>
              <a:rPr lang="en-US" sz="1800" i="1" dirty="0">
                <a:solidFill>
                  <a:schemeClr val="accent1"/>
                </a:solidFill>
              </a:rPr>
              <a:t>. </a:t>
            </a:r>
            <a:r>
              <a:rPr lang="en-US" sz="1800" i="1" dirty="0" err="1">
                <a:solidFill>
                  <a:schemeClr val="accent1"/>
                </a:solidFill>
              </a:rPr>
              <a:t>Dostatočne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rozsiahly</a:t>
            </a:r>
            <a:r>
              <a:rPr lang="en-US" sz="1800" i="1" dirty="0">
                <a:solidFill>
                  <a:schemeClr val="accent1"/>
                </a:solidFill>
              </a:rPr>
              <a:t>, </a:t>
            </a:r>
            <a:r>
              <a:rPr lang="en-US" sz="1800" i="1" dirty="0" err="1">
                <a:solidFill>
                  <a:schemeClr val="accent1"/>
                </a:solidFill>
              </a:rPr>
              <a:t>jednoduchý</a:t>
            </a:r>
            <a:r>
              <a:rPr lang="en-US" sz="1800" i="1" dirty="0">
                <a:solidFill>
                  <a:schemeClr val="accent1"/>
                </a:solidFill>
              </a:rPr>
              <a:t> a </a:t>
            </a:r>
            <a:r>
              <a:rPr lang="en-US" sz="1800" i="1" dirty="0" err="1">
                <a:solidFill>
                  <a:schemeClr val="accent1"/>
                </a:solidFill>
              </a:rPr>
              <a:t>rýchly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prístup</a:t>
            </a:r>
            <a:r>
              <a:rPr lang="sk-SK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>
                <a:solidFill>
                  <a:schemeClr val="accent1"/>
                </a:solidFill>
              </a:rPr>
              <a:t>k </a:t>
            </a:r>
            <a:r>
              <a:rPr lang="en-US" sz="1800" i="1" dirty="0" err="1">
                <a:solidFill>
                  <a:schemeClr val="accent1"/>
                </a:solidFill>
              </a:rPr>
              <a:t>informáciam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má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tiež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priaznivý</a:t>
            </a:r>
            <a:r>
              <a:rPr lang="en-US" sz="1800" b="1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vplyv</a:t>
            </a:r>
            <a:r>
              <a:rPr lang="en-US" sz="1800" b="1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na</a:t>
            </a:r>
            <a:r>
              <a:rPr lang="en-US" sz="1800" b="1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dôveru</a:t>
            </a:r>
            <a:r>
              <a:rPr lang="en-US" sz="1800" b="1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občanov</a:t>
            </a:r>
            <a:r>
              <a:rPr lang="en-US" sz="1800" b="1" i="1" dirty="0">
                <a:solidFill>
                  <a:schemeClr val="accent1"/>
                </a:solidFill>
              </a:rPr>
              <a:t> v </a:t>
            </a:r>
            <a:r>
              <a:rPr lang="en-US" sz="1800" b="1" i="1" dirty="0" err="1">
                <a:solidFill>
                  <a:schemeClr val="accent1"/>
                </a:solidFill>
              </a:rPr>
              <a:t>demokratické</a:t>
            </a:r>
            <a:r>
              <a:rPr lang="en-US" sz="1800" b="1" i="1" dirty="0">
                <a:solidFill>
                  <a:schemeClr val="accent1"/>
                </a:solidFill>
              </a:rPr>
              <a:t> </a:t>
            </a:r>
            <a:r>
              <a:rPr lang="en-US" sz="1800" b="1" i="1" dirty="0" err="1">
                <a:solidFill>
                  <a:schemeClr val="accent1"/>
                </a:solidFill>
              </a:rPr>
              <a:t>inštitúcie</a:t>
            </a:r>
            <a:r>
              <a:rPr lang="en-US" sz="1800" i="1" dirty="0">
                <a:solidFill>
                  <a:schemeClr val="accent1"/>
                </a:solidFill>
              </a:rPr>
              <a:t> a </a:t>
            </a:r>
            <a:r>
              <a:rPr lang="en-US" sz="1800" i="1" dirty="0" err="1">
                <a:solidFill>
                  <a:schemeClr val="accent1"/>
                </a:solidFill>
              </a:rPr>
              <a:t>na</a:t>
            </a:r>
            <a:r>
              <a:rPr lang="sk-SK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ich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ochotu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podielať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sa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na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verejnom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živote</a:t>
            </a:r>
            <a:r>
              <a:rPr lang="en-US" sz="1800" i="1" dirty="0">
                <a:solidFill>
                  <a:schemeClr val="accent1"/>
                </a:solidFill>
              </a:rPr>
              <a:t>. </a:t>
            </a:r>
            <a:r>
              <a:rPr lang="en-US" sz="1800" i="1" dirty="0" err="1">
                <a:solidFill>
                  <a:schemeClr val="accent1"/>
                </a:solidFill>
              </a:rPr>
              <a:t>Situácie</a:t>
            </a:r>
            <a:r>
              <a:rPr lang="en-US" sz="1800" i="1" dirty="0">
                <a:solidFill>
                  <a:schemeClr val="accent1"/>
                </a:solidFill>
              </a:rPr>
              <a:t>, </a:t>
            </a:r>
            <a:r>
              <a:rPr lang="en-US" sz="1800" i="1" dirty="0" err="1">
                <a:solidFill>
                  <a:schemeClr val="accent1"/>
                </a:solidFill>
              </a:rPr>
              <a:t>kedy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samotné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získavanie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podkladových</a:t>
            </a:r>
            <a:r>
              <a:rPr lang="sk-SK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informáciií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robí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občanom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problémy</a:t>
            </a:r>
            <a:r>
              <a:rPr lang="en-US" sz="1800" i="1" dirty="0">
                <a:solidFill>
                  <a:schemeClr val="accent1"/>
                </a:solidFill>
              </a:rPr>
              <a:t>, </a:t>
            </a:r>
            <a:r>
              <a:rPr lang="en-US" sz="1800" i="1" dirty="0" err="1">
                <a:solidFill>
                  <a:schemeClr val="accent1"/>
                </a:solidFill>
              </a:rPr>
              <a:t>sú</a:t>
            </a:r>
            <a:r>
              <a:rPr lang="en-US" sz="1800" i="1" dirty="0">
                <a:solidFill>
                  <a:schemeClr val="accent1"/>
                </a:solidFill>
              </a:rPr>
              <a:t> pre </a:t>
            </a:r>
            <a:r>
              <a:rPr lang="en-US" sz="1800" i="1" dirty="0" err="1">
                <a:solidFill>
                  <a:schemeClr val="accent1"/>
                </a:solidFill>
              </a:rPr>
              <a:t>nich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demotivujúce</a:t>
            </a:r>
            <a:r>
              <a:rPr lang="en-US" sz="1800" i="1" dirty="0">
                <a:solidFill>
                  <a:schemeClr val="accent1"/>
                </a:solidFill>
              </a:rPr>
              <a:t>, </a:t>
            </a:r>
            <a:r>
              <a:rPr lang="en-US" sz="1800" i="1" dirty="0" err="1">
                <a:solidFill>
                  <a:schemeClr val="accent1"/>
                </a:solidFill>
              </a:rPr>
              <a:t>pretože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tým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nadobúdajú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pocit</a:t>
            </a:r>
            <a:r>
              <a:rPr lang="sk-SK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nemožnosti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účinne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ovplyvniť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správu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vecí</a:t>
            </a:r>
            <a:r>
              <a:rPr lang="en-US" sz="1800" i="1" dirty="0">
                <a:solidFill>
                  <a:schemeClr val="accent1"/>
                </a:solidFill>
              </a:rPr>
              <a:t> </a:t>
            </a:r>
            <a:r>
              <a:rPr lang="en-US" sz="1800" i="1" dirty="0" err="1">
                <a:solidFill>
                  <a:schemeClr val="accent1"/>
                </a:solidFill>
              </a:rPr>
              <a:t>verejných</a:t>
            </a:r>
            <a:r>
              <a:rPr lang="sk-SK" sz="1800" i="1" dirty="0">
                <a:solidFill>
                  <a:schemeClr val="accent1"/>
                </a:solidFill>
              </a:rPr>
              <a:t>.“</a:t>
            </a:r>
          </a:p>
          <a:p>
            <a:endParaRPr lang="sk-SK" sz="1400" i="1" dirty="0">
              <a:solidFill>
                <a:schemeClr val="accent1"/>
              </a:solidFill>
            </a:endParaRPr>
          </a:p>
          <a:p>
            <a:r>
              <a:rPr lang="sk-SK" sz="1400" dirty="0">
                <a:solidFill>
                  <a:schemeClr val="accent1"/>
                </a:solidFill>
              </a:rPr>
              <a:t>Rozsudok NS SR z 15. 12. 2011, </a:t>
            </a:r>
            <a:r>
              <a:rPr lang="sk-SK" sz="1400" dirty="0" err="1">
                <a:solidFill>
                  <a:schemeClr val="accent1"/>
                </a:solidFill>
              </a:rPr>
              <a:t>sp</a:t>
            </a:r>
            <a:r>
              <a:rPr lang="sk-SK" sz="1400" dirty="0">
                <a:solidFill>
                  <a:schemeClr val="accent1"/>
                </a:solidFill>
              </a:rPr>
              <a:t>. zn. 5 </a:t>
            </a:r>
            <a:r>
              <a:rPr lang="sk-SK" sz="1400" dirty="0" err="1">
                <a:solidFill>
                  <a:schemeClr val="accent1"/>
                </a:solidFill>
              </a:rPr>
              <a:t>Sži</a:t>
            </a:r>
            <a:r>
              <a:rPr lang="sk-SK" sz="1400" dirty="0">
                <a:solidFill>
                  <a:schemeClr val="accent1"/>
                </a:solidFill>
              </a:rPr>
              <a:t> 1/2011</a:t>
            </a:r>
          </a:p>
          <a:p>
            <a:endParaRPr lang="sk-SK" sz="1400" dirty="0">
              <a:solidFill>
                <a:schemeClr val="accent1"/>
              </a:solidFill>
            </a:endParaRPr>
          </a:p>
          <a:p>
            <a:endParaRPr lang="sk-SK" sz="1400" dirty="0">
              <a:solidFill>
                <a:schemeClr val="accent1"/>
              </a:solidFill>
            </a:endParaRPr>
          </a:p>
          <a:p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Účel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4143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473821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accent1"/>
                </a:solidFill>
              </a:rPr>
              <a:t>Zákon č. 211/2000 Z. z.</a:t>
            </a:r>
            <a:r>
              <a:rPr lang="sk-SK" sz="1600" b="1" dirty="0">
                <a:solidFill>
                  <a:schemeClr val="accent1"/>
                </a:solidFill>
              </a:rPr>
              <a:t> o slobodnom prístupe k informáciám </a:t>
            </a:r>
            <a:r>
              <a:rPr lang="sk-SK" sz="1600" dirty="0">
                <a:solidFill>
                  <a:schemeClr val="accent1"/>
                </a:solidFill>
              </a:rPr>
              <a:t>a o zmene a doplnení niektorých zákonov (zákon o slobode informácií)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accent1"/>
                </a:solidFill>
              </a:rPr>
              <a:t>všeobecná úprava realizácie práva na informácie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k-SK" sz="16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accent1"/>
                </a:solidFill>
              </a:rPr>
              <a:t>Zákon č. 71/1967 Zb.</a:t>
            </a:r>
            <a:r>
              <a:rPr lang="sk-SK" sz="1600" b="1" dirty="0">
                <a:solidFill>
                  <a:schemeClr val="accent1"/>
                </a:solidFill>
              </a:rPr>
              <a:t> o správnom konaní </a:t>
            </a:r>
            <a:r>
              <a:rPr lang="sk-SK" sz="1600" dirty="0">
                <a:solidFill>
                  <a:schemeClr val="accent1"/>
                </a:solidFill>
              </a:rPr>
              <a:t>(správny poriadok)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accent1"/>
                </a:solidFill>
              </a:rPr>
              <a:t>úprava niektorých procesných otázok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k-SK" sz="16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accent1"/>
                </a:solidFill>
              </a:rPr>
              <a:t>Zvláštne zákony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accent1"/>
                </a:solidFill>
              </a:rPr>
              <a:t>katastrálny zákon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accent1"/>
                </a:solidFill>
              </a:rPr>
              <a:t>zákon o verejnom obstarávaní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accent1"/>
                </a:solidFill>
              </a:rPr>
              <a:t>procesné predpisy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accent1"/>
                </a:solidFill>
              </a:rPr>
              <a:t>zákon o súdoch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accent1"/>
                </a:solidFill>
              </a:rPr>
              <a:t>zákon o poskytovaní zdravotnej starostlivosti</a:t>
            </a:r>
          </a:p>
          <a:p>
            <a:pPr lvl="1"/>
            <a:endParaRPr lang="sk-SK" sz="1600" dirty="0">
              <a:solidFill>
                <a:schemeClr val="accent1"/>
              </a:solidFill>
            </a:endParaRPr>
          </a:p>
          <a:p>
            <a:pPr lvl="1"/>
            <a:endParaRPr lang="sk-SK" sz="1600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k-SK" sz="1400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Zákonná úprava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672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473821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mnoho neurčitých pojmov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informácia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zverejnenie X sprístupnenie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povinná osoba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lvl="1"/>
            <a:endParaRPr lang="sk-SK" sz="1600" dirty="0">
              <a:solidFill>
                <a:schemeClr val="accent1"/>
              </a:solidFill>
            </a:endParaRPr>
          </a:p>
          <a:p>
            <a:pPr lvl="1"/>
            <a:endParaRPr lang="sk-SK" sz="1600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k-SK" sz="1400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Základné pojmy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9536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4738216"/>
          </a:xfrm>
        </p:spPr>
        <p:txBody>
          <a:bodyPr/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pojem bez legálnej definície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akýkoľvek údaj či správa bez ohľadu na formu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dokument, zvukový záznam, video záznam, údaj z databázy, kópie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povinná osoba má informáciu k dispozícií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/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/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Informácia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88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40000" y="1484784"/>
            <a:ext cx="8120700" cy="4738216"/>
          </a:xfrm>
        </p:spPr>
        <p:txBody>
          <a:bodyPr/>
          <a:lstStyle/>
          <a:p>
            <a:pPr marL="0" lvl="2" algn="just"/>
            <a:r>
              <a:rPr lang="sk-SK" sz="2200" i="1" dirty="0">
                <a:solidFill>
                  <a:schemeClr val="accent1"/>
                </a:solidFill>
              </a:rPr>
              <a:t>„Obsahom základného práva na informácie nie je právo dostávať informácie podľa predstáv a očakávaní sťažovateľa.“</a:t>
            </a:r>
          </a:p>
          <a:p>
            <a:pPr marL="0" lvl="1"/>
            <a:r>
              <a:rPr lang="sk-SK" sz="1600" dirty="0">
                <a:solidFill>
                  <a:schemeClr val="accent1"/>
                </a:solidFill>
              </a:rPr>
              <a:t>Nález Ústavného súdu z 1.10.2003, </a:t>
            </a:r>
            <a:r>
              <a:rPr lang="sk-SK" sz="1600" dirty="0" err="1">
                <a:solidFill>
                  <a:schemeClr val="accent1"/>
                </a:solidFill>
              </a:rPr>
              <a:t>sp</a:t>
            </a:r>
            <a:r>
              <a:rPr lang="sk-SK" sz="1600" dirty="0">
                <a:solidFill>
                  <a:schemeClr val="accent1"/>
                </a:solidFill>
              </a:rPr>
              <a:t>. zn. II ÚS 184/03</a:t>
            </a:r>
          </a:p>
          <a:p>
            <a:pPr marL="0" lvl="1"/>
            <a:endParaRPr lang="sk-SK" sz="16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chemeClr val="accent1"/>
                </a:solidFill>
              </a:rPr>
              <a:t>Informáciou nie je:</a:t>
            </a:r>
          </a:p>
          <a:p>
            <a:pPr marL="742950" lvl="3" indent="-285750">
              <a:buFont typeface="Arial" panose="020B0604020202020204" pitchFamily="34" charset="0"/>
              <a:buChar char="•"/>
            </a:pPr>
            <a:r>
              <a:rPr lang="sk-SK" sz="2100" dirty="0">
                <a:solidFill>
                  <a:schemeClr val="accent1"/>
                </a:solidFill>
              </a:rPr>
              <a:t>povinná osoba ňou nedisponuje</a:t>
            </a:r>
          </a:p>
          <a:p>
            <a:pPr marL="742950" lvl="3" indent="-285750">
              <a:buFont typeface="Arial" panose="020B0604020202020204" pitchFamily="34" charset="0"/>
              <a:buChar char="•"/>
            </a:pPr>
            <a:r>
              <a:rPr lang="sk-SK" sz="2100" dirty="0">
                <a:solidFill>
                  <a:schemeClr val="accent1"/>
                </a:solidFill>
              </a:rPr>
              <a:t>nová/neexistujúca informácia (nie je povinnosť vytvárať nové informácie)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sk-SK" sz="2200" dirty="0">
              <a:solidFill>
                <a:schemeClr val="accent1"/>
              </a:solidFill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sk-SK" sz="2200" dirty="0">
              <a:solidFill>
                <a:schemeClr val="accent1"/>
              </a:solidFill>
            </a:endParaRPr>
          </a:p>
          <a:p>
            <a:pPr marL="742950" lvl="3" indent="-285750">
              <a:buFont typeface="Arial" panose="020B0604020202020204" pitchFamily="34" charset="0"/>
              <a:buChar char="•"/>
            </a:pPr>
            <a:r>
              <a:rPr lang="sk-SK" sz="2100" dirty="0">
                <a:solidFill>
                  <a:schemeClr val="accent1"/>
                </a:solidFill>
              </a:rPr>
              <a:t>nezmyselná informácia (nepravdivá informácia)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/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/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Informácia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163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text 5"/>
          <p:cNvSpPr>
            <a:spLocks noGrp="1"/>
          </p:cNvSpPr>
          <p:nvPr>
            <p:ph type="body" sz="half" idx="17"/>
          </p:nvPr>
        </p:nvSpPr>
        <p:spPr>
          <a:xfrm>
            <a:off x="573609" y="1484784"/>
            <a:ext cx="3455936" cy="3953284"/>
          </a:xfrm>
        </p:spPr>
        <p:txBody>
          <a:bodyPr/>
          <a:lstStyle/>
          <a:p>
            <a:pPr marL="0" lvl="2" algn="just">
              <a:lnSpc>
                <a:spcPct val="150000"/>
              </a:lnSpc>
            </a:pPr>
            <a:r>
              <a:rPr lang="sk-SK" sz="2400" b="1" dirty="0">
                <a:solidFill>
                  <a:schemeClr val="accent1"/>
                </a:solidFill>
              </a:rPr>
              <a:t>Povinné zverejňovanie</a:t>
            </a:r>
          </a:p>
          <a:p>
            <a:pPr marL="3429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accent1"/>
                </a:solidFill>
              </a:rPr>
              <a:t>len niektoré povinné osoby</a:t>
            </a:r>
          </a:p>
          <a:p>
            <a:pPr marL="3429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accent1"/>
                </a:solidFill>
              </a:rPr>
              <a:t>taxatívne vymedzený rozsah informácií</a:t>
            </a:r>
          </a:p>
          <a:p>
            <a:pPr marL="3429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accent1"/>
                </a:solidFill>
              </a:rPr>
              <a:t>§§ 5 – 6 </a:t>
            </a:r>
            <a:r>
              <a:rPr lang="sk-SK" sz="1800" dirty="0" err="1">
                <a:solidFill>
                  <a:schemeClr val="accent1"/>
                </a:solidFill>
              </a:rPr>
              <a:t>InfZ</a:t>
            </a:r>
            <a:endParaRPr lang="sk-SK" sz="1800" dirty="0">
              <a:solidFill>
                <a:schemeClr val="accent1"/>
              </a:solidFill>
            </a:endParaRPr>
          </a:p>
          <a:p>
            <a:pPr marL="3429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accent1"/>
                </a:solidFill>
              </a:rPr>
              <a:t>zmluvy</a:t>
            </a:r>
          </a:p>
          <a:p>
            <a:pPr marL="3429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accent1"/>
                </a:solidFill>
              </a:rPr>
              <a:t>faktúry </a:t>
            </a:r>
          </a:p>
          <a:p>
            <a:pPr marL="3429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accent1"/>
                </a:solidFill>
              </a:rPr>
              <a:t>objednávky</a:t>
            </a:r>
          </a:p>
          <a:p>
            <a:pPr marL="342900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k-SK" sz="1800" dirty="0">
              <a:solidFill>
                <a:schemeClr val="accent1"/>
              </a:solidFill>
            </a:endParaRPr>
          </a:p>
          <a:p>
            <a:pPr marL="285750" lvl="1" indent="-285750">
              <a:lnSpc>
                <a:spcPct val="150000"/>
              </a:lnSpc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lnSpc>
                <a:spcPct val="150000"/>
              </a:lnSpc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k-SK" sz="2400" dirty="0">
              <a:solidFill>
                <a:schemeClr val="accent1"/>
              </a:solidFill>
            </a:endParaRP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+mj-lt"/>
              </a:rPr>
              <a:t>Spôsoby sprístupnenia</a:t>
            </a:r>
            <a:endParaRPr lang="en-US" dirty="0">
              <a:latin typeface="+mj-lt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4427984" y="1497324"/>
            <a:ext cx="3744416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sz="2400" b="1" dirty="0">
                <a:solidFill>
                  <a:schemeClr val="accent1"/>
                </a:solidFill>
              </a:rPr>
              <a:t>Na žiadosť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všetky povinné osoby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všetky informácie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možnosť obmedziť len v zákone stanovených prípadoch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accent1"/>
                </a:solidFill>
              </a:rPr>
              <a:t>§ 14 a </a:t>
            </a:r>
            <a:r>
              <a:rPr lang="sk-SK" dirty="0" err="1">
                <a:solidFill>
                  <a:schemeClr val="accent1"/>
                </a:solidFill>
              </a:rPr>
              <a:t>nasl</a:t>
            </a:r>
            <a:r>
              <a:rPr lang="sk-SK" dirty="0">
                <a:solidFill>
                  <a:schemeClr val="accent1"/>
                </a:solidFill>
              </a:rPr>
              <a:t>. </a:t>
            </a:r>
            <a:r>
              <a:rPr lang="sk-SK" dirty="0" err="1">
                <a:solidFill>
                  <a:schemeClr val="accent1"/>
                </a:solidFill>
              </a:rPr>
              <a:t>InfZ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6377448"/>
      </p:ext>
    </p:extLst>
  </p:cSld>
  <p:clrMapOvr>
    <a:masterClrMapping/>
  </p:clrMapOvr>
</p:sld>
</file>

<file path=ppt/theme/theme1.xml><?xml version="1.0" encoding="utf-8"?>
<a:theme xmlns:a="http://schemas.openxmlformats.org/drawingml/2006/main" name="ti-presentation-template-2014">
  <a:themeElements>
    <a:clrScheme name="Transparency International">
      <a:dk1>
        <a:sysClr val="windowText" lastClr="000000"/>
      </a:dk1>
      <a:lt1>
        <a:sysClr val="window" lastClr="FFFFFF"/>
      </a:lt1>
      <a:dk2>
        <a:srgbClr val="0B0D11"/>
      </a:dk2>
      <a:lt2>
        <a:srgbClr val="DDDEDD"/>
      </a:lt2>
      <a:accent1>
        <a:srgbClr val="BFBFBF"/>
      </a:accent1>
      <a:accent2>
        <a:srgbClr val="595959"/>
      </a:accent2>
      <a:accent3>
        <a:srgbClr val="4F7689"/>
      </a:accent3>
      <a:accent4>
        <a:srgbClr val="60BCDF"/>
      </a:accent4>
      <a:accent5>
        <a:srgbClr val="009FEE"/>
      </a:accent5>
      <a:accent6>
        <a:srgbClr val="0076B1"/>
      </a:accent6>
      <a:hlink>
        <a:srgbClr val="009FEE"/>
      </a:hlink>
      <a:folHlink>
        <a:srgbClr val="009FE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NEXALA">
      <a:dk1>
        <a:srgbClr val="002C44"/>
      </a:dk1>
      <a:lt1>
        <a:srgbClr val="FFFFFE"/>
      </a:lt1>
      <a:dk2>
        <a:srgbClr val="002C44"/>
      </a:dk2>
      <a:lt2>
        <a:srgbClr val="DDDEDD"/>
      </a:lt2>
      <a:accent1>
        <a:srgbClr val="141313"/>
      </a:accent1>
      <a:accent2>
        <a:srgbClr val="313231"/>
      </a:accent2>
      <a:accent3>
        <a:srgbClr val="505150"/>
      </a:accent3>
      <a:accent4>
        <a:srgbClr val="6D6E6D"/>
      </a:accent4>
      <a:accent5>
        <a:srgbClr val="8D8E8D"/>
      </a:accent5>
      <a:accent6>
        <a:srgbClr val="B2B3B2"/>
      </a:accent6>
      <a:hlink>
        <a:srgbClr val="29ABE2"/>
      </a:hlink>
      <a:folHlink>
        <a:srgbClr val="002C4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ti-presentation-template-2014.potx</Template>
  <TotalTime>2450</TotalTime>
  <Words>1256</Words>
  <Application>Microsoft Office PowerPoint</Application>
  <PresentationFormat>Prezentácia na obrazovke (4:3)</PresentationFormat>
  <Paragraphs>261</Paragraphs>
  <Slides>19</Slides>
  <Notes>19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19</vt:i4>
      </vt:variant>
    </vt:vector>
  </HeadingPairs>
  <TitlesOfParts>
    <vt:vector size="21" baseType="lpstr">
      <vt:lpstr>ti-presentation-template-2014</vt:lpstr>
      <vt:lpstr>Office Theme</vt:lpstr>
      <vt:lpstr>  Právo na informácie</vt:lpstr>
      <vt:lpstr>Právo na informácie</vt:lpstr>
      <vt:lpstr>Právo na informácie</vt:lpstr>
      <vt:lpstr>Účel </vt:lpstr>
      <vt:lpstr>Zákonná úprava</vt:lpstr>
      <vt:lpstr>Základné pojmy</vt:lpstr>
      <vt:lpstr>Informácia</vt:lpstr>
      <vt:lpstr>Informácia</vt:lpstr>
      <vt:lpstr>Spôsoby sprístupnenia</vt:lpstr>
      <vt:lpstr>Povinná Osoba</vt:lpstr>
      <vt:lpstr>Povinné Osoby v Zdravotníctve</vt:lpstr>
      <vt:lpstr>Povinné Osoby v Zdravotníctve</vt:lpstr>
      <vt:lpstr>Povinná Osoba – Typ iii</vt:lpstr>
      <vt:lpstr>Infožiadosť</vt:lpstr>
      <vt:lpstr>Infožiadosť</vt:lpstr>
      <vt:lpstr>opravné prostriedky</vt:lpstr>
      <vt:lpstr>Obmedzenia</vt:lpstr>
      <vt:lpstr>Informačná povinnosť</vt:lpstr>
      <vt:lpstr>Snímka 19</vt:lpstr>
    </vt:vector>
  </TitlesOfParts>
  <Manager/>
  <Company>bruc1e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charlie  brown</dc:creator>
  <cp:keywords/>
  <dc:description/>
  <cp:lastModifiedBy>Matej</cp:lastModifiedBy>
  <cp:revision>260</cp:revision>
  <cp:lastPrinted>2016-11-25T17:50:45Z</cp:lastPrinted>
  <dcterms:created xsi:type="dcterms:W3CDTF">2013-10-14T13:11:05Z</dcterms:created>
  <dcterms:modified xsi:type="dcterms:W3CDTF">2016-11-26T05:39:16Z</dcterms:modified>
  <cp:category/>
</cp:coreProperties>
</file>