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5" r:id="rId10"/>
    <p:sldId id="266" r:id="rId11"/>
    <p:sldId id="268" r:id="rId12"/>
    <p:sldId id="267" r:id="rId13"/>
    <p:sldId id="270" r:id="rId14"/>
    <p:sldId id="269" r:id="rId15"/>
    <p:sldId id="263" r:id="rId16"/>
    <p:sldId id="273" r:id="rId17"/>
    <p:sldId id="271" r:id="rId18"/>
    <p:sldId id="272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142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605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909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059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265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841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772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580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067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171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410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643BF-97D8-4E30-8CDC-753A048A6D0C}" type="datetimeFigureOut">
              <a:rPr lang="sk-SK" smtClean="0"/>
              <a:t>28.11.2016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E3DCD-DFFD-496A-A28A-C8F71609D8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250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198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Nákup CT prístrojov ŽSK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13653"/>
            <a:ext cx="10515600" cy="4351338"/>
          </a:xfrm>
        </p:spPr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Prvotné poukázanie na kauzu – blog TIS v novembri 2012 „Ďakujeme, konkurenciu neberieme 2“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Obstarávanie 2 CT pre nemocnice v Trstenej a LM v 2011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3 ponúk vyhrala tá najdrahšia</a:t>
            </a:r>
          </a:p>
          <a:p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824291"/>
              </p:ext>
            </p:extLst>
          </p:nvPr>
        </p:nvGraphicFramePr>
        <p:xfrm>
          <a:off x="1218173" y="3592502"/>
          <a:ext cx="8995956" cy="274375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570517">
                  <a:extLst>
                    <a:ext uri="{9D8B030D-6E8A-4147-A177-3AD203B41FA5}">
                      <a16:colId xmlns:a16="http://schemas.microsoft.com/office/drawing/2014/main" val="182555873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296271041"/>
                    </a:ext>
                  </a:extLst>
                </a:gridCol>
                <a:gridCol w="1976845">
                  <a:extLst>
                    <a:ext uri="{9D8B030D-6E8A-4147-A177-3AD203B41FA5}">
                      <a16:colId xmlns:a16="http://schemas.microsoft.com/office/drawing/2014/main" val="1779561889"/>
                    </a:ext>
                  </a:extLst>
                </a:gridCol>
                <a:gridCol w="1802674">
                  <a:extLst>
                    <a:ext uri="{9D8B030D-6E8A-4147-A177-3AD203B41FA5}">
                      <a16:colId xmlns:a16="http://schemas.microsoft.com/office/drawing/2014/main" val="293143083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 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INTES</a:t>
                      </a:r>
                      <a:endParaRPr lang="sk-SK" sz="20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Siemens</a:t>
                      </a:r>
                      <a:endParaRPr lang="sk-SK" sz="20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SaT Slovakia</a:t>
                      </a:r>
                      <a:endParaRPr lang="sk-SK" sz="20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4675900"/>
                  </a:ext>
                </a:extLst>
              </a:tr>
              <a:tr h="482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Kúpna cena CT (+2 roky záruka)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790 000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1 447 000</a:t>
                      </a:r>
                      <a:endParaRPr lang="sk-SK" sz="20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1 603 400</a:t>
                      </a:r>
                      <a:endParaRPr lang="sk-SK" sz="20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8175922"/>
                  </a:ext>
                </a:extLst>
              </a:tr>
              <a:tr h="482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 roky pozáručný servis</a:t>
                      </a:r>
                      <a:endParaRPr lang="sk-SK" sz="20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1 290 000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0,06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0,06</a:t>
                      </a:r>
                      <a:endParaRPr lang="sk-SK" sz="20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3546472"/>
                  </a:ext>
                </a:extLst>
              </a:tr>
              <a:tr h="482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 roky ďalší pozáručný servis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192 000</a:t>
                      </a:r>
                      <a:endParaRPr lang="sk-SK" sz="20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0,04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0,04</a:t>
                      </a:r>
                      <a:endParaRPr lang="sk-SK" sz="20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1282872"/>
                  </a:ext>
                </a:extLst>
              </a:tr>
              <a:tr h="441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SPOLU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2 272 000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1 447 000,1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1 603 400,1</a:t>
                      </a:r>
                      <a:endParaRPr lang="sk-SK" sz="2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579778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Rozdiel</a:t>
                      </a:r>
                      <a:endParaRPr lang="sk-SK" sz="2000" b="1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 -</a:t>
                      </a:r>
                      <a:endParaRPr lang="sk-SK" sz="2000" b="1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824 999,9</a:t>
                      </a:r>
                      <a:endParaRPr lang="sk-SK" sz="2000" b="1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668 599,9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sk-SK" sz="2000" b="1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0893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59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2628" y="0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Ako sa to mohlo legálne stať?</a:t>
            </a: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21" y="1690688"/>
            <a:ext cx="10021839" cy="3702097"/>
          </a:xfrm>
        </p:spPr>
      </p:pic>
    </p:spTree>
    <p:extLst>
      <p:ext uri="{BB962C8B-B14F-4D97-AF65-F5344CB8AC3E}">
        <p14:creationId xmlns:p14="http://schemas.microsoft.com/office/powerpoint/2010/main" val="2488620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3019" y="288069"/>
            <a:ext cx="10515600" cy="699882"/>
          </a:xfrm>
        </p:spPr>
        <p:txBody>
          <a:bodyPr>
            <a:no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Ako sa to mohlo legálne stať?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91" y="1287556"/>
            <a:ext cx="10770781" cy="544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8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3530" y="159091"/>
            <a:ext cx="10515600" cy="882762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Ako sa to mohlo legálne stať?</a:t>
            </a:r>
          </a:p>
        </p:txBody>
      </p:sp>
      <p:pic>
        <p:nvPicPr>
          <p:cNvPr id="6" name="Zástupný objekt pre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76" y="1473799"/>
            <a:ext cx="6115425" cy="2030418"/>
          </a:xfr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847" y="1492669"/>
            <a:ext cx="5968938" cy="2030418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76" y="4026048"/>
            <a:ext cx="5746671" cy="20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63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1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Ako</a:t>
            </a:r>
            <a:r>
              <a:rPr lang="sk-SK" sz="5400" b="1" dirty="0"/>
              <a:t> </a:t>
            </a:r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sme postupovali?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Zmluvy na webe samosprávy (nie je povinnosť pre CRZ)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Zákazka nie je indexovaná v profile uchádzača na ÚVO</a:t>
            </a:r>
          </a:p>
          <a:p>
            <a:pPr marL="228600" lvl="1">
              <a:spcBef>
                <a:spcPts val="1000"/>
              </a:spcBef>
            </a:pP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možné nájsť cez </a:t>
            </a:r>
            <a:r>
              <a:rPr lang="sk-SK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alebo treba prehľadávať vestníky</a:t>
            </a:r>
          </a:p>
          <a:p>
            <a:pPr marL="228600" lvl="1">
              <a:spcBef>
                <a:spcPts val="1000"/>
              </a:spcBef>
            </a:pP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Alternatívne </a:t>
            </a:r>
            <a:r>
              <a:rPr lang="sk-SK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infožiadosť</a:t>
            </a: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Preskúmavanie dokumentov z VO (otváranie ponúk, zápisnice z vyhodnotenia ponúk, námietky uchádzačov, zápisnice z EA)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50958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8678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Zhrnutie: zdroje dát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Centrálny register zmlúv / otvorenezmluvy.sk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Obchodný register SR (základné údaje o osobách vo firmách)</a:t>
            </a:r>
          </a:p>
          <a:p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Finstat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(finančné ukazovatele firiem)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Weby poisťovní (zmluvy a limity na maximálne doplatky)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zdravotníctva (kategorizačné zoznamy)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Úrad pre verejné obstarávanie – jednotlivé oznámenia, dokumenty k zákazkám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Agregované dáta Úradu pre verejné obstarávanie -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Datanest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Aliancia Fair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tender.sme.sk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22794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158" y="0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Zhrnutie: reálna dostupnosť dát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Nedokonalosť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infozákona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dodatky bez zverejnenia originál zmluvy (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VšZP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Číselné názvy zmlúv/faktúr bez možnosti vyhľadávania-filtrovania, prípadne úplná absencia zverejňovania (Prípad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NÚSCHu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odvolávanie sa na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infozákon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 jeho porušovaní)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Zverejnené iba všeobecné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faktúrach apod.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 – zákazky chýbajúce v profile obstarávateľa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Dobrý príklad – zverejňovanie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infožiadostí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(ŽSK – ale treba lepšie indexovanie, vyhľadávanie)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77141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8678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Zhrnutie: kompetentné orgány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Najvyšší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kontrolný úrad NKÚ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Úrad pre dohľad nad zdravotnou starostlivosťou ÚDZS </a:t>
            </a:r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(kontrola poisťovní, ochrana pacientov)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Výbor pre nezlučiteľnosť funkcií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VÚC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úrad</a:t>
            </a:r>
          </a:p>
        </p:txBody>
      </p:sp>
    </p:spTree>
    <p:extLst>
      <p:ext uri="{BB962C8B-B14F-4D97-AF65-F5344CB8AC3E}">
        <p14:creationId xmlns:p14="http://schemas.microsoft.com/office/powerpoint/2010/main" val="36530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32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530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Teta Anka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Ministerkin miliónový masér Kostka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Špeciálny zdravotnícky materiál: zlatá baňa zdravotníctva</a:t>
            </a:r>
          </a:p>
          <a:p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Blanárove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CT-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čka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Zhrnutie: zdroje dát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Zhrnutie: problémy s dátami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Zhrnutie: kompetentné orgány</a:t>
            </a:r>
          </a:p>
        </p:txBody>
      </p:sp>
    </p:spTree>
    <p:extLst>
      <p:ext uri="{BB962C8B-B14F-4D97-AF65-F5344CB8AC3E}">
        <p14:creationId xmlns:p14="http://schemas.microsoft.com/office/powerpoint/2010/main" val="93052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Kauza teta Anka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Február 2015 - Začiatok kauzy – Článok F. Múčku „Boss na skrotenie“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Máj 2015 - článok Denníka N a TIS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2015 - ďalšia medializácia poslancom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Beblavým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Prečo sa kauza „rozhýbala“ až po septembrovej medializácii a aké nástroje mohol využiť Denník N + TIS / bežný občan? („objektívna a zákonná línia“)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7831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0"/>
            <a:ext cx="10985205" cy="1325563"/>
          </a:xfrm>
        </p:spPr>
        <p:txBody>
          <a:bodyPr>
            <a:noAutofit/>
          </a:bodyPr>
          <a:lstStyle/>
          <a:p>
            <a:r>
              <a:rPr lang="sk-SK" sz="48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Na koho sa obrátiť a aké zdroje dát použiť?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33892" y="1477927"/>
            <a:ext cx="10262192" cy="6134984"/>
          </a:xfrm>
        </p:spPr>
        <p:txBody>
          <a:bodyPr>
            <a:noAutofit/>
          </a:bodyPr>
          <a:lstStyle/>
          <a:p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 dát: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Obchodný register SR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(základné údaje o firmách)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Centrálny register zmlúv– web </a:t>
            </a:r>
            <a:r>
              <a:rPr lang="sk-SK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VšZP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(zmluvy s poskytovateľmi – firmy A. </a:t>
            </a:r>
            <a:r>
              <a:rPr lang="sk-SK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Sučkovej</a:t>
            </a:r>
            <a:r>
              <a:rPr lang="sk-SK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Finstat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(finančné ukazovatele firiem)</a:t>
            </a:r>
          </a:p>
          <a:p>
            <a:pPr marL="0" indent="0">
              <a:buNone/>
            </a:pPr>
            <a:endParaRPr lang="sk-SK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Orgány: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výbor NRSR pre nezlučiteľnosť funkcií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Najvyšší 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kontrolný úrad (</a:t>
            </a:r>
            <a:r>
              <a:rPr lang="sk-SK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NKÚ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Úrad pre dohľad nad zdravotnou starostlivosťou (</a:t>
            </a:r>
            <a:r>
              <a:rPr lang="sk-SK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ÚDZS</a:t>
            </a:r>
            <a:r>
              <a:rPr lang="sk-S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2240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8046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Kauza maséra Kostku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Začiatok kauzy – február 2016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Osobitný kód výkonu – CDT00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Neustále navyšovanie zmlúv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Štedré zmluvy s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VšZP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porovnaní s Dôverou 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Rapídny nárast tržieb a ziskov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Pochybná odborná garancia 1 lekára pre všetky prevádzky</a:t>
            </a:r>
            <a:endParaRPr lang="sk-SK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/Vyberanie poplatkov</a:t>
            </a:r>
          </a:p>
          <a:p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/Reálna kvalita a rozsah vyšetrení</a:t>
            </a:r>
          </a:p>
          <a:p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//Dotácie od Úradu práce a z rezervy premiéra</a:t>
            </a:r>
          </a:p>
        </p:txBody>
      </p:sp>
    </p:spTree>
    <p:extLst>
      <p:ext uri="{BB962C8B-B14F-4D97-AF65-F5344CB8AC3E}">
        <p14:creationId xmlns:p14="http://schemas.microsoft.com/office/powerpoint/2010/main" val="224525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8679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Dáta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Preverenie zmlúv CPKSB s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VšZP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identifikácia kódu CDT00 a porovnanie s ostatnými PZS – webstránka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VšZP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(zmluvy sú aj indexované na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Alternatíva: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infožiadosť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VšZP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koľko PZS má pridelený CDT00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Porovnanie zmlúv CPKSB u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VšZP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Dôverou – webstránky ZP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Zmapovanie dodatkov a finančných ukazovateľov -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finstat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webov VÚC (napr. odborný garant)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Osobná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investigatíva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absolvovanie vyšetrenia (poplatky, kvalita)</a:t>
            </a:r>
          </a:p>
          <a:p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/CRZ, otvorenezmluvy.sk –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dotáciách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2199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Aké kroky možno vykonať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43042"/>
            <a:ext cx="11353800" cy="5089386"/>
          </a:xfrm>
        </p:spPr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Medializácia (blog)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NKÚ, ÚDZS – postup poisťovne (Slovenská lekárska komora)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Výbor pre nezlučiteľnosť (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Vaďura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úrad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VÚC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ÚDZS – postup PZS (poskytovateľa zdravotnej starostlivosti) pri vyšetrení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04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8678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Špeciálny zdravotnícky materiál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Identifikácia problému aj od IFP, MZ,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VšZP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Začiatok snáh o zefektívnenie nákupov MZ – 2012 – Zvolenská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Analýzy obstarávaní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cca 15% nákupov prístroje, 40% ŠZM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Prvý blog – marec 2016 (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cardioservice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), druhá analýza – august 2016 (NÚSCH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a.i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August 2016: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Poukázanie na konkrétne problémy -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rozdiely v cenách za ten istý materiál u rôznych nemocníc a Problém sprostredkovateľských firiem, </a:t>
            </a:r>
            <a:r>
              <a:rPr lang="sk-SK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predostrenie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riešení – lekcie zo zahraničia</a:t>
            </a:r>
          </a:p>
        </p:txBody>
      </p:sp>
    </p:spTree>
    <p:extLst>
      <p:ext uri="{BB962C8B-B14F-4D97-AF65-F5344CB8AC3E}">
        <p14:creationId xmlns:p14="http://schemas.microsoft.com/office/powerpoint/2010/main" val="2466767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9587" y="0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Zdroje dát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Obstarávania – zdroj dát - ÚVO, agregované dáta -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Datanest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AFP,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tender.sme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CRZ/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otvorenezmluvy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konkrétne nákupy ŠZM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Kategorizačné zoznamy MZ, zoznam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VšZP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maximálnych úhradách</a:t>
            </a:r>
          </a:p>
          <a:p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Finstat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finančné ukazovatele (tržby, zisk, tržby/zisk)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Vedecké portály,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skúsenosti zo zahraničia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Žiadne porušenie zákona = žiadny orgán nie je zaviazaný konať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862900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3153</TotalTime>
  <Words>811</Words>
  <Application>Microsoft Office PowerPoint</Application>
  <PresentationFormat>Širokouhlá</PresentationFormat>
  <Paragraphs>123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8" baseType="lpstr">
      <vt:lpstr>Arial</vt:lpstr>
      <vt:lpstr>Baskerville Old Face</vt:lpstr>
      <vt:lpstr>Calibri</vt:lpstr>
      <vt:lpstr>Calibri Light</vt:lpstr>
      <vt:lpstr>Cambria</vt:lpstr>
      <vt:lpstr>Courier New</vt:lpstr>
      <vt:lpstr>MS Mincho</vt:lpstr>
      <vt:lpstr>Times New Roman</vt:lpstr>
      <vt:lpstr>Wingdings</vt:lpstr>
      <vt:lpstr>Motív balíka Office</vt:lpstr>
      <vt:lpstr>Prezentácia programu PowerPoint</vt:lpstr>
      <vt:lpstr>OBSAH</vt:lpstr>
      <vt:lpstr>Kauza teta Anka</vt:lpstr>
      <vt:lpstr>Na koho sa obrátiť a aké zdroje dát použiť?</vt:lpstr>
      <vt:lpstr>Kauza maséra Kostku</vt:lpstr>
      <vt:lpstr>Dáta</vt:lpstr>
      <vt:lpstr>Aké kroky možno vykonať</vt:lpstr>
      <vt:lpstr>Špeciálny zdravotnícky materiál</vt:lpstr>
      <vt:lpstr>Zdroje dát</vt:lpstr>
      <vt:lpstr>Nákup CT prístrojov ŽSK</vt:lpstr>
      <vt:lpstr>Ako sa to mohlo legálne stať?</vt:lpstr>
      <vt:lpstr>Ako sa to mohlo legálne stať?</vt:lpstr>
      <vt:lpstr>Ako sa to mohlo legálne stať?</vt:lpstr>
      <vt:lpstr>Ako sme postupovali?</vt:lpstr>
      <vt:lpstr>Zhrnutie: zdroje dát</vt:lpstr>
      <vt:lpstr>Zhrnutie: reálna dostupnosť dát</vt:lpstr>
      <vt:lpstr>Zhrnutie: kompetentné orgány</vt:lpstr>
      <vt:lpstr>Prezentácia programu PowerPoint</vt:lpstr>
    </vt:vector>
  </TitlesOfParts>
  <Company>Kancelaria NR 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Investigatíva v zdravotníctve - práca s otvorenými dátami</dc:title>
  <dc:creator>spravca</dc:creator>
  <cp:lastModifiedBy>Beblavý, Miroslav (asistent)</cp:lastModifiedBy>
  <cp:revision>88</cp:revision>
  <dcterms:created xsi:type="dcterms:W3CDTF">2016-11-18T10:00:36Z</dcterms:created>
  <dcterms:modified xsi:type="dcterms:W3CDTF">2016-11-28T08:26:28Z</dcterms:modified>
</cp:coreProperties>
</file>