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687" r:id="rId2"/>
    <p:sldMasterId id="2147483688" r:id="rId3"/>
    <p:sldMasterId id="2147483689" r:id="rId4"/>
    <p:sldMasterId id="2147483690" r:id="rId5"/>
    <p:sldMasterId id="2147483691" r:id="rId6"/>
    <p:sldMasterId id="2147483692" r:id="rId7"/>
    <p:sldMasterId id="2147483693" r:id="rId8"/>
    <p:sldMasterId id="2147483694" r:id="rId9"/>
    <p:sldMasterId id="2147483695" r:id="rId10"/>
    <p:sldMasterId id="2147483808" r:id="rId11"/>
  </p:sldMasterIdLst>
  <p:notesMasterIdLst>
    <p:notesMasterId r:id="rId24"/>
  </p:notesMasterIdLst>
  <p:handoutMasterIdLst>
    <p:handoutMasterId r:id="rId25"/>
  </p:handoutMasterIdLst>
  <p:sldIdLst>
    <p:sldId id="283" r:id="rId12"/>
    <p:sldId id="328" r:id="rId13"/>
    <p:sldId id="330" r:id="rId14"/>
    <p:sldId id="331" r:id="rId15"/>
    <p:sldId id="333" r:id="rId16"/>
    <p:sldId id="335" r:id="rId17"/>
    <p:sldId id="336" r:id="rId18"/>
    <p:sldId id="334" r:id="rId19"/>
    <p:sldId id="337" r:id="rId20"/>
    <p:sldId id="338" r:id="rId21"/>
    <p:sldId id="329" r:id="rId22"/>
    <p:sldId id="332" r:id="rId23"/>
  </p:sldIdLst>
  <p:sldSz cx="9144000" cy="6858000" type="screen4x3"/>
  <p:notesSz cx="6797675" cy="992663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E78"/>
    <a:srgbClr val="6AD098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3768" autoAdjust="0"/>
  </p:normalViewPr>
  <p:slideViewPr>
    <p:cSldViewPr>
      <p:cViewPr>
        <p:scale>
          <a:sx n="75" d="100"/>
          <a:sy n="75" d="100"/>
        </p:scale>
        <p:origin x="-2640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D5B775-68BA-4C92-8AE6-F3D60E4F7F9A}" type="datetimeFigureOut">
              <a:rPr lang="sk-SK"/>
              <a:pPr>
                <a:defRPr/>
              </a:pPr>
              <a:t>25.11.2016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105F25-5DCF-4039-BA6E-5B1D62C3AED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8C8788-4931-4DDF-A0A8-17EF2D89B9CA}" type="datetimeFigureOut">
              <a:rPr lang="sk-SK"/>
              <a:pPr>
                <a:defRPr/>
              </a:pPr>
              <a:t>25.11.2016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k-S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EF2BB4-242C-4FEF-BF61-7595B26EF9D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sk-SK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Round Single Corner Rectangle 7"/>
          <p:cNvSpPr/>
          <p:nvPr/>
        </p:nvSpPr>
        <p:spPr>
          <a:xfrm flipH="1">
            <a:off x="8027988" y="6162675"/>
            <a:ext cx="1116012" cy="695325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6A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FNsP F. D. Roosevelta </a:t>
            </a:r>
            <a:br>
              <a:rPr lang="sk-SK" smtClean="0"/>
            </a:br>
            <a:r>
              <a:rPr lang="sk-SK" smtClean="0"/>
              <a:t>Banská Bystrica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štýly predlohy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  <a:endParaRPr lang="sk-SK" smtClean="0"/>
          </a:p>
        </p:txBody>
      </p:sp>
      <p:sp>
        <p:nvSpPr>
          <p:cNvPr id="10" name="TextBox 9"/>
          <p:cNvSpPr txBox="1"/>
          <p:nvPr/>
        </p:nvSpPr>
        <p:spPr>
          <a:xfrm>
            <a:off x="7019925" y="6237288"/>
            <a:ext cx="18002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804AAA-AE68-4A31-9E58-73361984D21B}" type="slidenum">
              <a:rPr lang="sk-SK" sz="2400">
                <a:solidFill>
                  <a:srgbClr val="6AD098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k-SK" sz="2400" dirty="0">
              <a:solidFill>
                <a:srgbClr val="6AD098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6308725"/>
            <a:ext cx="7343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>
                <a:solidFill>
                  <a:srgbClr val="002060"/>
                </a:solidFill>
                <a:latin typeface="+mn-lt"/>
                <a:cs typeface="+mn-cs"/>
              </a:rPr>
              <a:t>Poznámka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k-SK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Round Single Corner Rectangle 7"/>
          <p:cNvSpPr/>
          <p:nvPr/>
        </p:nvSpPr>
        <p:spPr>
          <a:xfrm flipH="1">
            <a:off x="8027988" y="6162675"/>
            <a:ext cx="1116012" cy="695325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6A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 predlohy nadpisov.</a:t>
            </a:r>
            <a:endParaRPr lang="sk-SK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štýly predlohy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  <a:endParaRPr lang="sk-SK" smtClean="0"/>
          </a:p>
        </p:txBody>
      </p:sp>
      <p:sp>
        <p:nvSpPr>
          <p:cNvPr id="10" name="TextBox 9"/>
          <p:cNvSpPr txBox="1"/>
          <p:nvPr/>
        </p:nvSpPr>
        <p:spPr>
          <a:xfrm>
            <a:off x="7019925" y="6237288"/>
            <a:ext cx="18002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49FF272-B966-4497-834C-045E0499AA14}" type="slidenum">
              <a:rPr lang="sk-SK" sz="2400">
                <a:solidFill>
                  <a:srgbClr val="6AD098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k-SK" sz="2400" dirty="0">
              <a:solidFill>
                <a:srgbClr val="6AD098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6308725"/>
            <a:ext cx="7343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>
                <a:solidFill>
                  <a:srgbClr val="002060"/>
                </a:solidFill>
                <a:latin typeface="+mn-lt"/>
                <a:cs typeface="+mn-cs"/>
              </a:rPr>
              <a:t>Poznámka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8" name="Round Single Corner Rectangle 7"/>
          <p:cNvSpPr/>
          <p:nvPr/>
        </p:nvSpPr>
        <p:spPr>
          <a:xfrm flipH="1">
            <a:off x="8027988" y="6162675"/>
            <a:ext cx="1116012" cy="695325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6A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FNsP F. D. Roosevelta </a:t>
            </a:r>
            <a:br>
              <a:rPr lang="sk-SK" smtClean="0"/>
            </a:br>
            <a:r>
              <a:rPr lang="sk-SK" smtClean="0"/>
              <a:t>Banská Bystrica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štýly predlohy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  <a:endParaRPr lang="sk-SK" smtClean="0"/>
          </a:p>
        </p:txBody>
      </p:sp>
      <p:sp>
        <p:nvSpPr>
          <p:cNvPr id="10" name="TextBox 9"/>
          <p:cNvSpPr txBox="1"/>
          <p:nvPr/>
        </p:nvSpPr>
        <p:spPr>
          <a:xfrm>
            <a:off x="7019925" y="6237288"/>
            <a:ext cx="18002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804AAA-AE68-4A31-9E58-73361984D21B}" type="slidenum">
              <a:rPr lang="sk-SK" sz="2400">
                <a:solidFill>
                  <a:srgbClr val="6AD098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k-SK" sz="2400" dirty="0">
              <a:solidFill>
                <a:srgbClr val="6AD098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6308725"/>
            <a:ext cx="7343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>
                <a:solidFill>
                  <a:srgbClr val="002060"/>
                </a:solidFill>
                <a:latin typeface="Calibri"/>
              </a:rPr>
              <a:t>Poznámka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k-SK">
              <a:solidFill>
                <a:prstClr val="blac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k-SK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Round Single Corner Rectangle 7"/>
          <p:cNvSpPr/>
          <p:nvPr/>
        </p:nvSpPr>
        <p:spPr>
          <a:xfrm flipH="1">
            <a:off x="8027988" y="6162675"/>
            <a:ext cx="1116012" cy="695325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6A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 predlohy nadpisov.</a:t>
            </a:r>
            <a:endParaRPr lang="sk-SK" smtClean="0"/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štýly predlohy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  <a:endParaRPr lang="sk-SK" smtClean="0"/>
          </a:p>
        </p:txBody>
      </p:sp>
      <p:sp>
        <p:nvSpPr>
          <p:cNvPr id="10" name="TextBox 9"/>
          <p:cNvSpPr txBox="1"/>
          <p:nvPr/>
        </p:nvSpPr>
        <p:spPr>
          <a:xfrm>
            <a:off x="7019925" y="6237288"/>
            <a:ext cx="18002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B0B51E-23C3-41CD-954E-C11ECD74FAB2}" type="slidenum">
              <a:rPr lang="sk-SK" sz="2400">
                <a:solidFill>
                  <a:srgbClr val="6AD098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k-SK" sz="2400" dirty="0">
              <a:solidFill>
                <a:srgbClr val="6AD098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6308725"/>
            <a:ext cx="7343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>
                <a:solidFill>
                  <a:srgbClr val="002060"/>
                </a:solidFill>
                <a:latin typeface="+mn-lt"/>
                <a:cs typeface="+mn-cs"/>
              </a:rPr>
              <a:t>Poznámka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Round Single Corner Rectangle 7"/>
          <p:cNvSpPr/>
          <p:nvPr/>
        </p:nvSpPr>
        <p:spPr>
          <a:xfrm flipH="1">
            <a:off x="8027988" y="6162675"/>
            <a:ext cx="1116012" cy="695325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6A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 predlohy nadpisov.</a:t>
            </a:r>
            <a:endParaRPr lang="sk-SK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štýly predlohy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  <a:endParaRPr lang="sk-SK" smtClean="0"/>
          </a:p>
        </p:txBody>
      </p:sp>
      <p:sp>
        <p:nvSpPr>
          <p:cNvPr id="10" name="TextBox 9"/>
          <p:cNvSpPr txBox="1"/>
          <p:nvPr/>
        </p:nvSpPr>
        <p:spPr>
          <a:xfrm>
            <a:off x="7019925" y="6237288"/>
            <a:ext cx="18002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9180AE-99D5-4A4B-A211-56060DE1B128}" type="slidenum">
              <a:rPr lang="sk-SK" sz="2400">
                <a:solidFill>
                  <a:srgbClr val="6AD098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k-SK" sz="2400" dirty="0">
              <a:solidFill>
                <a:srgbClr val="6AD098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6308725"/>
            <a:ext cx="7343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>
                <a:solidFill>
                  <a:srgbClr val="002060"/>
                </a:solidFill>
                <a:latin typeface="+mn-lt"/>
                <a:cs typeface="+mn-cs"/>
              </a:rPr>
              <a:t>Poznámka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Round Single Corner Rectangle 7"/>
          <p:cNvSpPr/>
          <p:nvPr/>
        </p:nvSpPr>
        <p:spPr>
          <a:xfrm flipH="1">
            <a:off x="8027988" y="6162675"/>
            <a:ext cx="1116012" cy="695325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6A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410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 predlohy nadpisov.</a:t>
            </a:r>
            <a:endParaRPr lang="sk-SK" smtClean="0"/>
          </a:p>
        </p:txBody>
      </p: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štýly predlohy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  <a:endParaRPr lang="sk-SK" smtClean="0"/>
          </a:p>
        </p:txBody>
      </p:sp>
      <p:sp>
        <p:nvSpPr>
          <p:cNvPr id="10" name="TextBox 9"/>
          <p:cNvSpPr txBox="1"/>
          <p:nvPr/>
        </p:nvSpPr>
        <p:spPr>
          <a:xfrm>
            <a:off x="7019925" y="6237288"/>
            <a:ext cx="18002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D4B6B5-BCFC-447A-A4EF-E964CC6E60F6}" type="slidenum">
              <a:rPr lang="sk-SK" sz="2400">
                <a:solidFill>
                  <a:srgbClr val="6AD098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k-SK" sz="2400" dirty="0">
              <a:solidFill>
                <a:srgbClr val="6AD098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6308725"/>
            <a:ext cx="7343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>
                <a:solidFill>
                  <a:srgbClr val="002060"/>
                </a:solidFill>
                <a:latin typeface="+mn-lt"/>
                <a:cs typeface="+mn-cs"/>
              </a:rPr>
              <a:t>Poznámka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Round Single Corner Rectangle 7"/>
          <p:cNvSpPr/>
          <p:nvPr/>
        </p:nvSpPr>
        <p:spPr>
          <a:xfrm flipH="1">
            <a:off x="8027988" y="6162675"/>
            <a:ext cx="1116012" cy="695325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6A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 predlohy nadpisov.</a:t>
            </a:r>
            <a:endParaRPr lang="sk-SK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štýly predlohy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  <a:endParaRPr lang="sk-SK" smtClean="0"/>
          </a:p>
        </p:txBody>
      </p:sp>
      <p:sp>
        <p:nvSpPr>
          <p:cNvPr id="10" name="TextBox 9"/>
          <p:cNvSpPr txBox="1"/>
          <p:nvPr/>
        </p:nvSpPr>
        <p:spPr>
          <a:xfrm>
            <a:off x="7019925" y="6237288"/>
            <a:ext cx="18002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DD756E-0C58-492F-B934-2310C435D71E}" type="slidenum">
              <a:rPr lang="sk-SK" sz="2400">
                <a:solidFill>
                  <a:srgbClr val="6AD098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k-SK" sz="2400" dirty="0">
              <a:solidFill>
                <a:srgbClr val="6AD098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6308725"/>
            <a:ext cx="7343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>
                <a:solidFill>
                  <a:srgbClr val="002060"/>
                </a:solidFill>
                <a:latin typeface="+mn-lt"/>
                <a:cs typeface="+mn-cs"/>
              </a:rPr>
              <a:t>Poznámka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Round Single Corner Rectangle 7"/>
          <p:cNvSpPr/>
          <p:nvPr/>
        </p:nvSpPr>
        <p:spPr>
          <a:xfrm flipH="1">
            <a:off x="8027988" y="6162675"/>
            <a:ext cx="1116012" cy="695325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6A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614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 predlohy nadpisov.</a:t>
            </a:r>
            <a:endParaRPr lang="sk-SK" smtClean="0"/>
          </a:p>
        </p:txBody>
      </p:sp>
      <p:sp>
        <p:nvSpPr>
          <p:cNvPr id="61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štýly predlohy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  <a:endParaRPr lang="sk-SK" smtClean="0"/>
          </a:p>
        </p:txBody>
      </p:sp>
      <p:sp>
        <p:nvSpPr>
          <p:cNvPr id="10" name="TextBox 9"/>
          <p:cNvSpPr txBox="1"/>
          <p:nvPr/>
        </p:nvSpPr>
        <p:spPr>
          <a:xfrm>
            <a:off x="7019925" y="6237288"/>
            <a:ext cx="18002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54C82A-6E3C-4E6F-8415-6D31FD08FA6D}" type="slidenum">
              <a:rPr lang="sk-SK" sz="2400">
                <a:solidFill>
                  <a:srgbClr val="6AD098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k-SK" sz="2400" dirty="0">
              <a:solidFill>
                <a:srgbClr val="6AD098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6308725"/>
            <a:ext cx="7343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>
                <a:solidFill>
                  <a:srgbClr val="002060"/>
                </a:solidFill>
                <a:latin typeface="+mn-lt"/>
                <a:cs typeface="+mn-cs"/>
              </a:rPr>
              <a:t>Poznámka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Round Single Corner Rectangle 7"/>
          <p:cNvSpPr/>
          <p:nvPr/>
        </p:nvSpPr>
        <p:spPr>
          <a:xfrm flipH="1">
            <a:off x="8027988" y="6162675"/>
            <a:ext cx="1116012" cy="695325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6A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17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 predlohy nadpisov.</a:t>
            </a:r>
            <a:endParaRPr lang="sk-SK" smtClean="0"/>
          </a:p>
        </p:txBody>
      </p:sp>
      <p:sp>
        <p:nvSpPr>
          <p:cNvPr id="71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štýly predlohy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  <a:endParaRPr lang="sk-SK" smtClean="0"/>
          </a:p>
        </p:txBody>
      </p:sp>
      <p:sp>
        <p:nvSpPr>
          <p:cNvPr id="10" name="TextBox 9"/>
          <p:cNvSpPr txBox="1"/>
          <p:nvPr/>
        </p:nvSpPr>
        <p:spPr>
          <a:xfrm>
            <a:off x="7019925" y="6237288"/>
            <a:ext cx="18002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A62D5E4-4791-412F-A26E-B5C4B8CD0560}" type="slidenum">
              <a:rPr lang="sk-SK" sz="2400">
                <a:solidFill>
                  <a:srgbClr val="6AD098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k-SK" sz="2400" dirty="0">
              <a:solidFill>
                <a:srgbClr val="6AD098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6308725"/>
            <a:ext cx="7343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>
                <a:solidFill>
                  <a:srgbClr val="002060"/>
                </a:solidFill>
                <a:latin typeface="+mn-lt"/>
                <a:cs typeface="+mn-cs"/>
              </a:rPr>
              <a:t>Poznámka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Round Single Corner Rectangle 7"/>
          <p:cNvSpPr/>
          <p:nvPr/>
        </p:nvSpPr>
        <p:spPr>
          <a:xfrm flipH="1">
            <a:off x="8027988" y="6162675"/>
            <a:ext cx="1116012" cy="695325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6A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19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 predlohy nadpisov.</a:t>
            </a:r>
            <a:endParaRPr lang="sk-SK" smtClean="0"/>
          </a:p>
        </p:txBody>
      </p:sp>
      <p:sp>
        <p:nvSpPr>
          <p:cNvPr id="81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štýly predlohy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  <a:endParaRPr lang="sk-SK" smtClean="0"/>
          </a:p>
        </p:txBody>
      </p:sp>
      <p:sp>
        <p:nvSpPr>
          <p:cNvPr id="10" name="TextBox 9"/>
          <p:cNvSpPr txBox="1"/>
          <p:nvPr/>
        </p:nvSpPr>
        <p:spPr>
          <a:xfrm>
            <a:off x="7019925" y="6237288"/>
            <a:ext cx="18002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5A9F593-F621-48EE-9713-BD4CF8AEF80C}" type="slidenum">
              <a:rPr lang="sk-SK" sz="2400">
                <a:solidFill>
                  <a:srgbClr val="6AD098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k-SK" sz="2400" dirty="0">
              <a:solidFill>
                <a:srgbClr val="6AD098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6308725"/>
            <a:ext cx="7343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>
                <a:solidFill>
                  <a:srgbClr val="002060"/>
                </a:solidFill>
                <a:latin typeface="+mn-lt"/>
                <a:cs typeface="+mn-cs"/>
              </a:rPr>
              <a:t>Poznámka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Round Single Corner Rectangle 7"/>
          <p:cNvSpPr/>
          <p:nvPr/>
        </p:nvSpPr>
        <p:spPr>
          <a:xfrm flipH="1">
            <a:off x="8027988" y="6162675"/>
            <a:ext cx="1116012" cy="695325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6AD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22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 predlohy nadpisov.</a:t>
            </a:r>
            <a:endParaRPr lang="sk-SK" smtClean="0"/>
          </a:p>
        </p:txBody>
      </p:sp>
      <p:sp>
        <p:nvSpPr>
          <p:cNvPr id="92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štýly predlohy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  <a:endParaRPr lang="sk-SK" smtClean="0"/>
          </a:p>
        </p:txBody>
      </p:sp>
      <p:sp>
        <p:nvSpPr>
          <p:cNvPr id="10" name="TextBox 9"/>
          <p:cNvSpPr txBox="1"/>
          <p:nvPr/>
        </p:nvSpPr>
        <p:spPr>
          <a:xfrm>
            <a:off x="7019925" y="6237288"/>
            <a:ext cx="180022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25ED487-3C92-487F-BDC7-BAEB5C8261E9}" type="slidenum">
              <a:rPr lang="sk-SK" sz="2400">
                <a:solidFill>
                  <a:srgbClr val="6AD098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k-SK" sz="2400" dirty="0">
              <a:solidFill>
                <a:srgbClr val="6AD098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3" y="6308725"/>
            <a:ext cx="7343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dirty="0">
                <a:solidFill>
                  <a:srgbClr val="002060"/>
                </a:solidFill>
                <a:latin typeface="+mn-lt"/>
                <a:cs typeface="+mn-cs"/>
              </a:rPr>
              <a:t>Poznámka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2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2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2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2060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spfdr.sk/index.ph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Ekonomick&#233;%20oddelenie/Mesa&#269;n&#233;%20hl&#225;senia/2016/11%202016/2016_11_13pac%20prepust%20xls.xlsx" TargetMode="External"/><Relationship Id="rId2" Type="http://schemas.openxmlformats.org/officeDocument/2006/relationships/hyperlink" Target="http://intranet.nspbb.local/" TargetMode="External"/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Ekonomick&#233;%20oddelenie/EO/ROZPOCET/2016/07%202016/URO7.xls" TargetMode="External"/><Relationship Id="rId2" Type="http://schemas.openxmlformats.org/officeDocument/2006/relationships/hyperlink" Target="../Ekonomick&#233;%20oddelenie/Mesa&#269;n&#233;%20hl&#225;senia/2016/09%202016/HV%20podla%20typu%20strediska%2001-09-2016.xlsx" TargetMode="External"/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t="-15000" r="-10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Round Single Corner Rectangle 8"/>
          <p:cNvSpPr/>
          <p:nvPr/>
        </p:nvSpPr>
        <p:spPr>
          <a:xfrm flipH="1">
            <a:off x="6659563" y="4724400"/>
            <a:ext cx="2484437" cy="1917700"/>
          </a:xfrm>
          <a:prstGeom prst="round1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11268" name="Subtitle 9"/>
          <p:cNvSpPr>
            <a:spLocks noGrp="1"/>
          </p:cNvSpPr>
          <p:nvPr>
            <p:ph type="subTitle" idx="4294967295"/>
          </p:nvPr>
        </p:nvSpPr>
        <p:spPr>
          <a:xfrm>
            <a:off x="0" y="6308725"/>
            <a:ext cx="9144000" cy="504825"/>
          </a:xfrm>
        </p:spPr>
        <p:txBody>
          <a:bodyPr/>
          <a:lstStyle/>
          <a:p>
            <a:pPr eaLnBrk="1" hangingPunct="1"/>
            <a:r>
              <a:rPr lang="sk-SK" sz="2400" smtClean="0">
                <a:solidFill>
                  <a:srgbClr val="6AD098"/>
                </a:solidFill>
              </a:rPr>
              <a:t>Fakultná nemocnica s poliklinikou F. D Roosevelta Banská Bystrica </a:t>
            </a:r>
          </a:p>
        </p:txBody>
      </p:sp>
      <p:pic>
        <p:nvPicPr>
          <p:cNvPr id="11269" name="Picture 11" descr="Logo nemocnic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86886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755576" y="188640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Seminár </a:t>
            </a:r>
          </a:p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Verejná kontrola nemocníc</a:t>
            </a:r>
            <a:endParaRPr lang="sk-SK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Externá otvorenosť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Personalistika</a:t>
            </a:r>
          </a:p>
          <a:p>
            <a:pPr lvl="1"/>
            <a:r>
              <a:rPr lang="sk-SK" dirty="0" smtClean="0"/>
              <a:t>Informácie zverejnené na </a:t>
            </a:r>
            <a:r>
              <a:rPr lang="sk-SK" dirty="0" smtClean="0"/>
              <a:t>stránke</a:t>
            </a:r>
          </a:p>
          <a:p>
            <a:pPr lvl="1">
              <a:buNone/>
            </a:pPr>
            <a:r>
              <a:rPr lang="sk-SK" dirty="0" smtClean="0"/>
              <a:t>	</a:t>
            </a:r>
            <a:r>
              <a:rPr lang="sk-SK" dirty="0" smtClean="0"/>
              <a:t>odkaz na internet</a:t>
            </a:r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Poznámka na 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k-SK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sk-SK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Ak nebudeš mnoho očakávať, </a:t>
            </a: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budú sa ti zdať </a:t>
            </a:r>
            <a:r>
              <a:rPr lang="sk-SK" u="sng" dirty="0" smtClean="0">
                <a:solidFill>
                  <a:schemeClr val="tx2">
                    <a:lumMod val="50000"/>
                  </a:schemeClr>
                </a:solidFill>
              </a:rPr>
              <a:t>aj malé veci veľkými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r">
              <a:buNone/>
            </a:pPr>
            <a:endParaRPr lang="sk-SK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buNone/>
            </a:pPr>
            <a:endParaRPr lang="sk-SK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sk-SK" dirty="0" smtClean="0">
                <a:solidFill>
                  <a:schemeClr val="tx2">
                    <a:lumMod val="50000"/>
                  </a:schemeClr>
                </a:solidFill>
              </a:rPr>
              <a:t>Platón</a:t>
            </a:r>
            <a:endParaRPr lang="sk-SK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Transparentnosť </a:t>
            </a:r>
            <a:endParaRPr lang="sk-SK" dirty="0"/>
          </a:p>
        </p:txBody>
      </p:sp>
      <p:pic>
        <p:nvPicPr>
          <p:cNvPr id="7" name="Obrázok 6" descr="Asclepyova pal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29000"/>
            <a:ext cx="3340027" cy="3132572"/>
          </a:xfrm>
          <a:prstGeom prst="rect">
            <a:avLst/>
          </a:prstGeom>
        </p:spPr>
      </p:pic>
      <p:pic>
        <p:nvPicPr>
          <p:cNvPr id="8" name="Obrázok 7" descr="Symbol súdnict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56992"/>
            <a:ext cx="2094252" cy="3208435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79512" y="1772816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Transparentnosť</a:t>
            </a:r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označuje v </a:t>
            </a:r>
            <a:r>
              <a:rPr lang="cs-CZ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politike</a:t>
            </a:r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požiadavku</a:t>
            </a:r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na </a:t>
            </a:r>
            <a:r>
              <a:rPr lang="cs-CZ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priehľadné</a:t>
            </a:r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a </a:t>
            </a:r>
            <a:r>
              <a:rPr lang="cs-CZ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verejne</a:t>
            </a:r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prístupné</a:t>
            </a:r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konanie</a:t>
            </a:r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zo</a:t>
            </a:r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strany </a:t>
            </a:r>
            <a:r>
              <a:rPr lang="cs-CZ" sz="36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štátu</a:t>
            </a:r>
            <a:r>
              <a:rPr lang="cs-CZ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 </a:t>
            </a:r>
            <a:endParaRPr lang="sk-SK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BlokTextu 8"/>
          <p:cNvSpPr txBox="1"/>
          <p:nvPr/>
        </p:nvSpPr>
        <p:spPr>
          <a:xfrm rot="20599141">
            <a:off x="6295625" y="446201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Spravodlivosť, láska a ...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Projekt otvorená nemocnica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1584176"/>
          </a:xfrm>
        </p:spPr>
        <p:txBody>
          <a:bodyPr/>
          <a:lstStyle/>
          <a:p>
            <a:r>
              <a:rPr lang="sk-SK" dirty="0" smtClean="0"/>
              <a:t>Vznikol na IZP v roku 2013</a:t>
            </a:r>
          </a:p>
          <a:p>
            <a:r>
              <a:rPr lang="sk-SK" dirty="0" smtClean="0"/>
              <a:t>Tlačová konferencia </a:t>
            </a:r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sp>
        <p:nvSpPr>
          <p:cNvPr id="4" name="BlokTextu 3"/>
          <p:cNvSpPr txBox="1"/>
          <p:nvPr/>
        </p:nvSpPr>
        <p:spPr>
          <a:xfrm>
            <a:off x="539552" y="3501008"/>
            <a:ext cx="2376264" cy="204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sk-SK" sz="3200" b="1" u="sng" dirty="0" smtClean="0">
                <a:solidFill>
                  <a:srgbClr val="002060"/>
                </a:solidFill>
                <a:latin typeface="+mn-lt"/>
                <a:cs typeface="+mn-cs"/>
              </a:rPr>
              <a:t>Otvorenosť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sk-SK" sz="1500" b="1" u="sng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sk-SK" sz="3200" b="1" dirty="0" smtClean="0">
                <a:solidFill>
                  <a:srgbClr val="002060"/>
                </a:solidFill>
                <a:latin typeface="+mn-lt"/>
                <a:cs typeface="+mn-cs"/>
              </a:rPr>
              <a:t>Interná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sk-SK" sz="3200" b="1" dirty="0" smtClean="0">
                <a:solidFill>
                  <a:srgbClr val="002060"/>
                </a:solidFill>
                <a:latin typeface="+mn-lt"/>
                <a:cs typeface="+mn-cs"/>
              </a:rPr>
              <a:t>Externá</a:t>
            </a:r>
          </a:p>
        </p:txBody>
      </p:sp>
      <p:sp>
        <p:nvSpPr>
          <p:cNvPr id="5" name="Pravá zložená zátvorka 4"/>
          <p:cNvSpPr/>
          <p:nvPr/>
        </p:nvSpPr>
        <p:spPr>
          <a:xfrm>
            <a:off x="2843808" y="4437112"/>
            <a:ext cx="731512" cy="9864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" name="Rovná spojovacia šípka 7"/>
          <p:cNvCxnSpPr/>
          <p:nvPr/>
        </p:nvCxnSpPr>
        <p:spPr>
          <a:xfrm flipV="1">
            <a:off x="3707904" y="4293096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3779912" y="494116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3707904" y="4941168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5076056" y="4077072"/>
            <a:ext cx="2548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Procesy</a:t>
            </a:r>
          </a:p>
          <a:p>
            <a:r>
              <a:rPr lang="sk-SK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Financie</a:t>
            </a:r>
          </a:p>
          <a:p>
            <a:r>
              <a:rPr lang="sk-SK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Personalistika</a:t>
            </a:r>
            <a:endParaRPr lang="sk-SK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71400"/>
            <a:ext cx="7499176" cy="1628800"/>
          </a:xfrm>
        </p:spPr>
        <p:txBody>
          <a:bodyPr/>
          <a:lstStyle/>
          <a:p>
            <a:r>
              <a:rPr lang="sk-SK" dirty="0" smtClean="0"/>
              <a:t>Otvorená nemocnica</a:t>
            </a:r>
            <a:endParaRPr lang="sk-SK" dirty="0"/>
          </a:p>
        </p:txBody>
      </p:sp>
      <p:pic>
        <p:nvPicPr>
          <p:cNvPr id="6" name="Obrázok 5" descr="nemoc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7642620" cy="4968552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51720" y="692696"/>
            <a:ext cx="7344816" cy="1545035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sz="10400" dirty="0" smtClean="0">
                <a:solidFill>
                  <a:schemeClr val="bg1"/>
                </a:solidFill>
                <a:hlinkClick r:id="rId3"/>
              </a:rPr>
              <a:t>http://www.fnspfdr.sk/index.php</a:t>
            </a:r>
            <a:endParaRPr lang="sk-SK" sz="10400" dirty="0" smtClean="0">
              <a:solidFill>
                <a:schemeClr val="bg1"/>
              </a:solidFill>
            </a:endParaRPr>
          </a:p>
          <a:p>
            <a:pPr algn="ctr"/>
            <a:endParaRPr lang="sk-SK" dirty="0"/>
          </a:p>
        </p:txBody>
      </p:sp>
      <p:pic>
        <p:nvPicPr>
          <p:cNvPr id="7" name="Obrázok 6" descr="škôl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682"/>
            <a:ext cx="3419872" cy="2285318"/>
          </a:xfrm>
          <a:prstGeom prst="rect">
            <a:avLst/>
          </a:prstGeom>
        </p:spPr>
      </p:pic>
      <p:pic>
        <p:nvPicPr>
          <p:cNvPr id="8" name="Obrázok 7" descr="rob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1" y="3808352"/>
            <a:ext cx="3131840" cy="235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Interná otvorenosť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Procesy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Účasť zástupcov zamestnancov na OP</a:t>
            </a:r>
          </a:p>
          <a:p>
            <a:pPr lvl="1"/>
            <a:r>
              <a:rPr lang="sk-SK" dirty="0" smtClean="0"/>
              <a:t>QPR  </a:t>
            </a:r>
            <a:r>
              <a:rPr lang="sk-SK" dirty="0" smtClean="0">
                <a:hlinkClick r:id="rId2"/>
              </a:rPr>
              <a:t>http://intranet.nspbb.local/</a:t>
            </a:r>
            <a:r>
              <a:rPr lang="sk-SK" dirty="0" smtClean="0"/>
              <a:t> </a:t>
            </a:r>
          </a:p>
          <a:p>
            <a:pPr lvl="1"/>
            <a:r>
              <a:rPr lang="sk-SK" dirty="0" smtClean="0"/>
              <a:t>Objednávanie operačných výkonov</a:t>
            </a:r>
          </a:p>
          <a:p>
            <a:pPr lvl="1"/>
            <a:r>
              <a:rPr lang="sk-SK" dirty="0" smtClean="0"/>
              <a:t>Informácie pre oddelenia o ich splnených cieľoch</a:t>
            </a:r>
          </a:p>
          <a:p>
            <a:pPr lvl="1"/>
            <a:r>
              <a:rPr lang="sk-SK" dirty="0" smtClean="0">
                <a:hlinkClick r:id="rId3" action="ppaction://hlinkfile"/>
              </a:rPr>
              <a:t>..\Ekonomické </a:t>
            </a:r>
            <a:r>
              <a:rPr lang="sk-SK" dirty="0" err="1" smtClean="0">
                <a:hlinkClick r:id="rId3" action="ppaction://hlinkfile"/>
              </a:rPr>
              <a:t>oddelenie\Mesačné</a:t>
            </a:r>
            <a:r>
              <a:rPr lang="sk-SK" dirty="0" smtClean="0">
                <a:hlinkClick r:id="rId3" action="ppaction://hlinkfile"/>
              </a:rPr>
              <a:t> hlásenia\2016\11 2016\2016_11_13pac </a:t>
            </a:r>
            <a:r>
              <a:rPr lang="sk-SK" dirty="0" err="1" smtClean="0">
                <a:hlinkClick r:id="rId3" action="ppaction://hlinkfile"/>
              </a:rPr>
              <a:t>prepust</a:t>
            </a:r>
            <a:r>
              <a:rPr lang="sk-SK" dirty="0" smtClean="0">
                <a:hlinkClick r:id="rId3" action="ppaction://hlinkfile"/>
              </a:rPr>
              <a:t> </a:t>
            </a:r>
            <a:r>
              <a:rPr lang="sk-SK" dirty="0" err="1" smtClean="0">
                <a:hlinkClick r:id="rId3" action="ppaction://hlinkfile"/>
              </a:rPr>
              <a:t>xls.xlsx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Interná otvorenosť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Financie</a:t>
            </a:r>
          </a:p>
          <a:p>
            <a:pPr lvl="1"/>
            <a:r>
              <a:rPr lang="sk-SK" dirty="0" err="1" smtClean="0"/>
              <a:t>Vnútropodnik</a:t>
            </a:r>
            <a:r>
              <a:rPr lang="sk-SK" dirty="0" smtClean="0"/>
              <a:t> rozúčtováva všetky náklady</a:t>
            </a:r>
          </a:p>
          <a:p>
            <a:pPr lvl="1">
              <a:buNone/>
            </a:pPr>
            <a:r>
              <a:rPr lang="sk-SK" dirty="0" smtClean="0"/>
              <a:t>    </a:t>
            </a:r>
            <a:r>
              <a:rPr lang="sk-SK" dirty="0" smtClean="0">
                <a:hlinkClick r:id="rId2" action="ppaction://hlinkfile"/>
              </a:rPr>
              <a:t>..\Ekonomické </a:t>
            </a:r>
            <a:r>
              <a:rPr lang="sk-SK" dirty="0" err="1" smtClean="0">
                <a:hlinkClick r:id="rId2" action="ppaction://hlinkfile"/>
              </a:rPr>
              <a:t>oddelenie\Mesačné</a:t>
            </a:r>
            <a:r>
              <a:rPr lang="sk-SK" dirty="0" smtClean="0">
                <a:hlinkClick r:id="rId2" action="ppaction://hlinkfile"/>
              </a:rPr>
              <a:t> hlásenia\2016\09 2016\HV </a:t>
            </a:r>
            <a:r>
              <a:rPr lang="sk-SK" dirty="0" err="1" smtClean="0">
                <a:hlinkClick r:id="rId2" action="ppaction://hlinkfile"/>
              </a:rPr>
              <a:t>podla</a:t>
            </a:r>
            <a:r>
              <a:rPr lang="sk-SK" dirty="0" smtClean="0">
                <a:hlinkClick r:id="rId2" action="ppaction://hlinkfile"/>
              </a:rPr>
              <a:t> typu strediska 01-09-2016.xlsx</a:t>
            </a:r>
            <a:endParaRPr lang="sk-SK" dirty="0" smtClean="0"/>
          </a:p>
          <a:p>
            <a:pPr lvl="1"/>
            <a:r>
              <a:rPr lang="sk-SK" dirty="0" smtClean="0"/>
              <a:t>Informácie o hospodárení oddeleniam </a:t>
            </a:r>
          </a:p>
          <a:p>
            <a:pPr lvl="1"/>
            <a:r>
              <a:rPr lang="sk-SK" dirty="0" smtClean="0">
                <a:hlinkClick r:id="rId3" action="ppaction://hlinkfile"/>
              </a:rPr>
              <a:t>..\Ekonomické oddelenie\EO\ROZPOCET\2016\07 2016\URO7.xls</a:t>
            </a:r>
            <a:endParaRPr lang="sk-SK" dirty="0" smtClean="0"/>
          </a:p>
          <a:p>
            <a:pPr lvl="1">
              <a:buNone/>
            </a:pPr>
            <a:r>
              <a:rPr lang="sk-SK" dirty="0" smtClean="0"/>
              <a:t>   </a:t>
            </a:r>
          </a:p>
          <a:p>
            <a:pPr lvl="1">
              <a:buNone/>
            </a:pPr>
            <a:endParaRPr lang="sk-SK" dirty="0" smtClean="0"/>
          </a:p>
          <a:p>
            <a:pPr lvl="1">
              <a:buNone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Interná otvorenosť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Personalistika</a:t>
            </a:r>
          </a:p>
          <a:p>
            <a:pPr lvl="1"/>
            <a:r>
              <a:rPr lang="sk-SK" dirty="0" smtClean="0"/>
              <a:t>Etický kódex zamestnanca</a:t>
            </a:r>
          </a:p>
          <a:p>
            <a:pPr lvl="1"/>
            <a:r>
              <a:rPr lang="sk-SK" dirty="0" smtClean="0"/>
              <a:t>Prijímanie zamestnancov</a:t>
            </a:r>
          </a:p>
          <a:p>
            <a:pPr lvl="1"/>
            <a:r>
              <a:rPr lang="sk-SK" dirty="0" smtClean="0"/>
              <a:t>Náborový príspevok</a:t>
            </a:r>
          </a:p>
          <a:p>
            <a:pPr lvl="1"/>
            <a:r>
              <a:rPr lang="sk-SK" dirty="0" smtClean="0"/>
              <a:t>Rovnaké pravidlá v službách pre zamestnancov</a:t>
            </a:r>
          </a:p>
          <a:p>
            <a:pPr lvl="1"/>
            <a:r>
              <a:rPr lang="sk-SK" dirty="0" smtClean="0"/>
              <a:t>Motivačný systém – v procese </a:t>
            </a:r>
            <a:r>
              <a:rPr lang="sk-SK" dirty="0" smtClean="0">
                <a:sym typeface="Wingdings" pitchFamily="2" charset="2"/>
              </a:rPr>
              <a:t></a:t>
            </a:r>
          </a:p>
          <a:p>
            <a:pPr lvl="1"/>
            <a:r>
              <a:rPr lang="sk-SK" dirty="0" smtClean="0">
                <a:sym typeface="Wingdings" pitchFamily="2" charset="2"/>
              </a:rPr>
              <a:t>Opakované výberové konania (primári)</a:t>
            </a:r>
            <a:endParaRPr lang="sk-SK" dirty="0" smtClean="0"/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Externá otvorenosť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281339"/>
          </a:xfrm>
        </p:spPr>
        <p:txBody>
          <a:bodyPr/>
          <a:lstStyle/>
          <a:p>
            <a:r>
              <a:rPr lang="sk-SK" dirty="0" smtClean="0"/>
              <a:t>Procesy</a:t>
            </a:r>
          </a:p>
          <a:p>
            <a:pPr lvl="1"/>
            <a:r>
              <a:rPr lang="sk-SK" dirty="0" smtClean="0"/>
              <a:t>Cenník</a:t>
            </a:r>
          </a:p>
          <a:p>
            <a:pPr lvl="1"/>
            <a:r>
              <a:rPr lang="sk-SK" dirty="0" smtClean="0"/>
              <a:t>Objednávanie pacientov na ambulantné vyšetrenie</a:t>
            </a:r>
          </a:p>
          <a:p>
            <a:pPr lvl="1"/>
            <a:r>
              <a:rPr lang="sk-SK" dirty="0" smtClean="0"/>
              <a:t>Infocentrum na </a:t>
            </a:r>
            <a:r>
              <a:rPr lang="sk-SK" dirty="0" smtClean="0"/>
              <a:t>urgentnom príjme a v </a:t>
            </a:r>
            <a:r>
              <a:rPr lang="sk-SK" dirty="0" smtClean="0"/>
              <a:t>poliklinike</a:t>
            </a:r>
          </a:p>
          <a:p>
            <a:pPr lvl="1"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Externá otvorenosť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Financie</a:t>
            </a:r>
          </a:p>
          <a:p>
            <a:pPr lvl="1"/>
            <a:r>
              <a:rPr lang="sk-SK" dirty="0" smtClean="0"/>
              <a:t>Zverejňovanie na internete</a:t>
            </a:r>
          </a:p>
          <a:p>
            <a:pPr lvl="1">
              <a:buNone/>
            </a:pPr>
            <a:r>
              <a:rPr lang="sk-SK" dirty="0" smtClean="0"/>
              <a:t>	odkaz na internet</a:t>
            </a:r>
          </a:p>
          <a:p>
            <a:pPr lvl="1"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mocnica temp 97-20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Nemocnica temp 97-2003">
  <a:themeElements>
    <a:clrScheme name="9_Nemocnica temp 97-200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Nemocnica temp 97-200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Nemocnica temp 97-200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Nemocnica temp 97-20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mocnica temp 97-2003">
  <a:themeElements>
    <a:clrScheme name="1_Nemocnica temp 97-200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Nemocnica temp 97-200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emocnica temp 97-200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mocnica temp 97-2003">
  <a:themeElements>
    <a:clrScheme name="2_Nemocnica temp 97-200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Nemocnica temp 97-200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emocnica temp 97-200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emocnica temp 97-2003">
  <a:themeElements>
    <a:clrScheme name="3_Nemocnica temp 97-200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Nemocnica temp 97-200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Nemocnica temp 97-200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emocnica temp 97-2003">
  <a:themeElements>
    <a:clrScheme name="4_Nemocnica temp 97-200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Nemocnica temp 97-200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Nemocnica temp 97-200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emocnica temp 97-2003">
  <a:themeElements>
    <a:clrScheme name="5_Nemocnica temp 97-200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Nemocnica temp 97-200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Nemocnica temp 97-200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Nemocnica temp 97-2003">
  <a:themeElements>
    <a:clrScheme name="6_Nemocnica temp 97-200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Nemocnica temp 97-200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Nemocnica temp 97-200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Nemocnica temp 97-2003">
  <a:themeElements>
    <a:clrScheme name="7_Nemocnica temp 97-200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Nemocnica temp 97-200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Nemocnica temp 97-200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Nemocnica temp 97-2003">
  <a:themeElements>
    <a:clrScheme name="8_Nemocnica temp 97-2003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Nemocnica temp 97-2003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Nemocnica temp 97-2003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Nemocnica temp 97-2003</Template>
  <TotalTime>5041</TotalTime>
  <Words>192</Words>
  <Application>Microsoft Office PowerPoint</Application>
  <PresentationFormat>Prezentácia na obrazovke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11</vt:i4>
      </vt:variant>
      <vt:variant>
        <vt:lpstr>Nadpisy snímok</vt:lpstr>
      </vt:variant>
      <vt:variant>
        <vt:i4>12</vt:i4>
      </vt:variant>
    </vt:vector>
  </HeadingPairs>
  <TitlesOfParts>
    <vt:vector size="23" baseType="lpstr">
      <vt:lpstr>Nemocnica temp 97-2003</vt:lpstr>
      <vt:lpstr>1_Nemocnica temp 97-2003</vt:lpstr>
      <vt:lpstr>2_Nemocnica temp 97-2003</vt:lpstr>
      <vt:lpstr>3_Nemocnica temp 97-2003</vt:lpstr>
      <vt:lpstr>4_Nemocnica temp 97-2003</vt:lpstr>
      <vt:lpstr>5_Nemocnica temp 97-2003</vt:lpstr>
      <vt:lpstr>6_Nemocnica temp 97-2003</vt:lpstr>
      <vt:lpstr>7_Nemocnica temp 97-2003</vt:lpstr>
      <vt:lpstr>8_Nemocnica temp 97-2003</vt:lpstr>
      <vt:lpstr>9_Nemocnica temp 97-2003</vt:lpstr>
      <vt:lpstr>10_Nemocnica temp 97-2003</vt:lpstr>
      <vt:lpstr>Snímka 1</vt:lpstr>
      <vt:lpstr>Transparentnosť </vt:lpstr>
      <vt:lpstr>Projekt otvorená nemocnica</vt:lpstr>
      <vt:lpstr>Otvorená nemocnica</vt:lpstr>
      <vt:lpstr>Interná otvorenosť</vt:lpstr>
      <vt:lpstr>Interná otvorenosť</vt:lpstr>
      <vt:lpstr>Interná otvorenosť</vt:lpstr>
      <vt:lpstr>Externá otvorenosť</vt:lpstr>
      <vt:lpstr>Externá otvorenosť</vt:lpstr>
      <vt:lpstr>Externá otvorenosť</vt:lpstr>
      <vt:lpstr>Poznámka na záver</vt:lpstr>
      <vt:lpstr>Snímka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mataseje</dc:creator>
  <cp:lastModifiedBy>Miriam</cp:lastModifiedBy>
  <cp:revision>509</cp:revision>
  <dcterms:created xsi:type="dcterms:W3CDTF">2013-04-09T05:49:11Z</dcterms:created>
  <dcterms:modified xsi:type="dcterms:W3CDTF">2016-11-25T11:28:03Z</dcterms:modified>
</cp:coreProperties>
</file>